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 Th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Didact Gothic"/>
      <p:regular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Bree Serif"/>
      <p:regular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hgGlo2350uHLxER1JEUlHhry+d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regular.fntdata"/><Relationship Id="rId23" Type="http://schemas.openxmlformats.org/officeDocument/2006/relationships/font" Target="fonts/Didact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BreeSerif-regular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font" Target="fonts/RobotoBlack-bold.fntdata"/><Relationship Id="rId12" Type="http://schemas.openxmlformats.org/officeDocument/2006/relationships/slide" Target="slides/slide7.xml"/><Relationship Id="rId15" Type="http://schemas.openxmlformats.org/officeDocument/2006/relationships/font" Target="fonts/RobotoThin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f144f1d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af144f1d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f144f1d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af144f1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1b2bb1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af1b2bb1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1c8d4095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b1c8d409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4f753b15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44f753b15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200a76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b200a76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Google Shape;61;p3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4" name="Google Shape;64;p3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2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2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9" name="Google Shape;69;p32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3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3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33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3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3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4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34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4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4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34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3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3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3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1" name="Google Shape;91;p3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2" name="Google Shape;92;p3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3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25" name="Google Shape;25;p2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28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9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36" name="Google Shape;36;p29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Google Shape;39;p30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0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30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3" name="Google Shape;43;p30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Google Shape;44;p30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0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0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30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0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30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0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0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0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orms.gle/aufCH9Ci171vVZr1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368100" y="3758425"/>
            <a:ext cx="3358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WORKSHOP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Aplicație Quizz</a:t>
            </a:r>
            <a:endParaRPr sz="1500"/>
          </a:p>
        </p:txBody>
      </p:sp>
      <p:sp>
        <p:nvSpPr>
          <p:cNvPr id="102" name="Google Shape;102;p1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f144f1dc8_0_7"/>
          <p:cNvSpPr txBox="1"/>
          <p:nvPr>
            <p:ph type="ctrTitle"/>
          </p:nvPr>
        </p:nvSpPr>
        <p:spPr>
          <a:xfrm>
            <a:off x="5150175" y="1990550"/>
            <a:ext cx="3239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200"/>
              <a:t>Să exersăm HTML + CSS prin stilizarea unei aplicații existente</a:t>
            </a:r>
            <a:endParaRPr sz="1200"/>
          </a:p>
        </p:txBody>
      </p:sp>
      <p:sp>
        <p:nvSpPr>
          <p:cNvPr id="207" name="Google Shape;207;g2af144f1dc8_0_7"/>
          <p:cNvSpPr txBox="1"/>
          <p:nvPr>
            <p:ph idx="4" type="ctrTitle"/>
          </p:nvPr>
        </p:nvSpPr>
        <p:spPr>
          <a:xfrm>
            <a:off x="5150175" y="465050"/>
            <a:ext cx="3558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Obiective</a:t>
            </a:r>
            <a:endParaRPr/>
          </a:p>
        </p:txBody>
      </p:sp>
      <p:pic>
        <p:nvPicPr>
          <p:cNvPr id="208" name="Google Shape;208;g2af144f1dc8_0_7"/>
          <p:cNvPicPr preferRelativeResize="0"/>
          <p:nvPr/>
        </p:nvPicPr>
        <p:blipFill rotWithShape="1">
          <a:blip r:embed="rId3">
            <a:alphaModFix/>
          </a:blip>
          <a:srcRect b="10062" l="0" r="10062" t="0"/>
          <a:stretch/>
        </p:blipFill>
        <p:spPr>
          <a:xfrm>
            <a:off x="-184050" y="0"/>
            <a:ext cx="4756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af144f1dc8_0_7"/>
          <p:cNvSpPr txBox="1"/>
          <p:nvPr>
            <p:ph type="ctrTitle"/>
          </p:nvPr>
        </p:nvSpPr>
        <p:spPr>
          <a:xfrm>
            <a:off x="5150175" y="2968625"/>
            <a:ext cx="3239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200"/>
              <a:t>Să exersăm teoria HTML + CSS folosind aplicația stilizata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f144f1dc8_0_0"/>
          <p:cNvSpPr txBox="1"/>
          <p:nvPr>
            <p:ph type="ctrTitle"/>
          </p:nvPr>
        </p:nvSpPr>
        <p:spPr>
          <a:xfrm>
            <a:off x="311700" y="6103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Aplicația Quiz</a:t>
            </a:r>
            <a:endParaRPr/>
          </a:p>
        </p:txBody>
      </p:sp>
      <p:pic>
        <p:nvPicPr>
          <p:cNvPr id="215" name="Google Shape;215;g2af144f1dc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988" y="1288150"/>
            <a:ext cx="5800013" cy="362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f1b2bb1f6_0_1"/>
          <p:cNvSpPr txBox="1"/>
          <p:nvPr>
            <p:ph type="ctrTitle"/>
          </p:nvPr>
        </p:nvSpPr>
        <p:spPr>
          <a:xfrm>
            <a:off x="311700" y="6103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o"/>
              <a:t>Aplicația Quiz</a:t>
            </a:r>
            <a:endParaRPr/>
          </a:p>
        </p:txBody>
      </p:sp>
      <p:sp>
        <p:nvSpPr>
          <p:cNvPr id="221" name="Google Shape;221;g2af1b2bb1f6_0_1"/>
          <p:cNvSpPr txBox="1"/>
          <p:nvPr/>
        </p:nvSpPr>
        <p:spPr>
          <a:xfrm>
            <a:off x="1712250" y="1394150"/>
            <a:ext cx="55833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Mod de lucru: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 porneste de la codul existent in arhiva starter_code.zip;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aplicația va fi rulata din VSCode folosind extensia liveserver;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Cursantii vor da pe rand share screen si vor stiliza aplicatia (asistati de trainer) precum in imaginea din slide-ul anterior;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după stilizarea aplicației, se va de-comenta </a:t>
            </a:r>
            <a:r>
              <a:rPr b="0" i="0" lang="ro" sz="18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linia 41</a:t>
            </a: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din fisierul HTML;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 va exersa teoria în quiz-ul interactiv.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1c8d40955_0_4"/>
          <p:cNvSpPr txBox="1"/>
          <p:nvPr>
            <p:ph type="ctrTitle"/>
          </p:nvPr>
        </p:nvSpPr>
        <p:spPr>
          <a:xfrm>
            <a:off x="311700" y="6103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Aplicația Quiz</a:t>
            </a:r>
            <a:endParaRPr/>
          </a:p>
        </p:txBody>
      </p:sp>
      <p:sp>
        <p:nvSpPr>
          <p:cNvPr id="227" name="Google Shape;227;g2b1c8d40955_0_4"/>
          <p:cNvSpPr txBox="1"/>
          <p:nvPr/>
        </p:nvSpPr>
        <p:spPr>
          <a:xfrm>
            <a:off x="1144200" y="1272350"/>
            <a:ext cx="68556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Opțional: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 creeaza HTML nou cu următoarele restricții: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obligatoriu un element cu </a:t>
            </a:r>
            <a:r>
              <a:rPr b="0" i="0" lang="ro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ro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"question-container"</a:t>
            </a:r>
            <a:endParaRPr b="0" i="0" sz="1050" u="none" cap="none" strike="noStrike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obligatoriu un element cu </a:t>
            </a:r>
            <a:r>
              <a:rPr b="0" i="0" lang="ro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ro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"submit-btn"</a:t>
            </a: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cu scop de buton de verificare răspuns;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obligatoriu un element cu </a:t>
            </a:r>
            <a:r>
              <a:rPr b="0" i="0" lang="ro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ro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"new-question-btn" </a:t>
            </a: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cu scop de buton de generare a unei noi intrebari;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obligatoriu un element cu </a:t>
            </a:r>
            <a:r>
              <a:rPr b="0" i="0" lang="ro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ro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"result-container"</a:t>
            </a:r>
            <a:endParaRPr b="0" i="0" sz="1050" u="none" cap="none" strike="noStrike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cu scop de afișare a rezultatului (corect/gresit);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obligatoriu un element cu </a:t>
            </a:r>
            <a:r>
              <a:rPr b="0" i="0" lang="ro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ro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"explanation-container"</a:t>
            </a:r>
            <a:endParaRPr b="0" i="0" sz="1050" u="none" cap="none" strike="noStrike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cu scop de afișare a explicației pentru răspunsul corect;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obligatoriu linia de import JavaScript: 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ro" sz="1050" u="none" cap="none" strike="noStrike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ro" sz="1050" u="none" cap="none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ro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o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ro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ro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"quiz.js"</a:t>
            </a:r>
            <a:r>
              <a:rPr b="0" i="0" lang="ro" sz="1050" u="none" cap="none" strike="noStrike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ro" sz="1050" u="none" cap="none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ro" sz="1050" u="none" cap="none" strike="noStrike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4f753b15c_3_0"/>
          <p:cNvSpPr txBox="1"/>
          <p:nvPr>
            <p:ph type="ctrTitle"/>
          </p:nvPr>
        </p:nvSpPr>
        <p:spPr>
          <a:xfrm>
            <a:off x="5368100" y="1446750"/>
            <a:ext cx="3358200" cy="3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Felicitari!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244f753b15c_3_0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44f753b15c_3_0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44f753b15c_3_0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44f753b15c_3_0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44f753b15c_3_0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44f753b15c_3_0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44f753b15c_3_0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44f753b15c_3_0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44f753b15c_3_0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44f753b15c_3_0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44f753b15c_3_0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44f753b15c_3_0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44f753b15c_3_0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44f753b15c_3_0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44f753b15c_3_0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44f753b15c_3_0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44f753b15c_3_0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44f753b15c_3_0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44f753b15c_3_0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44f753b15c_3_0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44f753b15c_3_0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44f753b15c_3_0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44f753b15c_3_0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44f753b15c_3_0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44f753b15c_3_0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44f753b15c_3_0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44f753b15c_3_0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44f753b15c_3_0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44f753b15c_3_0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44f753b15c_3_0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44f753b15c_3_0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44f753b15c_3_0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44f753b15c_3_0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44f753b15c_3_0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44f753b15c_3_0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44f753b15c_3_0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44f753b15c_3_0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44f753b15c_3_0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44f753b15c_3_0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44f753b15c_3_0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44f753b15c_3_0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44f753b15c_3_0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44f753b15c_3_0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44f753b15c_3_0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44f753b15c_3_0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44f753b15c_3_0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44f753b15c_3_0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44f753b15c_3_0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44f753b15c_3_0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44f753b15c_3_0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44f753b15c_3_0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44f753b15c_3_0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44f753b15c_3_0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44f753b15c_3_0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44f753b15c_3_0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44f753b15c_3_0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44f753b15c_3_0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44f753b15c_3_0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44f753b15c_3_0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44f753b15c_3_0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44f753b15c_3_0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44f753b15c_3_0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44f753b15c_3_0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44f753b15c_3_0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44f753b15c_3_0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44f753b15c_3_0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44f753b15c_3_0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44f753b15c_3_0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44f753b15c_3_0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44f753b15c_3_0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44f753b15c_3_0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244f753b15c_3_0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44f753b15c_3_0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44f753b15c_3_0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44f753b15c_3_0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44f753b15c_3_0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44f753b15c_3_0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44f753b15c_3_0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44f753b15c_3_0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44f753b15c_3_0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44f753b15c_3_0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44f753b15c_3_0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44f753b15c_3_0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44f753b15c_3_0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44f753b15c_3_0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44f753b15c_3_0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44f753b15c_3_0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44f753b15c_3_0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44f753b15c_3_0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44f753b15c_3_0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44f753b15c_3_0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44f753b15c_3_0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44f753b15c_3_0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44f753b15c_3_0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44f753b15c_3_0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44f753b15c_3_0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44f753b15c_3_0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44f753b15c_3_0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244f753b15c_3_0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44f753b15c_3_0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200a76e5c_0_0"/>
          <p:cNvSpPr txBox="1"/>
          <p:nvPr>
            <p:ph type="ctrTitle"/>
          </p:nvPr>
        </p:nvSpPr>
        <p:spPr>
          <a:xfrm>
            <a:off x="814450" y="506050"/>
            <a:ext cx="387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Feedback </a:t>
            </a:r>
            <a:endParaRPr/>
          </a:p>
        </p:txBody>
      </p:sp>
      <p:sp>
        <p:nvSpPr>
          <p:cNvPr id="338" name="Google Shape;338;g2b200a76e5c_0_0"/>
          <p:cNvSpPr txBox="1"/>
          <p:nvPr>
            <p:ph idx="1" type="subTitle"/>
          </p:nvPr>
        </p:nvSpPr>
        <p:spPr>
          <a:xfrm>
            <a:off x="847600" y="1323650"/>
            <a:ext cx="8029200" cy="3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oferim servicii de cea mai înaltă calitate și să ne îmbunătățim în mod continuu pentru a vă satisface nevoile.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vă ascultăm părerea și să aflăm cum putem oferi o experiență și mai bună. </a:t>
            </a:r>
            <a:br>
              <a:rPr lang="ro" sz="1100">
                <a:latin typeface="Arial"/>
                <a:ea typeface="Arial"/>
                <a:cs typeface="Arial"/>
                <a:sym typeface="Arial"/>
              </a:rPr>
            </a:br>
            <a:r>
              <a:rPr lang="ro" sz="1100">
                <a:latin typeface="Arial"/>
                <a:ea typeface="Arial"/>
                <a:cs typeface="Arial"/>
                <a:sym typeface="Arial"/>
              </a:rPr>
              <a:t>Am creat un </a:t>
            </a:r>
            <a:r>
              <a:rPr b="1" lang="ro" sz="1100">
                <a:latin typeface="Arial"/>
                <a:ea typeface="Arial"/>
                <a:cs typeface="Arial"/>
                <a:sym typeface="Arial"/>
              </a:rPr>
              <a:t>formular de feedback activ permanent</a:t>
            </a:r>
            <a:r>
              <a:rPr lang="ro" sz="1100">
                <a:latin typeface="Arial"/>
                <a:ea typeface="Arial"/>
                <a:cs typeface="Arial"/>
                <a:sym typeface="Arial"/>
              </a:rPr>
              <a:t>, care vă oferă posibilitatea de a ne împărtăși gândurile, sugestiile și observațiile dvs. cu privire la serviciile noastre. Acesta se găsește în link-ul de mai jos sau pe platforma voastră de grupă, pentru a ajunge la el cu ușurință.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100">
                <a:latin typeface="Arial"/>
                <a:ea typeface="Arial"/>
                <a:cs typeface="Arial"/>
                <a:sym typeface="Arial"/>
              </a:rPr>
              <a:t>Link formular feedback permanent : </a:t>
            </a: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https://forms.gle/aufCH9Ci171vVZr1A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Nu durează mai mult de câteva minute să completați formularul, dar contribuția dvs. este extrem de valoroasă pentru noi. Feedback-ul pe care îl primim ne ajută să identificăm punctele noastre forte și să corectăm eventualele deficiențe.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