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94660"/>
  </p:normalViewPr>
  <p:slideViewPr>
    <p:cSldViewPr>
      <p:cViewPr>
        <p:scale>
          <a:sx n="75" d="100"/>
          <a:sy n="75" d="100"/>
        </p:scale>
        <p:origin x="-119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791004-DC0A-4850-AB6B-2CC5BA240F4B}" type="datetimeFigureOut">
              <a:rPr lang="es-ES" smtClean="0"/>
              <a:t>02/07/2017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FA9049-6063-4FB2-A194-1CBAFCFA01C4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97152"/>
          </a:xfrm>
        </p:spPr>
        <p:txBody>
          <a:bodyPr>
            <a:noAutofit/>
          </a:bodyPr>
          <a:lstStyle/>
          <a:p>
            <a:pPr>
              <a:buNone/>
            </a:pPr>
            <a:endParaRPr lang="es-ES" sz="2800" b="1" dirty="0" smtClean="0">
              <a:latin typeface="Constantia" pitchFamily="18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First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Approach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on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Automated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Psychomorphological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Analysis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Implementation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via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Computer</a:t>
            </a:r>
            <a:r>
              <a:rPr lang="es-ES" sz="24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s-ES" sz="2400" b="1" dirty="0" err="1" smtClean="0">
                <a:latin typeface="Constantia" pitchFamily="18" charset="0"/>
                <a:cs typeface="Arial" pitchFamily="34" charset="0"/>
              </a:rPr>
              <a:t>Vision</a:t>
            </a:r>
            <a:endParaRPr lang="es-ES" sz="2400" b="1" dirty="0" smtClean="0">
              <a:latin typeface="Constantia" pitchFamily="18" charset="0"/>
              <a:cs typeface="Arial" pitchFamily="34" charset="0"/>
            </a:endParaRPr>
          </a:p>
          <a:p>
            <a:endParaRPr lang="es-ES" dirty="0"/>
          </a:p>
          <a:p>
            <a:pPr>
              <a:buNone/>
            </a:pPr>
            <a:endParaRPr lang="es-ES" sz="2300" dirty="0"/>
          </a:p>
          <a:p>
            <a:pPr>
              <a:buNone/>
            </a:pPr>
            <a:r>
              <a:rPr lang="es-ES" sz="2300" dirty="0" smtClean="0"/>
              <a:t>  </a:t>
            </a:r>
          </a:p>
          <a:p>
            <a:pPr>
              <a:buNone/>
            </a:pPr>
            <a:endParaRPr lang="es-ES" sz="2300" dirty="0" smtClean="0"/>
          </a:p>
          <a:p>
            <a:pPr>
              <a:buNone/>
            </a:pPr>
            <a:endParaRPr lang="es-ES" sz="2300" dirty="0"/>
          </a:p>
          <a:p>
            <a:pPr>
              <a:buNone/>
            </a:pPr>
            <a:r>
              <a:rPr lang="es-ES" sz="1800" dirty="0" smtClean="0"/>
              <a:t>Valentín Ramírez </a:t>
            </a:r>
            <a:r>
              <a:rPr lang="es-ES" sz="1800" dirty="0" err="1" smtClean="0"/>
              <a:t>Sadovski</a:t>
            </a:r>
            <a:endParaRPr lang="es-ES" sz="1800" dirty="0" smtClean="0"/>
          </a:p>
          <a:p>
            <a:pPr>
              <a:buNone/>
            </a:pPr>
            <a:r>
              <a:rPr lang="es-ES" sz="1800" dirty="0" err="1" smtClean="0"/>
              <a:t>Master</a:t>
            </a:r>
            <a:r>
              <a:rPr lang="es-ES" sz="1800" dirty="0" smtClean="0"/>
              <a:t> in </a:t>
            </a:r>
            <a:r>
              <a:rPr lang="es-ES" sz="1800" dirty="0" err="1" smtClean="0"/>
              <a:t>Foundations</a:t>
            </a:r>
            <a:r>
              <a:rPr lang="es-ES" sz="1800" dirty="0" smtClean="0"/>
              <a:t> in Data </a:t>
            </a:r>
            <a:r>
              <a:rPr lang="es-ES" sz="1800" dirty="0" err="1" smtClean="0"/>
              <a:t>Science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Supervisor: Dr. Sergio Escalera, UB-CVC                         Barcelona, 2 of </a:t>
            </a:r>
            <a:r>
              <a:rPr lang="es-ES" sz="1800" dirty="0" err="1" smtClean="0"/>
              <a:t>July</a:t>
            </a:r>
            <a:r>
              <a:rPr lang="es-ES" sz="1800" dirty="0" smtClean="0"/>
              <a:t> of 2017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32480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1" u="sng" dirty="0" smtClean="0">
                <a:latin typeface="+mn-lt"/>
              </a:rPr>
              <a:t> </a:t>
            </a:r>
            <a:r>
              <a:rPr lang="es-ES" sz="2400" b="1" u="sng" dirty="0" err="1" smtClean="0">
                <a:latin typeface="+mn-lt"/>
              </a:rPr>
              <a:t>Triangle</a:t>
            </a:r>
            <a:r>
              <a:rPr lang="es-ES" sz="2400" b="1" u="sng" dirty="0" smtClean="0">
                <a:latin typeface="+mn-lt"/>
              </a:rPr>
              <a:t> </a:t>
            </a:r>
            <a:r>
              <a:rPr lang="es-ES" sz="2400" b="1" u="sng" dirty="0" smtClean="0">
                <a:latin typeface="+mn-lt"/>
              </a:rPr>
              <a:t>of </a:t>
            </a:r>
            <a:r>
              <a:rPr lang="es-ES" sz="2400" b="1" u="sng" dirty="0" err="1" smtClean="0">
                <a:latin typeface="+mn-lt"/>
              </a:rPr>
              <a:t>senses</a:t>
            </a:r>
            <a:r>
              <a:rPr lang="es-ES" sz="2400" b="1" u="sng" dirty="0" smtClean="0">
                <a:latin typeface="+mn-lt"/>
              </a:rPr>
              <a:t> </a:t>
            </a:r>
            <a:r>
              <a:rPr lang="es-ES" sz="2400" b="1" u="sng" dirty="0" err="1" smtClean="0">
                <a:latin typeface="+mn-lt"/>
              </a:rPr>
              <a:t>analysis</a:t>
            </a:r>
            <a:r>
              <a:rPr lang="es-ES" sz="2400" b="1" u="sng" dirty="0" smtClean="0">
                <a:latin typeface="+mn-lt"/>
              </a:rPr>
              <a:t> </a:t>
            </a:r>
            <a:r>
              <a:rPr lang="es-ES" sz="2400" b="1" u="sng" dirty="0" err="1" smtClean="0">
                <a:latin typeface="+mn-lt"/>
              </a:rPr>
              <a:t>cryteria</a:t>
            </a:r>
            <a:r>
              <a:rPr lang="es-ES" sz="2400" b="1" u="sng" dirty="0" smtClean="0">
                <a:latin typeface="+mn-lt"/>
              </a:rPr>
              <a:t>: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s-ES" sz="2000" dirty="0" err="1" smtClean="0"/>
              <a:t>Expresses</a:t>
            </a:r>
            <a:r>
              <a:rPr lang="es-ES" sz="2000" dirty="0" smtClean="0"/>
              <a:t> </a:t>
            </a:r>
            <a:r>
              <a:rPr lang="es-ES" sz="2000" dirty="0" err="1" smtClean="0"/>
              <a:t>permeability</a:t>
            </a:r>
            <a:r>
              <a:rPr lang="es-ES" sz="2000" dirty="0" smtClean="0"/>
              <a:t>, </a:t>
            </a:r>
            <a:r>
              <a:rPr lang="es-ES" sz="2000" dirty="0" err="1" smtClean="0"/>
              <a:t>dispersion</a:t>
            </a:r>
            <a:r>
              <a:rPr lang="es-ES" sz="2000" dirty="0" smtClean="0"/>
              <a:t>-</a:t>
            </a:r>
            <a:r>
              <a:rPr lang="es-ES" sz="2000" dirty="0" err="1" smtClean="0"/>
              <a:t>concentration</a:t>
            </a:r>
            <a:r>
              <a:rPr lang="es-ES" sz="2000" dirty="0" smtClean="0"/>
              <a:t>,…</a:t>
            </a:r>
          </a:p>
          <a:p>
            <a:pPr>
              <a:buNone/>
            </a:pPr>
            <a:endParaRPr lang="es-ES" sz="2000" dirty="0" smtClean="0"/>
          </a:p>
          <a:p>
            <a:r>
              <a:rPr lang="es-ES" sz="2000" dirty="0" smtClean="0"/>
              <a:t>Ratio=Little </a:t>
            </a:r>
            <a:r>
              <a:rPr lang="es-ES" sz="2000" dirty="0" err="1" smtClean="0"/>
              <a:t>f</a:t>
            </a:r>
            <a:r>
              <a:rPr lang="es-ES" sz="2000" dirty="0" err="1" smtClean="0"/>
              <a:t>ace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r>
              <a:rPr lang="es-ES" sz="2000" dirty="0" smtClean="0"/>
              <a:t>/Big </a:t>
            </a:r>
            <a:r>
              <a:rPr lang="es-ES" sz="2000" dirty="0" err="1" smtClean="0"/>
              <a:t>face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r>
              <a:rPr lang="es-ES" sz="2000" dirty="0" smtClean="0"/>
              <a:t> </a:t>
            </a:r>
            <a:r>
              <a:rPr lang="es-ES" sz="2000" dirty="0" err="1" smtClean="0"/>
              <a:t>obtained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landamarks</a:t>
            </a:r>
            <a:r>
              <a:rPr lang="es-ES" sz="2000" dirty="0" smtClean="0"/>
              <a:t>.</a:t>
            </a:r>
          </a:p>
        </p:txBody>
      </p:sp>
      <p:pic>
        <p:nvPicPr>
          <p:cNvPr id="7" name="6 Imagen" descr="barde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6696744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1" u="sng" dirty="0" err="1" smtClean="0">
                <a:latin typeface="+mn-lt"/>
              </a:rPr>
              <a:t>Expansion-Retraction</a:t>
            </a:r>
            <a:r>
              <a:rPr lang="es-ES" sz="2400" b="1" u="sng" dirty="0" smtClean="0">
                <a:latin typeface="+mn-lt"/>
              </a:rPr>
              <a:t>  </a:t>
            </a:r>
            <a:r>
              <a:rPr lang="es-ES" sz="2400" b="1" u="sng" dirty="0" err="1" smtClean="0">
                <a:latin typeface="+mn-lt"/>
              </a:rPr>
              <a:t>analysis</a:t>
            </a:r>
            <a:r>
              <a:rPr lang="es-ES" sz="2400" b="1" u="sng" dirty="0" smtClean="0">
                <a:latin typeface="+mn-lt"/>
              </a:rPr>
              <a:t> </a:t>
            </a:r>
            <a:r>
              <a:rPr lang="es-ES" sz="2400" b="1" u="sng" dirty="0" err="1" smtClean="0">
                <a:latin typeface="+mn-lt"/>
              </a:rPr>
              <a:t>criteria</a:t>
            </a:r>
            <a:endParaRPr lang="es-ES" sz="2400" b="1" u="sng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Expresses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energy</a:t>
            </a:r>
            <a:r>
              <a:rPr lang="es-ES" sz="2000" dirty="0" smtClean="0"/>
              <a:t> </a:t>
            </a:r>
            <a:r>
              <a:rPr lang="es-ES" sz="2000" dirty="0" err="1" smtClean="0"/>
              <a:t>level</a:t>
            </a:r>
            <a:r>
              <a:rPr lang="es-ES" sz="2000" dirty="0" smtClean="0"/>
              <a:t> of a </a:t>
            </a:r>
            <a:r>
              <a:rPr lang="es-ES" sz="2000" dirty="0" err="1" smtClean="0"/>
              <a:t>person</a:t>
            </a:r>
            <a:r>
              <a:rPr lang="es-ES" sz="2000" dirty="0" smtClean="0"/>
              <a:t>, </a:t>
            </a:r>
            <a:r>
              <a:rPr lang="es-ES" sz="2000" dirty="0" err="1" smtClean="0"/>
              <a:t>selectivity</a:t>
            </a:r>
            <a:r>
              <a:rPr lang="es-ES" sz="2000" dirty="0" smtClean="0"/>
              <a:t>, </a:t>
            </a:r>
            <a:r>
              <a:rPr lang="es-ES" sz="2000" dirty="0" err="1" smtClean="0"/>
              <a:t>selfpreservation</a:t>
            </a:r>
            <a:r>
              <a:rPr lang="es-ES" sz="2000" dirty="0" smtClean="0"/>
              <a:t>, </a:t>
            </a:r>
            <a:r>
              <a:rPr lang="es-ES" sz="2000" dirty="0" err="1" smtClean="0"/>
              <a:t>openness</a:t>
            </a:r>
            <a:r>
              <a:rPr lang="es-ES" sz="2000" dirty="0" smtClean="0"/>
              <a:t>.</a:t>
            </a:r>
          </a:p>
          <a:p>
            <a:endParaRPr lang="es-ES" sz="2000" dirty="0"/>
          </a:p>
        </p:txBody>
      </p:sp>
      <p:pic>
        <p:nvPicPr>
          <p:cNvPr id="5" name="4 Imagen" descr="formu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420888"/>
            <a:ext cx="4248472" cy="864096"/>
          </a:xfrm>
          <a:prstGeom prst="rect">
            <a:avLst/>
          </a:prstGeom>
        </p:spPr>
      </p:pic>
      <p:pic>
        <p:nvPicPr>
          <p:cNvPr id="6" name="5 Imagen" descr="ma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068960"/>
            <a:ext cx="6624736" cy="37890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0405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1" u="sng" dirty="0" smtClean="0">
                <a:latin typeface="+mn-lt"/>
              </a:rPr>
              <a:t>Linear </a:t>
            </a:r>
            <a:r>
              <a:rPr lang="es-ES" sz="2400" b="1" u="sng" dirty="0" err="1" smtClean="0">
                <a:latin typeface="+mn-lt"/>
              </a:rPr>
              <a:t>modeling</a:t>
            </a:r>
            <a:endParaRPr lang="es-ES" sz="2400" b="1" u="sng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Linear </a:t>
            </a:r>
            <a:r>
              <a:rPr lang="es-ES" sz="2000" dirty="0" err="1" smtClean="0"/>
              <a:t>regressor</a:t>
            </a:r>
            <a:r>
              <a:rPr lang="es-ES" sz="2000" dirty="0" smtClean="0"/>
              <a:t> </a:t>
            </a:r>
            <a:r>
              <a:rPr lang="es-ES" sz="2000" dirty="0" err="1" smtClean="0"/>
              <a:t>trained</a:t>
            </a:r>
            <a:r>
              <a:rPr lang="es-ES" sz="2000" dirty="0" smtClean="0"/>
              <a:t>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Leave-one-Out</a:t>
            </a:r>
            <a:r>
              <a:rPr lang="es-ES" sz="2000" dirty="0" smtClean="0"/>
              <a:t> </a:t>
            </a:r>
            <a:r>
              <a:rPr lang="es-ES" sz="2000" dirty="0" err="1" smtClean="0"/>
              <a:t>cross</a:t>
            </a:r>
            <a:r>
              <a:rPr lang="es-ES" sz="2000" dirty="0" smtClean="0"/>
              <a:t> </a:t>
            </a:r>
            <a:r>
              <a:rPr lang="es-ES" sz="2000" dirty="0" err="1" smtClean="0"/>
              <a:t>validation</a:t>
            </a:r>
            <a:r>
              <a:rPr lang="es-ES" sz="2000" dirty="0" smtClean="0"/>
              <a:t> </a:t>
            </a:r>
            <a:r>
              <a:rPr lang="es-ES" sz="2000" dirty="0" err="1" smtClean="0"/>
              <a:t>on</a:t>
            </a:r>
            <a:r>
              <a:rPr lang="es-ES" sz="2000" dirty="0" smtClean="0"/>
              <a:t> </a:t>
            </a:r>
            <a:r>
              <a:rPr lang="es-ES" sz="2000" dirty="0" err="1" smtClean="0"/>
              <a:t>predicted</a:t>
            </a:r>
            <a:r>
              <a:rPr lang="es-ES" sz="2000" dirty="0" smtClean="0"/>
              <a:t> ratios vs  </a:t>
            </a:r>
            <a:r>
              <a:rPr lang="es-ES" sz="2000" dirty="0" err="1" smtClean="0"/>
              <a:t>ground</a:t>
            </a:r>
            <a:r>
              <a:rPr lang="es-ES" sz="2000" dirty="0" smtClean="0"/>
              <a:t> </a:t>
            </a:r>
            <a:r>
              <a:rPr lang="es-ES" sz="2000" dirty="0" err="1" smtClean="0"/>
              <a:t>truth</a:t>
            </a:r>
            <a:r>
              <a:rPr lang="es-ES" sz="2000" dirty="0" smtClean="0"/>
              <a:t> set. </a:t>
            </a:r>
          </a:p>
          <a:p>
            <a:r>
              <a:rPr lang="es-ES" sz="2000" dirty="0" err="1" smtClean="0"/>
              <a:t>Average</a:t>
            </a:r>
            <a:r>
              <a:rPr lang="es-ES" sz="2000" dirty="0" smtClean="0"/>
              <a:t> </a:t>
            </a:r>
            <a:r>
              <a:rPr lang="es-ES" sz="2000" dirty="0" err="1" smtClean="0"/>
              <a:t>coeficient</a:t>
            </a:r>
            <a:r>
              <a:rPr lang="es-ES" sz="2000" dirty="0" smtClean="0"/>
              <a:t> and </a:t>
            </a:r>
            <a:r>
              <a:rPr lang="es-ES" sz="2000" dirty="0" err="1" smtClean="0"/>
              <a:t>intercept</a:t>
            </a:r>
            <a:r>
              <a:rPr lang="es-ES" sz="2000" dirty="0" smtClean="0"/>
              <a:t> </a:t>
            </a:r>
            <a:r>
              <a:rPr lang="es-ES" sz="2000" dirty="0" err="1" smtClean="0"/>
              <a:t>taken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pic>
        <p:nvPicPr>
          <p:cNvPr id="6" name="5 Imagen" descr="expretre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5" y="2780928"/>
            <a:ext cx="4104456" cy="3704828"/>
          </a:xfrm>
          <a:prstGeom prst="rect">
            <a:avLst/>
          </a:prstGeom>
        </p:spPr>
      </p:pic>
      <p:pic>
        <p:nvPicPr>
          <p:cNvPr id="7" name="6 Imagen" descr="Sin títu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708920"/>
            <a:ext cx="3960440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Discussion</a:t>
            </a:r>
            <a:r>
              <a:rPr lang="es-ES" sz="3200" b="1" dirty="0" smtClean="0">
                <a:latin typeface="+mn-lt"/>
              </a:rPr>
              <a:t> and </a:t>
            </a:r>
            <a:r>
              <a:rPr lang="es-ES" sz="3200" b="1" dirty="0" err="1" smtClean="0">
                <a:latin typeface="+mn-lt"/>
              </a:rPr>
              <a:t>Results</a:t>
            </a:r>
            <a:endParaRPr lang="es-ES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es-ES" b="1" u="sng" dirty="0" err="1" smtClean="0"/>
              <a:t>Expansion-Retraction</a:t>
            </a:r>
            <a:r>
              <a:rPr lang="es-ES" b="1" u="sng" dirty="0" smtClean="0"/>
              <a:t> error</a:t>
            </a:r>
            <a:r>
              <a:rPr lang="es-ES" b="1" dirty="0" smtClean="0"/>
              <a:t>:  </a:t>
            </a:r>
            <a:r>
              <a:rPr lang="es-ES" dirty="0" smtClean="0"/>
              <a:t>1.80910656857</a:t>
            </a:r>
          </a:p>
          <a:p>
            <a:pPr>
              <a:buNone/>
            </a:pPr>
            <a:endParaRPr lang="es-ES" dirty="0" smtClean="0"/>
          </a:p>
          <a:p>
            <a:r>
              <a:rPr lang="es-ES" b="1" u="sng" dirty="0" err="1" smtClean="0"/>
              <a:t>Triangle</a:t>
            </a:r>
            <a:r>
              <a:rPr lang="es-ES" b="1" u="sng" dirty="0" smtClean="0"/>
              <a:t> of </a:t>
            </a:r>
            <a:r>
              <a:rPr lang="es-ES" b="1" u="sng" dirty="0" err="1" smtClean="0"/>
              <a:t>senses</a:t>
            </a:r>
            <a:r>
              <a:rPr lang="es-ES" b="1" u="sng" dirty="0" smtClean="0"/>
              <a:t> error</a:t>
            </a:r>
            <a:r>
              <a:rPr lang="es-ES" b="1" dirty="0" smtClean="0"/>
              <a:t>:  </a:t>
            </a:r>
            <a:r>
              <a:rPr lang="es-ES" dirty="0" smtClean="0"/>
              <a:t>1.44366166581 </a:t>
            </a:r>
          </a:p>
          <a:p>
            <a:pPr>
              <a:buNone/>
            </a:pPr>
            <a:endParaRPr lang="es-ES" dirty="0" smtClean="0"/>
          </a:p>
          <a:p>
            <a:r>
              <a:rPr lang="es-ES" b="1" u="sng" dirty="0" err="1" smtClean="0"/>
              <a:t>Three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zones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analysis</a:t>
            </a:r>
            <a:r>
              <a:rPr lang="es-ES" b="1" u="sng" dirty="0" smtClean="0"/>
              <a:t>: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n-US" dirty="0" smtClean="0"/>
              <a:t>discrepancies </a:t>
            </a:r>
            <a:r>
              <a:rPr lang="en-US" dirty="0" smtClean="0"/>
              <a:t>between </a:t>
            </a:r>
            <a:r>
              <a:rPr lang="en-US" dirty="0" smtClean="0"/>
              <a:t>predictions </a:t>
            </a:r>
            <a:r>
              <a:rPr lang="en-US" dirty="0" smtClean="0"/>
              <a:t>and </a:t>
            </a:r>
            <a:r>
              <a:rPr lang="en-US" dirty="0" smtClean="0"/>
              <a:t>ground truth, require </a:t>
            </a:r>
            <a:r>
              <a:rPr lang="en-US" dirty="0" smtClean="0"/>
              <a:t>still a lot of work to establish some </a:t>
            </a:r>
            <a:r>
              <a:rPr lang="en-US" dirty="0" err="1" smtClean="0"/>
              <a:t>coefﬁcients</a:t>
            </a:r>
            <a:r>
              <a:rPr lang="en-US" dirty="0" smtClean="0"/>
              <a:t> to model linearly our </a:t>
            </a:r>
            <a:r>
              <a:rPr lang="en-US" dirty="0" smtClean="0"/>
              <a:t>predictions and to reevaluate the ground truth.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Results</a:t>
            </a:r>
            <a:r>
              <a:rPr lang="es-ES" sz="3200" b="1" dirty="0" smtClean="0">
                <a:latin typeface="+mn-lt"/>
              </a:rPr>
              <a:t> </a:t>
            </a:r>
            <a:r>
              <a:rPr lang="es-ES" sz="3200" b="1" dirty="0" err="1" smtClean="0">
                <a:latin typeface="+mn-lt"/>
              </a:rPr>
              <a:t>table</a:t>
            </a:r>
            <a:endParaRPr lang="es-ES" sz="3200" b="1" dirty="0">
              <a:latin typeface="+mn-lt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712967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49694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1" u="sng" dirty="0" err="1" smtClean="0">
                <a:latin typeface="+mn-lt"/>
              </a:rPr>
              <a:t>Sources</a:t>
            </a:r>
            <a:r>
              <a:rPr lang="es-ES" sz="2400" b="1" u="sng" dirty="0" smtClean="0">
                <a:latin typeface="+mn-lt"/>
              </a:rPr>
              <a:t> of error</a:t>
            </a:r>
            <a:endParaRPr lang="es-ES" sz="2400" b="1" u="sng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r>
              <a:rPr lang="es-ES" sz="2000" dirty="0" err="1" smtClean="0"/>
              <a:t>Ground</a:t>
            </a:r>
            <a:r>
              <a:rPr lang="es-ES" sz="2000" dirty="0" smtClean="0"/>
              <a:t> </a:t>
            </a:r>
            <a:r>
              <a:rPr lang="es-ES" sz="2000" dirty="0" err="1" smtClean="0"/>
              <a:t>truth</a:t>
            </a:r>
            <a:r>
              <a:rPr lang="es-ES" sz="2000" dirty="0" smtClean="0"/>
              <a:t> error: </a:t>
            </a:r>
            <a:r>
              <a:rPr lang="es-ES" sz="2000" dirty="0" err="1" smtClean="0"/>
              <a:t>first</a:t>
            </a:r>
            <a:r>
              <a:rPr lang="es-ES" sz="2000" dirty="0" smtClean="0"/>
              <a:t> time </a:t>
            </a:r>
            <a:r>
              <a:rPr lang="es-ES" sz="2000" dirty="0" err="1" smtClean="0"/>
              <a:t>defined</a:t>
            </a:r>
            <a:r>
              <a:rPr lang="es-ES" sz="2000" dirty="0" smtClean="0"/>
              <a:t> and </a:t>
            </a:r>
            <a:r>
              <a:rPr lang="es-ES" sz="2000" dirty="0" err="1" smtClean="0"/>
              <a:t>used</a:t>
            </a:r>
            <a:r>
              <a:rPr lang="es-ES" sz="2000" dirty="0" smtClean="0"/>
              <a:t> </a:t>
            </a:r>
            <a:r>
              <a:rPr lang="es-ES" sz="2000" dirty="0" err="1" smtClean="0"/>
              <a:t>value</a:t>
            </a:r>
            <a:r>
              <a:rPr lang="es-ES" sz="2000" dirty="0" smtClean="0"/>
              <a:t> </a:t>
            </a:r>
            <a:r>
              <a:rPr lang="es-ES" sz="2000" dirty="0" err="1" smtClean="0"/>
              <a:t>scale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r>
              <a:rPr lang="es-ES" sz="2000" dirty="0" err="1" smtClean="0"/>
              <a:t>Image</a:t>
            </a:r>
            <a:r>
              <a:rPr lang="es-ES" sz="2000" dirty="0" smtClean="0"/>
              <a:t> error: Postural </a:t>
            </a:r>
            <a:r>
              <a:rPr lang="es-ES" sz="2000" dirty="0" err="1" smtClean="0"/>
              <a:t>diferences</a:t>
            </a:r>
            <a:r>
              <a:rPr lang="es-ES" sz="2000" dirty="0" smtClean="0"/>
              <a:t> and </a:t>
            </a:r>
            <a:r>
              <a:rPr lang="es-ES" sz="2000" dirty="0" err="1" smtClean="0"/>
              <a:t>ilumination</a:t>
            </a:r>
            <a:r>
              <a:rPr lang="es-ES" sz="2000" dirty="0" smtClean="0"/>
              <a:t> </a:t>
            </a:r>
            <a:r>
              <a:rPr lang="es-ES" sz="2000" dirty="0" err="1" smtClean="0"/>
              <a:t>noise</a:t>
            </a:r>
            <a:r>
              <a:rPr lang="es-ES" sz="2000" dirty="0" smtClean="0"/>
              <a:t>. </a:t>
            </a:r>
          </a:p>
          <a:p>
            <a:endParaRPr lang="es-ES" sz="2000" dirty="0" smtClean="0"/>
          </a:p>
          <a:p>
            <a:r>
              <a:rPr lang="es-ES" sz="2000" dirty="0" err="1" smtClean="0"/>
              <a:t>Face</a:t>
            </a:r>
            <a:r>
              <a:rPr lang="es-ES" sz="2000" dirty="0" smtClean="0"/>
              <a:t> </a:t>
            </a:r>
            <a:r>
              <a:rPr lang="es-ES" sz="2000" dirty="0" err="1" smtClean="0"/>
              <a:t>alignemnt</a:t>
            </a:r>
            <a:r>
              <a:rPr lang="es-ES" sz="2000" dirty="0" smtClean="0"/>
              <a:t> </a:t>
            </a:r>
            <a:r>
              <a:rPr lang="es-ES" sz="2000" dirty="0" err="1" smtClean="0"/>
              <a:t>noise</a:t>
            </a:r>
            <a:endParaRPr lang="es-ES" sz="2000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buenafuent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212976"/>
            <a:ext cx="6696744" cy="3645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Conclusions</a:t>
            </a:r>
            <a:endParaRPr lang="es-ES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First implementation of a </a:t>
            </a:r>
            <a:r>
              <a:rPr lang="en-US" dirty="0" smtClean="0"/>
              <a:t>system for </a:t>
            </a:r>
            <a:r>
              <a:rPr lang="en-US" dirty="0" err="1" smtClean="0"/>
              <a:t>analysing</a:t>
            </a:r>
            <a:r>
              <a:rPr lang="en-US" dirty="0" smtClean="0"/>
              <a:t> automatically three of the main criteria of </a:t>
            </a:r>
            <a:r>
              <a:rPr lang="en-US" dirty="0" err="1" smtClean="0"/>
              <a:t>morphopsychology</a:t>
            </a:r>
            <a:r>
              <a:rPr lang="en-US" dirty="0" smtClean="0"/>
              <a:t>, that give the most general overview of the personality of a person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Acceptable </a:t>
            </a:r>
            <a:r>
              <a:rPr lang="en-US" dirty="0" smtClean="0"/>
              <a:t>error </a:t>
            </a:r>
            <a:r>
              <a:rPr lang="en-US" dirty="0" smtClean="0"/>
              <a:t>margin achieved </a:t>
            </a:r>
            <a:r>
              <a:rPr lang="en-US" dirty="0" smtClean="0"/>
              <a:t>for the </a:t>
            </a:r>
            <a:r>
              <a:rPr lang="en-US" dirty="0" err="1" smtClean="0"/>
              <a:t>ﬁrst</a:t>
            </a:r>
            <a:r>
              <a:rPr lang="en-US" dirty="0" smtClean="0"/>
              <a:t> </a:t>
            </a:r>
            <a:r>
              <a:rPr lang="en-US" dirty="0" smtClean="0"/>
              <a:t>approach in two of three </a:t>
            </a:r>
            <a:r>
              <a:rPr lang="en-US" dirty="0" err="1" smtClean="0"/>
              <a:t>cryteria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Results </a:t>
            </a:r>
            <a:r>
              <a:rPr lang="en-US" dirty="0" smtClean="0"/>
              <a:t>show that there is a need to work closely with </a:t>
            </a:r>
            <a:r>
              <a:rPr lang="en-US" dirty="0" err="1" smtClean="0"/>
              <a:t>Sicograf-Institut</a:t>
            </a:r>
            <a:r>
              <a:rPr lang="en-US" dirty="0" smtClean="0"/>
              <a:t> </a:t>
            </a:r>
            <a:r>
              <a:rPr lang="en-US" dirty="0" err="1" smtClean="0"/>
              <a:t>Mellado</a:t>
            </a:r>
            <a:r>
              <a:rPr lang="en-US" dirty="0" smtClean="0"/>
              <a:t> to obtain more data and to </a:t>
            </a:r>
            <a:r>
              <a:rPr lang="en-US" dirty="0" err="1" smtClean="0"/>
              <a:t>redeﬁne</a:t>
            </a:r>
            <a:r>
              <a:rPr lang="en-US" dirty="0" smtClean="0"/>
              <a:t> some of the value scales.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Future</a:t>
            </a:r>
            <a:r>
              <a:rPr lang="es-ES" sz="3200" b="1" dirty="0" smtClean="0">
                <a:latin typeface="+mn-lt"/>
              </a:rPr>
              <a:t> </a:t>
            </a:r>
            <a:r>
              <a:rPr lang="es-ES" sz="3200" b="1" dirty="0" err="1" smtClean="0">
                <a:latin typeface="+mn-lt"/>
              </a:rPr>
              <a:t>work</a:t>
            </a:r>
            <a:endParaRPr lang="es-ES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Improve </a:t>
            </a:r>
            <a:r>
              <a:rPr lang="en-US" dirty="0" smtClean="0"/>
              <a:t>the results of </a:t>
            </a:r>
            <a:r>
              <a:rPr lang="en-US" dirty="0" smtClean="0"/>
              <a:t>the methods.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 new algorithm </a:t>
            </a:r>
            <a:r>
              <a:rPr lang="en-US" dirty="0" smtClean="0"/>
              <a:t>to </a:t>
            </a:r>
            <a:r>
              <a:rPr lang="en-US" dirty="0" err="1" smtClean="0"/>
              <a:t>ﬁnd</a:t>
            </a:r>
            <a:r>
              <a:rPr lang="en-US" dirty="0" smtClean="0"/>
              <a:t> landmarks with less noise and </a:t>
            </a:r>
            <a:r>
              <a:rPr lang="en-US" dirty="0" smtClean="0"/>
              <a:t>with forehead to later apply </a:t>
            </a:r>
            <a:r>
              <a:rPr lang="en-US" dirty="0" err="1" smtClean="0"/>
              <a:t>frontalization</a:t>
            </a:r>
            <a:r>
              <a:rPr lang="en-US" dirty="0" smtClean="0"/>
              <a:t> </a:t>
            </a:r>
            <a:r>
              <a:rPr lang="en-US" dirty="0" smtClean="0"/>
              <a:t>algorithm [9] </a:t>
            </a:r>
            <a:r>
              <a:rPr lang="en-US" dirty="0" smtClean="0"/>
              <a:t>for better images </a:t>
            </a:r>
            <a:r>
              <a:rPr lang="en-US" dirty="0" smtClean="0"/>
              <a:t>and discard the region growing </a:t>
            </a:r>
            <a:r>
              <a:rPr lang="en-US" dirty="0" smtClean="0"/>
              <a:t>for the </a:t>
            </a:r>
            <a:r>
              <a:rPr lang="en-US" dirty="0" smtClean="0"/>
              <a:t>forehead area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smtClean="0"/>
              <a:t>more </a:t>
            </a:r>
            <a:r>
              <a:rPr lang="en-US" dirty="0" err="1" smtClean="0"/>
              <a:t>psychomorphological</a:t>
            </a:r>
            <a:r>
              <a:rPr lang="en-US" dirty="0" smtClean="0"/>
              <a:t> analysis criteria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Obtain </a:t>
            </a:r>
            <a:r>
              <a:rPr lang="en-US" dirty="0" smtClean="0"/>
              <a:t>much more data in order to be able to use NN to do a much more advanced approach to this </a:t>
            </a:r>
            <a:r>
              <a:rPr lang="en-US" dirty="0" smtClean="0"/>
              <a:t>matter.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Bibliography</a:t>
            </a:r>
            <a:endParaRPr lang="es-ES" sz="3200" b="1" dirty="0">
              <a:latin typeface="+mn-lt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91276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564672"/>
          </a:xfrm>
        </p:spPr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3200" b="1" dirty="0" err="1" smtClean="0">
                <a:solidFill>
                  <a:schemeClr val="tx1"/>
                </a:solidFill>
                <a:latin typeface="Constantia" pitchFamily="18" charset="0"/>
                <a:ea typeface="+mn-ea"/>
                <a:cs typeface="Arial" pitchFamily="34" charset="0"/>
              </a:rPr>
              <a:t>Introduction</a:t>
            </a:r>
            <a:endParaRPr lang="es-ES" sz="3200" b="1" dirty="0" smtClean="0">
              <a:solidFill>
                <a:schemeClr val="tx1"/>
              </a:solidFill>
              <a:latin typeface="Constantia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err="1" smtClean="0"/>
              <a:t>Morphopsychology</a:t>
            </a:r>
            <a:r>
              <a:rPr lang="en-US" sz="2200" dirty="0" smtClean="0"/>
              <a:t>: establishes </a:t>
            </a:r>
            <a:r>
              <a:rPr lang="en-US" sz="2200" dirty="0" smtClean="0"/>
              <a:t>correlations </a:t>
            </a:r>
            <a:r>
              <a:rPr lang="en-US" sz="2200" dirty="0" smtClean="0"/>
              <a:t>between the shapes </a:t>
            </a:r>
            <a:r>
              <a:rPr lang="en-US" sz="2200" dirty="0" smtClean="0"/>
              <a:t>of </a:t>
            </a:r>
            <a:r>
              <a:rPr lang="en-US" sz="2200" dirty="0" smtClean="0"/>
              <a:t>the face and the psychological </a:t>
            </a:r>
            <a:r>
              <a:rPr lang="en-US" sz="2200" dirty="0" err="1" smtClean="0"/>
              <a:t>proﬁle</a:t>
            </a:r>
            <a:r>
              <a:rPr lang="en-US" sz="2200" dirty="0" smtClean="0"/>
              <a:t> of a </a:t>
            </a:r>
            <a:r>
              <a:rPr lang="en-US" sz="2200" dirty="0" smtClean="0"/>
              <a:t>person.</a:t>
            </a:r>
          </a:p>
          <a:p>
            <a:pPr>
              <a:buNone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Very </a:t>
            </a:r>
            <a:r>
              <a:rPr lang="en-US" sz="2200" dirty="0" smtClean="0"/>
              <a:t>antique origins: Hippocrates, Galen, Pythagoras, Aristotle </a:t>
            </a:r>
            <a:r>
              <a:rPr lang="en-US" sz="2200" dirty="0" smtClean="0"/>
              <a:t>, later  </a:t>
            </a:r>
            <a:r>
              <a:rPr lang="it-IT" sz="2200" dirty="0" smtClean="0"/>
              <a:t>Leonardo </a:t>
            </a:r>
            <a:r>
              <a:rPr lang="it-IT" sz="2200" dirty="0" smtClean="0"/>
              <a:t>da Vinci , Lavater and </a:t>
            </a:r>
            <a:r>
              <a:rPr lang="it-IT" sz="2200" dirty="0" smtClean="0"/>
              <a:t>Darwin and in the 19-th century Dr.</a:t>
            </a:r>
            <a:r>
              <a:rPr lang="it-IT" sz="2200" dirty="0" smtClean="0"/>
              <a:t> Claude </a:t>
            </a:r>
            <a:r>
              <a:rPr lang="it-IT" sz="2200" dirty="0" smtClean="0"/>
              <a:t>Sigaud.</a:t>
            </a:r>
          </a:p>
          <a:p>
            <a:pPr>
              <a:buNone/>
            </a:pPr>
            <a:endParaRPr lang="it-IT" sz="2200" dirty="0" smtClean="0"/>
          </a:p>
          <a:p>
            <a:pPr>
              <a:buFont typeface="Arial" pitchFamily="34" charset="0"/>
              <a:buChar char="•"/>
            </a:pPr>
            <a:r>
              <a:rPr lang="it-IT" sz="2200" dirty="0" smtClean="0"/>
              <a:t>Louis Corman , the founder</a:t>
            </a:r>
            <a:r>
              <a:rPr lang="it-IT" sz="2200" dirty="0" smtClean="0"/>
              <a:t>: </a:t>
            </a:r>
            <a:r>
              <a:rPr lang="it-IT" sz="2200" dirty="0" smtClean="0"/>
              <a:t> </a:t>
            </a:r>
            <a:r>
              <a:rPr lang="it-IT" sz="2200" i="1" dirty="0" smtClean="0"/>
              <a:t>Quinze </a:t>
            </a:r>
            <a:r>
              <a:rPr lang="it-IT" sz="2200" i="1" dirty="0" smtClean="0"/>
              <a:t>leçons de </a:t>
            </a:r>
            <a:r>
              <a:rPr lang="it-IT" sz="2200" i="1" dirty="0" smtClean="0"/>
              <a:t>morphopsychologie, </a:t>
            </a:r>
            <a:r>
              <a:rPr lang="it-IT" sz="2200" dirty="0" smtClean="0"/>
              <a:t>1937.</a:t>
            </a:r>
          </a:p>
          <a:p>
            <a:pPr>
              <a:buFont typeface="Arial" pitchFamily="34" charset="0"/>
              <a:buChar char="•"/>
            </a:pPr>
            <a:endParaRPr lang="it-IT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s-E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76064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Constantia" pitchFamily="18" charset="0"/>
              </a:rPr>
              <a:t>Background</a:t>
            </a:r>
            <a:endParaRPr lang="es-ES" sz="3200" b="1" dirty="0">
              <a:latin typeface="Constantia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sz="2200" dirty="0" err="1" smtClean="0"/>
              <a:t>Affective</a:t>
            </a:r>
            <a:r>
              <a:rPr lang="es-ES" sz="2200" dirty="0" smtClean="0"/>
              <a:t> </a:t>
            </a:r>
            <a:r>
              <a:rPr lang="es-ES" sz="2200" dirty="0" err="1" smtClean="0"/>
              <a:t>computing</a:t>
            </a:r>
            <a:r>
              <a:rPr lang="es-ES" sz="2200" dirty="0" smtClean="0"/>
              <a:t>: </a:t>
            </a:r>
            <a:r>
              <a:rPr lang="es-ES" sz="2200" dirty="0" err="1" smtClean="0"/>
              <a:t>deep</a:t>
            </a:r>
            <a:r>
              <a:rPr lang="es-ES" sz="2200" dirty="0" smtClean="0"/>
              <a:t> </a:t>
            </a:r>
            <a:r>
              <a:rPr lang="es-ES" sz="2200" dirty="0" err="1" smtClean="0"/>
              <a:t>learning</a:t>
            </a:r>
            <a:r>
              <a:rPr lang="es-ES" sz="2200" dirty="0" smtClean="0"/>
              <a:t> and </a:t>
            </a:r>
            <a:r>
              <a:rPr lang="es-ES" sz="2200" dirty="0" err="1" smtClean="0"/>
              <a:t>computer</a:t>
            </a:r>
            <a:r>
              <a:rPr lang="es-ES" sz="2200" dirty="0" smtClean="0"/>
              <a:t> </a:t>
            </a:r>
            <a:r>
              <a:rPr lang="es-ES" sz="2200" dirty="0" err="1" smtClean="0"/>
              <a:t>vision</a:t>
            </a:r>
            <a:r>
              <a:rPr lang="es-ES" sz="2200" dirty="0" smtClean="0"/>
              <a:t> </a:t>
            </a:r>
            <a:r>
              <a:rPr lang="es-ES" sz="2200" dirty="0" err="1" smtClean="0"/>
              <a:t>applied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psychology</a:t>
            </a:r>
            <a:r>
              <a:rPr lang="es-ES" sz="2200" dirty="0" smtClean="0"/>
              <a:t>.</a:t>
            </a:r>
          </a:p>
          <a:p>
            <a:pPr>
              <a:buNone/>
            </a:pPr>
            <a:endParaRPr lang="es-ES" sz="2200" dirty="0" smtClean="0"/>
          </a:p>
          <a:p>
            <a:endParaRPr lang="es-ES" sz="2200" dirty="0" smtClean="0"/>
          </a:p>
          <a:p>
            <a:r>
              <a:rPr lang="es-ES" sz="2200" dirty="0" smtClean="0"/>
              <a:t>No record of </a:t>
            </a:r>
            <a:r>
              <a:rPr lang="es-ES" sz="2200" dirty="0" err="1" smtClean="0"/>
              <a:t>any</a:t>
            </a:r>
            <a:r>
              <a:rPr lang="es-ES" sz="2200" dirty="0" smtClean="0"/>
              <a:t> </a:t>
            </a:r>
            <a:r>
              <a:rPr lang="es-ES" sz="2200" dirty="0" err="1" smtClean="0"/>
              <a:t>work</a:t>
            </a:r>
            <a:r>
              <a:rPr lang="es-ES" sz="2200" dirty="0" smtClean="0"/>
              <a:t> in </a:t>
            </a:r>
            <a:r>
              <a:rPr lang="es-ES" sz="2200" dirty="0" err="1" smtClean="0"/>
              <a:t>Morphosycology</a:t>
            </a:r>
            <a:endParaRPr lang="es-ES" sz="2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78328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Motivation</a:t>
            </a:r>
            <a:endParaRPr lang="es-ES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sz="2800" dirty="0" smtClean="0"/>
          </a:p>
          <a:p>
            <a:r>
              <a:rPr lang="es-ES" sz="2200" dirty="0" err="1" smtClean="0"/>
              <a:t>Morphosycology</a:t>
            </a:r>
            <a:r>
              <a:rPr lang="es-ES" sz="2200" dirty="0" smtClean="0"/>
              <a:t> </a:t>
            </a:r>
            <a:r>
              <a:rPr lang="es-ES" sz="2200" dirty="0" err="1" smtClean="0"/>
              <a:t>seems</a:t>
            </a:r>
            <a:r>
              <a:rPr lang="es-ES" sz="2200" dirty="0" smtClean="0"/>
              <a:t>  </a:t>
            </a:r>
            <a:r>
              <a:rPr lang="es-ES" sz="2200" dirty="0" err="1" smtClean="0"/>
              <a:t>very</a:t>
            </a:r>
            <a:r>
              <a:rPr lang="es-ES" sz="2200" dirty="0" smtClean="0"/>
              <a:t> </a:t>
            </a:r>
            <a:r>
              <a:rPr lang="es-ES" sz="2200" dirty="0" err="1" smtClean="0"/>
              <a:t>suitable</a:t>
            </a:r>
            <a:r>
              <a:rPr lang="es-ES" sz="2200" dirty="0" smtClean="0"/>
              <a:t> </a:t>
            </a:r>
            <a:r>
              <a:rPr lang="es-ES" sz="2200" dirty="0" err="1" smtClean="0"/>
              <a:t>for</a:t>
            </a:r>
            <a:r>
              <a:rPr lang="es-ES" sz="2200" dirty="0" smtClean="0"/>
              <a:t> </a:t>
            </a:r>
            <a:r>
              <a:rPr lang="es-ES" sz="2200" dirty="0" err="1" smtClean="0"/>
              <a:t>this</a:t>
            </a:r>
            <a:r>
              <a:rPr lang="es-ES" sz="2200" dirty="0" smtClean="0"/>
              <a:t> </a:t>
            </a:r>
            <a:r>
              <a:rPr lang="es-ES" sz="2200" dirty="0" err="1" smtClean="0"/>
              <a:t>task</a:t>
            </a:r>
            <a:r>
              <a:rPr lang="es-ES" sz="2200" dirty="0" smtClean="0"/>
              <a:t>, </a:t>
            </a:r>
            <a:r>
              <a:rPr lang="es-ES" sz="2200" dirty="0" err="1" smtClean="0"/>
              <a:t>it</a:t>
            </a:r>
            <a:r>
              <a:rPr lang="es-ES" sz="2200" dirty="0" smtClean="0"/>
              <a:t> </a:t>
            </a:r>
            <a:r>
              <a:rPr lang="es-ES" sz="2200" dirty="0" err="1" smtClean="0"/>
              <a:t>maps</a:t>
            </a:r>
            <a:r>
              <a:rPr lang="es-ES" sz="2200" dirty="0" smtClean="0"/>
              <a:t> facial </a:t>
            </a:r>
            <a:r>
              <a:rPr lang="es-ES" sz="2200" dirty="0" err="1" smtClean="0"/>
              <a:t>features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personality</a:t>
            </a:r>
            <a:r>
              <a:rPr lang="es-ES" sz="2200" dirty="0" smtClean="0"/>
              <a:t> </a:t>
            </a:r>
            <a:r>
              <a:rPr lang="es-ES" sz="2200" dirty="0" err="1" smtClean="0"/>
              <a:t>traits</a:t>
            </a:r>
            <a:r>
              <a:rPr lang="es-ES" sz="2200" dirty="0" smtClean="0"/>
              <a:t>.</a:t>
            </a:r>
          </a:p>
          <a:p>
            <a:endParaRPr lang="es-ES" sz="2200" dirty="0" smtClean="0"/>
          </a:p>
          <a:p>
            <a:r>
              <a:rPr lang="en-US" sz="2200" dirty="0" err="1" smtClean="0"/>
              <a:t>Morphopsychology</a:t>
            </a:r>
            <a:r>
              <a:rPr lang="en-US" sz="2200" dirty="0" smtClean="0"/>
              <a:t> can be a good source of information, especially for people who are professionally </a:t>
            </a:r>
            <a:r>
              <a:rPr lang="en-US" sz="2200" dirty="0" smtClean="0"/>
              <a:t>engaged in human relations and direct contact with the </a:t>
            </a:r>
            <a:r>
              <a:rPr lang="en-US" sz="2200" dirty="0" smtClean="0"/>
              <a:t>public.</a:t>
            </a:r>
          </a:p>
          <a:p>
            <a:endParaRPr lang="en-US" sz="2200" dirty="0" smtClean="0"/>
          </a:p>
          <a:p>
            <a:r>
              <a:rPr lang="en-US" sz="2200" dirty="0" smtClean="0"/>
              <a:t>High complexity  of  the discipline makes it desirable to be </a:t>
            </a:r>
            <a:r>
              <a:rPr lang="en-US" sz="2200" dirty="0" err="1" smtClean="0"/>
              <a:t>automatized</a:t>
            </a:r>
            <a:r>
              <a:rPr lang="en-US" sz="2200" dirty="0" smtClean="0"/>
              <a:t> for easier </a:t>
            </a:r>
            <a:r>
              <a:rPr lang="en-US" sz="2200" dirty="0" err="1" smtClean="0"/>
              <a:t>aplication</a:t>
            </a:r>
            <a:r>
              <a:rPr lang="en-US" sz="2200" dirty="0" smtClean="0"/>
              <a:t> </a:t>
            </a:r>
            <a:r>
              <a:rPr lang="en-US" sz="2200" dirty="0" smtClean="0"/>
              <a:t>and learning.</a:t>
            </a:r>
            <a:endParaRPr lang="es-E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578328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Areas</a:t>
            </a:r>
            <a:r>
              <a:rPr lang="es-ES" sz="3200" b="1" dirty="0" smtClean="0">
                <a:latin typeface="+mn-lt"/>
              </a:rPr>
              <a:t> of </a:t>
            </a:r>
            <a:r>
              <a:rPr lang="es-ES" sz="3200" b="1" dirty="0" err="1" smtClean="0">
                <a:latin typeface="+mn-lt"/>
              </a:rPr>
              <a:t>application</a:t>
            </a:r>
            <a:r>
              <a:rPr lang="es-ES" sz="3200" b="1" dirty="0" smtClean="0">
                <a:latin typeface="+mn-lt"/>
              </a:rPr>
              <a:t> of </a:t>
            </a:r>
            <a:r>
              <a:rPr lang="es-ES" sz="3200" b="1" dirty="0" err="1" smtClean="0">
                <a:latin typeface="+mn-lt"/>
              </a:rPr>
              <a:t>Morphopsychology</a:t>
            </a:r>
            <a:endParaRPr lang="es-ES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sz="2200" dirty="0" smtClean="0"/>
              <a:t>Business </a:t>
            </a:r>
            <a:r>
              <a:rPr lang="es-ES" sz="2200" dirty="0" smtClean="0"/>
              <a:t>sector : </a:t>
            </a:r>
            <a:r>
              <a:rPr lang="es-ES" sz="2200" dirty="0" err="1" smtClean="0"/>
              <a:t>selection</a:t>
            </a:r>
            <a:r>
              <a:rPr lang="es-ES" sz="2200" dirty="0" smtClean="0"/>
              <a:t> of </a:t>
            </a:r>
            <a:r>
              <a:rPr lang="es-ES" sz="2200" dirty="0" err="1" smtClean="0"/>
              <a:t>personnel</a:t>
            </a:r>
            <a:r>
              <a:rPr lang="es-ES" sz="2200" dirty="0" smtClean="0"/>
              <a:t>, </a:t>
            </a:r>
            <a:r>
              <a:rPr lang="es-ES" sz="2200" dirty="0" err="1" smtClean="0"/>
              <a:t>best</a:t>
            </a:r>
            <a:r>
              <a:rPr lang="es-ES" sz="2200" dirty="0" smtClean="0"/>
              <a:t> </a:t>
            </a:r>
            <a:r>
              <a:rPr lang="es-ES" sz="2200" dirty="0" err="1" smtClean="0"/>
              <a:t>communication</a:t>
            </a:r>
            <a:r>
              <a:rPr lang="es-ES" sz="2200" dirty="0" smtClean="0"/>
              <a:t> </a:t>
            </a:r>
            <a:r>
              <a:rPr lang="es-ES" sz="2200" dirty="0" err="1" smtClean="0"/>
              <a:t>strategies</a:t>
            </a:r>
            <a:r>
              <a:rPr lang="es-ES" sz="2200" dirty="0" smtClean="0"/>
              <a:t> </a:t>
            </a:r>
            <a:r>
              <a:rPr lang="es-ES" sz="2200" dirty="0" err="1" smtClean="0"/>
              <a:t>for</a:t>
            </a:r>
            <a:r>
              <a:rPr lang="es-ES" sz="2200" dirty="0" smtClean="0"/>
              <a:t> a </a:t>
            </a:r>
            <a:r>
              <a:rPr lang="es-ES" sz="2200" dirty="0" err="1" smtClean="0"/>
              <a:t>partner</a:t>
            </a:r>
            <a:r>
              <a:rPr lang="es-ES" sz="2200" dirty="0" smtClean="0"/>
              <a:t> </a:t>
            </a:r>
            <a:r>
              <a:rPr lang="es-ES" sz="2200" dirty="0" err="1" smtClean="0"/>
              <a:t>or</a:t>
            </a:r>
            <a:r>
              <a:rPr lang="es-ES" sz="2200" dirty="0" smtClean="0"/>
              <a:t> </a:t>
            </a:r>
            <a:r>
              <a:rPr lang="es-ES" sz="2200" dirty="0" err="1" smtClean="0"/>
              <a:t>client,etc</a:t>
            </a:r>
            <a:r>
              <a:rPr lang="es-ES" sz="2200" dirty="0" smtClean="0"/>
              <a:t>.</a:t>
            </a:r>
          </a:p>
          <a:p>
            <a:endParaRPr lang="es-ES" sz="2200" dirty="0" smtClean="0"/>
          </a:p>
          <a:p>
            <a:r>
              <a:rPr lang="en-US" sz="2200" dirty="0" smtClean="0"/>
              <a:t> </a:t>
            </a:r>
            <a:r>
              <a:rPr lang="en-US" sz="2200" dirty="0" smtClean="0"/>
              <a:t>Psychology: preliminary </a:t>
            </a:r>
            <a:r>
              <a:rPr lang="en-US" sz="2200" dirty="0" smtClean="0"/>
              <a:t>notions of the personality of the </a:t>
            </a:r>
            <a:r>
              <a:rPr lang="en-US" sz="2200" dirty="0" smtClean="0"/>
              <a:t>patient/pre-diagnosis for more fluid therapeutic process.</a:t>
            </a:r>
          </a:p>
          <a:p>
            <a:endParaRPr lang="en-US" sz="2200" dirty="0" smtClean="0"/>
          </a:p>
          <a:p>
            <a:r>
              <a:rPr lang="en-US" sz="2200" dirty="0" smtClean="0"/>
              <a:t>Education: optimization of learning strategies for each student.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76064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The</a:t>
            </a:r>
            <a:r>
              <a:rPr lang="es-ES" sz="3200" b="1" dirty="0" smtClean="0">
                <a:latin typeface="+mn-lt"/>
              </a:rPr>
              <a:t> Data</a:t>
            </a:r>
            <a:endParaRPr lang="es-ES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>
              <a:buNone/>
            </a:pPr>
            <a:endParaRPr lang="es-ES" dirty="0" smtClean="0"/>
          </a:p>
          <a:p>
            <a:r>
              <a:rPr lang="es-ES" sz="2200" dirty="0" smtClean="0"/>
              <a:t>50 </a:t>
            </a:r>
            <a:r>
              <a:rPr lang="es-ES" sz="2200" dirty="0" err="1" smtClean="0"/>
              <a:t>i</a:t>
            </a:r>
            <a:r>
              <a:rPr lang="es-ES" sz="2200" dirty="0" err="1" smtClean="0"/>
              <a:t>mages</a:t>
            </a:r>
            <a:r>
              <a:rPr lang="es-ES" sz="2200" dirty="0" smtClean="0"/>
              <a:t> of frontal faces of </a:t>
            </a:r>
            <a:r>
              <a:rPr lang="es-ES" sz="2200" dirty="0" err="1" smtClean="0"/>
              <a:t>famous</a:t>
            </a:r>
            <a:r>
              <a:rPr lang="es-ES" sz="2200" dirty="0" smtClean="0"/>
              <a:t> </a:t>
            </a:r>
            <a:r>
              <a:rPr lang="es-ES" sz="2200" dirty="0" err="1" smtClean="0"/>
              <a:t>people</a:t>
            </a:r>
            <a:r>
              <a:rPr lang="es-ES" sz="2200" dirty="0" smtClean="0"/>
              <a:t> 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correspondent</a:t>
            </a:r>
            <a:r>
              <a:rPr lang="es-ES" sz="2200" dirty="0" smtClean="0"/>
              <a:t> </a:t>
            </a:r>
            <a:r>
              <a:rPr lang="es-ES" sz="2200" dirty="0" err="1" smtClean="0"/>
              <a:t>punctuations</a:t>
            </a:r>
            <a:r>
              <a:rPr lang="es-ES" sz="2200" dirty="0" smtClean="0"/>
              <a:t> </a:t>
            </a:r>
            <a:r>
              <a:rPr lang="es-ES" sz="2200" dirty="0" err="1" smtClean="0"/>
              <a:t>for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selected</a:t>
            </a:r>
            <a:r>
              <a:rPr lang="es-ES" sz="2200" dirty="0" smtClean="0"/>
              <a:t> </a:t>
            </a:r>
            <a:r>
              <a:rPr lang="es-ES" sz="2200" dirty="0" err="1" smtClean="0"/>
              <a:t>morphosychological</a:t>
            </a:r>
            <a:r>
              <a:rPr lang="es-ES" sz="2200" dirty="0" smtClean="0"/>
              <a:t> </a:t>
            </a:r>
            <a:r>
              <a:rPr lang="es-ES" sz="2200" dirty="0" err="1" smtClean="0"/>
              <a:t>cryteria</a:t>
            </a:r>
            <a:r>
              <a:rPr lang="es-ES" sz="2200" dirty="0" smtClean="0"/>
              <a:t>.</a:t>
            </a:r>
          </a:p>
          <a:p>
            <a:endParaRPr lang="es-ES" sz="2200" dirty="0" smtClean="0"/>
          </a:p>
          <a:p>
            <a:r>
              <a:rPr lang="es-ES" sz="2200" dirty="0" smtClean="0"/>
              <a:t> </a:t>
            </a:r>
            <a:r>
              <a:rPr lang="es-ES" sz="2200" dirty="0" err="1" smtClean="0"/>
              <a:t>Ground</a:t>
            </a:r>
            <a:r>
              <a:rPr lang="es-ES" sz="2200" dirty="0" smtClean="0"/>
              <a:t> </a:t>
            </a:r>
            <a:r>
              <a:rPr lang="es-ES" sz="2200" dirty="0" err="1" smtClean="0"/>
              <a:t>trouth</a:t>
            </a:r>
            <a:r>
              <a:rPr lang="es-ES" sz="2200" dirty="0" smtClean="0"/>
              <a:t> </a:t>
            </a:r>
            <a:r>
              <a:rPr lang="es-ES" sz="2200" dirty="0" err="1" smtClean="0"/>
              <a:t>obtained</a:t>
            </a:r>
            <a:r>
              <a:rPr lang="es-ES" sz="2200" dirty="0" smtClean="0"/>
              <a:t> </a:t>
            </a:r>
            <a:r>
              <a:rPr lang="es-ES" sz="2200" dirty="0" err="1" smtClean="0"/>
              <a:t>from</a:t>
            </a:r>
            <a:r>
              <a:rPr lang="es-ES" sz="2200" dirty="0" smtClean="0"/>
              <a:t> </a:t>
            </a:r>
            <a:r>
              <a:rPr lang="es-ES" sz="2200" dirty="0" err="1" smtClean="0"/>
              <a:t>Sicograf-Institut</a:t>
            </a:r>
            <a:r>
              <a:rPr lang="es-ES" sz="2200" dirty="0" smtClean="0"/>
              <a:t> Mellado. </a:t>
            </a:r>
          </a:p>
          <a:p>
            <a:endParaRPr lang="es-ES" sz="2200" dirty="0" smtClean="0"/>
          </a:p>
          <a:p>
            <a:r>
              <a:rPr lang="es-ES" sz="2200" dirty="0" err="1" smtClean="0"/>
              <a:t>Value</a:t>
            </a:r>
            <a:r>
              <a:rPr lang="es-ES" sz="2200" dirty="0" smtClean="0"/>
              <a:t> </a:t>
            </a:r>
            <a:r>
              <a:rPr lang="es-ES" sz="2200" dirty="0" err="1" smtClean="0"/>
              <a:t>scale</a:t>
            </a:r>
            <a:r>
              <a:rPr lang="es-ES" sz="2200" dirty="0" smtClean="0"/>
              <a:t>: </a:t>
            </a:r>
            <a:r>
              <a:rPr lang="es-ES" sz="2200" dirty="0" err="1" smtClean="0"/>
              <a:t>defined</a:t>
            </a:r>
            <a:r>
              <a:rPr lang="es-ES" sz="2200" dirty="0" smtClean="0"/>
              <a:t> and </a:t>
            </a:r>
            <a:r>
              <a:rPr lang="es-ES" sz="2200" dirty="0" err="1" smtClean="0"/>
              <a:t>used</a:t>
            </a:r>
            <a:r>
              <a:rPr lang="es-ES" sz="2200" dirty="0" smtClean="0"/>
              <a:t> </a:t>
            </a:r>
            <a:r>
              <a:rPr lang="es-ES" sz="2200" dirty="0" err="1" smtClean="0"/>
              <a:t>for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first</a:t>
            </a:r>
            <a:r>
              <a:rPr lang="es-ES" sz="2200" dirty="0" smtClean="0"/>
              <a:t> time. </a:t>
            </a:r>
            <a:endParaRPr lang="es-E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s-ES" sz="3200" b="1" dirty="0" err="1" smtClean="0">
                <a:latin typeface="+mn-lt"/>
              </a:rPr>
              <a:t>Selected</a:t>
            </a:r>
            <a:r>
              <a:rPr lang="es-ES" sz="3200" b="1" dirty="0" smtClean="0">
                <a:latin typeface="+mn-lt"/>
              </a:rPr>
              <a:t> </a:t>
            </a:r>
            <a:r>
              <a:rPr lang="es-ES" sz="3200" b="1" dirty="0" err="1" smtClean="0">
                <a:latin typeface="+mn-lt"/>
              </a:rPr>
              <a:t>cryteria</a:t>
            </a:r>
            <a:r>
              <a:rPr lang="es-ES" sz="3200" b="1" dirty="0" smtClean="0">
                <a:latin typeface="+mn-lt"/>
              </a:rPr>
              <a:t> and </a:t>
            </a:r>
            <a:r>
              <a:rPr lang="es-ES" sz="3200" b="1" dirty="0" err="1" smtClean="0">
                <a:latin typeface="+mn-lt"/>
              </a:rPr>
              <a:t>methodology</a:t>
            </a:r>
            <a:r>
              <a:rPr lang="es-ES" sz="3200" b="1" dirty="0" smtClean="0">
                <a:latin typeface="+mn-lt"/>
              </a:rPr>
              <a:t> </a:t>
            </a:r>
            <a:r>
              <a:rPr lang="es-ES" sz="3200" b="1" dirty="0" err="1" smtClean="0">
                <a:latin typeface="+mn-lt"/>
              </a:rPr>
              <a:t>applied</a:t>
            </a:r>
            <a:endParaRPr lang="es-ES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s-ES" sz="2200" b="1" u="sng" dirty="0" err="1" smtClean="0"/>
              <a:t>Images</a:t>
            </a:r>
            <a:r>
              <a:rPr lang="es-ES" sz="2200" b="1" u="sng" dirty="0" smtClean="0"/>
              <a:t> </a:t>
            </a:r>
            <a:r>
              <a:rPr lang="es-ES" sz="2200" b="1" u="sng" dirty="0" err="1" smtClean="0"/>
              <a:t>preprocessed</a:t>
            </a:r>
            <a:r>
              <a:rPr lang="es-ES" sz="2200" b="1" u="sng" dirty="0" smtClean="0"/>
              <a:t>  </a:t>
            </a:r>
            <a:r>
              <a:rPr lang="es-ES" sz="2200" dirty="0" err="1" smtClean="0"/>
              <a:t>manually</a:t>
            </a:r>
            <a:r>
              <a:rPr lang="es-ES" sz="2200" dirty="0" smtClean="0"/>
              <a:t> 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an</a:t>
            </a:r>
            <a:r>
              <a:rPr lang="es-ES" sz="2200" dirty="0" smtClean="0"/>
              <a:t> </a:t>
            </a:r>
            <a:r>
              <a:rPr lang="es-ES" sz="2200" dirty="0" err="1" smtClean="0"/>
              <a:t>image</a:t>
            </a:r>
            <a:r>
              <a:rPr lang="es-ES" sz="2200" dirty="0" smtClean="0"/>
              <a:t> editor.</a:t>
            </a:r>
          </a:p>
          <a:p>
            <a:r>
              <a:rPr lang="es-ES" sz="2200" b="1" u="sng" dirty="0" err="1" smtClean="0"/>
              <a:t>Main</a:t>
            </a:r>
            <a:r>
              <a:rPr lang="es-ES" sz="2200" b="1" u="sng" dirty="0" smtClean="0"/>
              <a:t> </a:t>
            </a:r>
            <a:r>
              <a:rPr lang="es-ES" sz="2200" b="1" u="sng" dirty="0" err="1" smtClean="0"/>
              <a:t>method</a:t>
            </a:r>
            <a:r>
              <a:rPr lang="es-ES" sz="2200" b="1" u="sng" dirty="0" smtClean="0"/>
              <a:t> </a:t>
            </a:r>
            <a:r>
              <a:rPr lang="es-ES" sz="2200" b="1" u="sng" dirty="0" err="1" smtClean="0"/>
              <a:t>used</a:t>
            </a:r>
            <a:r>
              <a:rPr lang="es-ES" sz="2200" b="1" u="sng" dirty="0" smtClean="0"/>
              <a:t>: </a:t>
            </a:r>
            <a:r>
              <a:rPr lang="es-ES" sz="2200" dirty="0" smtClean="0"/>
              <a:t>facial </a:t>
            </a:r>
            <a:r>
              <a:rPr lang="es-ES" sz="2200" dirty="0" err="1" smtClean="0"/>
              <a:t>landmark</a:t>
            </a:r>
            <a:r>
              <a:rPr lang="es-ES" sz="2200" dirty="0" smtClean="0"/>
              <a:t> </a:t>
            </a:r>
            <a:r>
              <a:rPr lang="es-ES" sz="2200" dirty="0" err="1" smtClean="0"/>
              <a:t>localization</a:t>
            </a:r>
            <a:r>
              <a:rPr lang="es-ES" sz="2200" dirty="0" smtClean="0"/>
              <a:t>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Supervised</a:t>
            </a:r>
            <a:r>
              <a:rPr lang="es-ES" sz="2200" dirty="0" smtClean="0"/>
              <a:t> </a:t>
            </a:r>
            <a:r>
              <a:rPr lang="es-ES" sz="2200" dirty="0" err="1" smtClean="0"/>
              <a:t>Descent</a:t>
            </a:r>
            <a:r>
              <a:rPr lang="es-ES" sz="2200" dirty="0" smtClean="0"/>
              <a:t> </a:t>
            </a:r>
            <a:r>
              <a:rPr lang="es-ES" sz="2200" dirty="0" err="1" smtClean="0"/>
              <a:t>Method</a:t>
            </a:r>
            <a:r>
              <a:rPr lang="es-ES" sz="2200" dirty="0" smtClean="0"/>
              <a:t> </a:t>
            </a:r>
            <a:r>
              <a:rPr lang="es-ES" sz="2200" dirty="0" err="1" smtClean="0"/>
              <a:t>wth</a:t>
            </a:r>
            <a:r>
              <a:rPr lang="es-ES" sz="2200" dirty="0" smtClean="0"/>
              <a:t> </a:t>
            </a:r>
            <a:r>
              <a:rPr lang="es-ES" sz="2200" dirty="0" err="1" smtClean="0"/>
              <a:t>pretrained</a:t>
            </a:r>
            <a:r>
              <a:rPr lang="es-ES" sz="2200" dirty="0" smtClean="0"/>
              <a:t> </a:t>
            </a:r>
            <a:r>
              <a:rPr lang="es-ES" sz="2200" dirty="0" err="1" smtClean="0"/>
              <a:t>weights</a:t>
            </a:r>
            <a:r>
              <a:rPr lang="es-ES" sz="2200" dirty="0" smtClean="0"/>
              <a:t> </a:t>
            </a:r>
            <a:r>
              <a:rPr lang="es-ES" sz="2200" dirty="0" err="1" smtClean="0"/>
              <a:t>on</a:t>
            </a:r>
            <a:r>
              <a:rPr lang="es-ES" sz="2200" dirty="0" smtClean="0"/>
              <a:t> 300-w </a:t>
            </a:r>
            <a:r>
              <a:rPr lang="es-ES" sz="2200" dirty="0" err="1" smtClean="0"/>
              <a:t>dataset</a:t>
            </a:r>
            <a:r>
              <a:rPr lang="es-ES" sz="2200" dirty="0" smtClean="0"/>
              <a:t>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b="1" u="sng" dirty="0"/>
          </a:p>
        </p:txBody>
      </p:sp>
      <p:pic>
        <p:nvPicPr>
          <p:cNvPr id="4098" name="Picture 2" descr="C:\Users\Sara_2\Desktop\obam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925" y="2996952"/>
            <a:ext cx="3619227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s-ES" sz="2400" b="1" u="sng" dirty="0" err="1" smtClean="0"/>
              <a:t>Three</a:t>
            </a:r>
            <a:r>
              <a:rPr lang="es-ES" sz="2400" b="1" u="sng" dirty="0" smtClean="0"/>
              <a:t> </a:t>
            </a:r>
            <a:r>
              <a:rPr lang="es-ES" sz="2400" b="1" u="sng" dirty="0" err="1" smtClean="0"/>
              <a:t>zones</a:t>
            </a:r>
            <a:r>
              <a:rPr lang="es-ES" sz="2400" b="1" u="sng" dirty="0" smtClean="0"/>
              <a:t> </a:t>
            </a:r>
            <a:r>
              <a:rPr lang="es-ES" sz="2400" b="1" u="sng" dirty="0" err="1" smtClean="0"/>
              <a:t>analysis</a:t>
            </a:r>
            <a:r>
              <a:rPr lang="es-ES" sz="2400" b="1" u="sng" dirty="0" smtClean="0"/>
              <a:t> </a:t>
            </a:r>
            <a:r>
              <a:rPr lang="es-ES" sz="2400" b="1" u="sng" dirty="0" err="1" smtClean="0"/>
              <a:t>cryteria</a:t>
            </a:r>
            <a:r>
              <a:rPr lang="es-ES" sz="2400" dirty="0" smtClean="0"/>
              <a:t>: 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    </a:t>
            </a:r>
            <a:r>
              <a:rPr lang="es-ES" sz="2000" dirty="0" err="1" smtClean="0"/>
              <a:t>Rational</a:t>
            </a:r>
            <a:r>
              <a:rPr lang="es-ES" sz="2000" dirty="0" smtClean="0"/>
              <a:t>/</a:t>
            </a:r>
            <a:r>
              <a:rPr lang="es-ES" sz="2000" dirty="0" err="1" smtClean="0"/>
              <a:t>Emotional</a:t>
            </a:r>
            <a:r>
              <a:rPr lang="es-ES" sz="2000" dirty="0" smtClean="0"/>
              <a:t>/</a:t>
            </a:r>
            <a:r>
              <a:rPr lang="es-ES" sz="2000" dirty="0" err="1" smtClean="0"/>
              <a:t>Instinctive</a:t>
            </a:r>
            <a:r>
              <a:rPr lang="es-ES" sz="2000" dirty="0" smtClean="0"/>
              <a:t> </a:t>
            </a:r>
            <a:r>
              <a:rPr lang="es-ES" sz="2000" dirty="0" err="1" smtClean="0"/>
              <a:t>predominance</a:t>
            </a:r>
            <a:endParaRPr lang="es-ES" sz="2000" dirty="0" smtClean="0"/>
          </a:p>
          <a:p>
            <a:pPr lvl="1">
              <a:buNone/>
            </a:pPr>
            <a:r>
              <a:rPr lang="es-ES" dirty="0" smtClean="0"/>
              <a:t>   	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2052" name="Picture 4" descr="C:\Users\Sara_2\Desktop\Three zon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8374063" cy="380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908720"/>
            <a:ext cx="4038600" cy="5442952"/>
          </a:xfrm>
        </p:spPr>
        <p:txBody>
          <a:bodyPr>
            <a:normAutofit/>
          </a:bodyPr>
          <a:lstStyle/>
          <a:p>
            <a:r>
              <a:rPr lang="es-ES" sz="2200" dirty="0" err="1" smtClean="0"/>
              <a:t>Rational</a:t>
            </a:r>
            <a:r>
              <a:rPr lang="es-ES" sz="2200" dirty="0" smtClean="0"/>
              <a:t>:    </a:t>
            </a:r>
            <a:r>
              <a:rPr lang="es-ES" sz="2200" dirty="0" err="1" smtClean="0"/>
              <a:t>region</a:t>
            </a:r>
            <a:r>
              <a:rPr lang="es-ES" sz="2200" dirty="0" smtClean="0"/>
              <a:t> </a:t>
            </a:r>
            <a:r>
              <a:rPr lang="es-ES" sz="2200" dirty="0" err="1" smtClean="0"/>
              <a:t>growing</a:t>
            </a:r>
            <a:endParaRPr lang="es-ES" sz="2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46205"/>
          </a:xfrm>
        </p:spPr>
        <p:txBody>
          <a:bodyPr>
            <a:normAutofit/>
          </a:bodyPr>
          <a:lstStyle/>
          <a:p>
            <a:r>
              <a:rPr lang="es-ES" sz="2200" dirty="0" err="1" smtClean="0"/>
              <a:t>Emotional</a:t>
            </a:r>
            <a:r>
              <a:rPr lang="es-ES" sz="2200" dirty="0" smtClean="0"/>
              <a:t>/</a:t>
            </a:r>
            <a:r>
              <a:rPr lang="es-ES" sz="2200" dirty="0" err="1" smtClean="0"/>
              <a:t>Instinctive</a:t>
            </a:r>
            <a:r>
              <a:rPr lang="es-ES" sz="2200" dirty="0" smtClean="0"/>
              <a:t>:</a:t>
            </a:r>
          </a:p>
          <a:p>
            <a:pPr>
              <a:buNone/>
            </a:pPr>
            <a:r>
              <a:rPr lang="es-ES" sz="2200" dirty="0" smtClean="0"/>
              <a:t>  </a:t>
            </a:r>
            <a:r>
              <a:rPr lang="es-ES" sz="2200" dirty="0" err="1" smtClean="0"/>
              <a:t>a</a:t>
            </a:r>
            <a:r>
              <a:rPr lang="es-ES" sz="2200" dirty="0" err="1" smtClean="0"/>
              <a:t>rea</a:t>
            </a:r>
            <a:r>
              <a:rPr lang="es-ES" sz="2200" dirty="0" smtClean="0"/>
              <a:t> </a:t>
            </a:r>
            <a:r>
              <a:rPr lang="es-ES" sz="2200" dirty="0" err="1" smtClean="0"/>
              <a:t>aproximation</a:t>
            </a:r>
            <a:r>
              <a:rPr lang="es-ES" sz="2200" dirty="0" smtClean="0"/>
              <a:t> </a:t>
            </a:r>
            <a:r>
              <a:rPr lang="es-ES" sz="2200" dirty="0" err="1" smtClean="0"/>
              <a:t>by</a:t>
            </a:r>
            <a:r>
              <a:rPr lang="es-ES" sz="2200" dirty="0" smtClean="0"/>
              <a:t> </a:t>
            </a:r>
            <a:r>
              <a:rPr lang="es-ES" sz="2200" dirty="0" err="1" smtClean="0"/>
              <a:t>split</a:t>
            </a: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200" dirty="0"/>
          </a:p>
        </p:txBody>
      </p:sp>
      <p:pic>
        <p:nvPicPr>
          <p:cNvPr id="11" name="10 Imagen" descr="07932175-3267-4b51-8a70-f35674e79a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3400" y="2204864"/>
            <a:ext cx="5400600" cy="4176464"/>
          </a:xfrm>
          <a:prstGeom prst="rect">
            <a:avLst/>
          </a:prstGeom>
        </p:spPr>
      </p:pic>
      <p:pic>
        <p:nvPicPr>
          <p:cNvPr id="13" name="12 Imagen" descr="forehea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3" y="2348880"/>
            <a:ext cx="4248471" cy="38164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Personalizado 1">
      <a:dk1>
        <a:srgbClr val="000000"/>
      </a:dk1>
      <a:lt1>
        <a:sysClr val="window" lastClr="FFFFFF"/>
      </a:lt1>
      <a:dk2>
        <a:srgbClr val="000000"/>
      </a:dk2>
      <a:lt2>
        <a:srgbClr val="000000"/>
      </a:lt2>
      <a:accent1>
        <a:srgbClr val="0F6FC6"/>
      </a:accent1>
      <a:accent2>
        <a:srgbClr val="0F6FC6"/>
      </a:accent2>
      <a:accent3>
        <a:srgbClr val="073763"/>
      </a:accent3>
      <a:accent4>
        <a:srgbClr val="073763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</TotalTime>
  <Words>597</Words>
  <Application>Microsoft Office PowerPoint</Application>
  <PresentationFormat>Presentación en pantalla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Diapositiva 1</vt:lpstr>
      <vt:lpstr>Introduction</vt:lpstr>
      <vt:lpstr>Background</vt:lpstr>
      <vt:lpstr>Motivation</vt:lpstr>
      <vt:lpstr>Areas of application of Morphopsychology</vt:lpstr>
      <vt:lpstr>The Data</vt:lpstr>
      <vt:lpstr>Selected cryteria and methodology applied</vt:lpstr>
      <vt:lpstr>Diapositiva 8</vt:lpstr>
      <vt:lpstr>Diapositiva 9</vt:lpstr>
      <vt:lpstr> Triangle of senses analysis cryteria:</vt:lpstr>
      <vt:lpstr>Expansion-Retraction  analysis criteria</vt:lpstr>
      <vt:lpstr>Linear modeling</vt:lpstr>
      <vt:lpstr>Discussion and Results</vt:lpstr>
      <vt:lpstr>Results table</vt:lpstr>
      <vt:lpstr>Diapositiva 15</vt:lpstr>
      <vt:lpstr>Sources of error</vt:lpstr>
      <vt:lpstr>Conclusions</vt:lpstr>
      <vt:lpstr>Future work</vt:lpstr>
      <vt:lpstr>Bibliography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Sara Darbra</dc:creator>
  <cp:lastModifiedBy>Sara Darbra</cp:lastModifiedBy>
  <cp:revision>13</cp:revision>
  <dcterms:created xsi:type="dcterms:W3CDTF">2017-07-02T21:12:50Z</dcterms:created>
  <dcterms:modified xsi:type="dcterms:W3CDTF">2017-07-03T03:09:59Z</dcterms:modified>
</cp:coreProperties>
</file>