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37" autoAdjust="0"/>
  </p:normalViewPr>
  <p:slideViewPr>
    <p:cSldViewPr snapToGrid="0">
      <p:cViewPr>
        <p:scale>
          <a:sx n="300" d="100"/>
          <a:sy n="300" d="100"/>
        </p:scale>
        <p:origin x="-7512" y="-2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59BC-ACD6-41C6-B3DB-3CABCED0B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6F3ED-B43E-42C2-9DD2-4C54F1470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82F5-8BED-4E33-B5DD-7AE0A137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14A02-D421-418E-A11C-2A39E825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AC031-BE90-4AAC-9A2A-0161B949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5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A342-5577-40FB-9139-9BB8B5FB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41DF0-727E-4AE3-B9CD-4419B9F94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8378-C6A4-4DFB-A31F-E4EE1349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A08DD-F66A-4467-A392-B3C55AF1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D168-07F8-42E3-AE93-4E67697F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1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6A3DD-9F23-4FF4-B6A0-15B823284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BAA67-BC4D-449B-B97B-885D62602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4EE31-A8AB-475B-9CD0-6598006F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4B966-AC73-4E01-9439-555B836E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2AEDE-35B3-498C-A33B-D9140A3E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6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E074-B30C-45C5-9126-CD02441E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08C2-BF96-4B0C-BF5E-54381C5F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A1BC3-39B4-4173-A731-D9C48EDC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36CAE-4C7B-4BFD-9CAA-B92E0CF0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7F3EC-9916-4EBB-8659-B2CBBC15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5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1056-9E74-4C29-9FC4-D2A846F5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28169-2CD2-4910-BEA6-521D62103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7D462-B254-4568-AA0C-3BC66891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F0DA5-6421-4D8F-8E1F-EAE83993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51B6-3E3B-45A2-A4EF-CB1EB76E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8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6337-C5C9-4AD5-87D4-319685F1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91BE-7930-4748-A51E-8E770EFDD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55030-AAB5-4FAC-AF17-C38103E25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27142-4840-4FDF-8DBE-A2C62862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2ABD2-0778-4F0B-973D-6DFE90C9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21299-1E13-4984-ADAC-C042DD2D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2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37E0-6B20-419E-872D-9B3FA265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DE06-2E69-441D-ABE7-2D6F775A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31700-C5C3-4ABD-B719-42A049471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B8D16-3EEC-4A95-A153-2E3C22856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03A6E-2154-452B-BCB4-B5A1C93EF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47FD2-FA24-4B98-94F6-B720535D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AA9CC-F5BA-4FFB-9E47-51F74973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A57D1-6799-4B69-9762-72E50CF5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9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03FF-0BF6-4CC9-B2A6-67409FD3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D0EC8-F37D-49A8-ABEF-B083F1A7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92EF6-1314-429A-9546-FACE73A5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9A3F5-E48F-4575-A3FF-4FE192F8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187EF-6083-4F6F-A353-EB9E5CF6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1AB40-6979-4354-A576-09C94F5C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E2641-9E9A-4E47-BE8B-1DCA8FD1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DC59-CDEF-4D7D-9EFB-8744789E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8BC4-B48F-4A15-ADD8-ACB3B5866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FBFC0-6929-4E73-93DA-C69C20EA4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D45D5-F106-4E05-B12C-68E241EC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88DA6-6F0C-47F1-897F-D5977EF9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C0BA5-5EA5-49C4-8A23-35315598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3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5D2B-F9A7-4914-A376-79160A69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55D39-E02A-4D77-B906-36AB12DD5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4BBB6-28D7-416C-8D72-E8DEC2122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C62B9-E9AC-4081-81C3-8876DC19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AFCF1-86B2-467C-8222-3CB6EEE7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07046-AC1B-42B9-B0CE-89208FB5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6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8F0C0-49BA-47ED-86CB-0ED1CE81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1ECDA-C6B4-4780-90EC-3921A87E0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C0FDF-1166-4F0C-BE4F-CB2893A0E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78284-F961-48B0-AE2A-6CB6F984E10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27816-42C6-4A5C-B9C9-294C25733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1818-9514-4627-907D-8E552BB7C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0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359A-CFBC-4F70-96C9-AE6927CA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Computational modeling of cardiovascular response to orthostatic stress 2002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7767-F6E5-4265-80D6-E537F4AAD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THOMAS HELDT,1EUNB.SHIM,2ROGER D. KAMM,3AND ROGER G. MARK1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5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2EF356-3C8D-423B-85CB-6EE1659B20AF}"/>
              </a:ext>
            </a:extLst>
          </p:cNvPr>
          <p:cNvSpPr txBox="1"/>
          <p:nvPr/>
        </p:nvSpPr>
        <p:spPr>
          <a:xfrm>
            <a:off x="4684295" y="385011"/>
            <a:ext cx="223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 Modelling Efforts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07AAB-03E8-4326-93A3-C516B0A64D85}"/>
              </a:ext>
            </a:extLst>
          </p:cNvPr>
          <p:cNvSpPr txBox="1"/>
          <p:nvPr/>
        </p:nvSpPr>
        <p:spPr>
          <a:xfrm>
            <a:off x="1642695" y="75434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LBNP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7A84-BA46-4F52-AA80-95199F544250}"/>
              </a:ext>
            </a:extLst>
          </p:cNvPr>
          <p:cNvSpPr txBox="1"/>
          <p:nvPr/>
        </p:nvSpPr>
        <p:spPr>
          <a:xfrm>
            <a:off x="700299" y="76355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1F36D-A082-4935-BC02-2DEABB3FE555}"/>
              </a:ext>
            </a:extLst>
          </p:cNvPr>
          <p:cNvSpPr txBox="1"/>
          <p:nvPr/>
        </p:nvSpPr>
        <p:spPr>
          <a:xfrm>
            <a:off x="5125249" y="1389097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11 – seven-compartment of cardiovascular system +arterial baroreflex and cardiopulmonary baroreflex  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- Boyers DG, Cuthbertson JG, and 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Luetscher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JA.Simulationof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 the human cardiovascular system: a model with normal re-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sponse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 to change in posture, blood loss, transfusion, and auto-nomic blockade.Simulation18: 197–205, 1972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2192F-16EE-46DC-A5C0-B562A9ABC754}"/>
              </a:ext>
            </a:extLst>
          </p:cNvPr>
          <p:cNvSpPr txBox="1"/>
          <p:nvPr/>
        </p:nvSpPr>
        <p:spPr>
          <a:xfrm>
            <a:off x="5125249" y="294336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18 – similar to 11 but 28-compartment similar to this paper </a:t>
            </a:r>
            <a:r>
              <a:rPr lang="en-US" sz="700" b="0" i="0" dirty="0" err="1">
                <a:effectLst/>
                <a:highlight>
                  <a:srgbClr val="00FF00"/>
                </a:highlight>
                <a:latin typeface="Times New Roman" panose="02020603050405020304" pitchFamily="18" charset="0"/>
              </a:rPr>
              <a:t>Croston</a:t>
            </a:r>
            <a:r>
              <a:rPr lang="en-US" sz="700" b="0" i="0" dirty="0">
                <a:effectLst/>
                <a:highlight>
                  <a:srgbClr val="00FF00"/>
                </a:highlight>
                <a:latin typeface="Times New Roman" panose="02020603050405020304" pitchFamily="18" charset="0"/>
              </a:rPr>
              <a:t> RC </a:t>
            </a:r>
            <a:r>
              <a:rPr lang="en-US" sz="700" b="0" i="0" dirty="0">
                <a:effectLst/>
                <a:latin typeface="Times New Roman" panose="02020603050405020304" pitchFamily="18" charset="0"/>
              </a:rPr>
              <a:t>and </a:t>
            </a:r>
            <a:r>
              <a:rPr lang="en-US" sz="7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Fitzjerrell</a:t>
            </a:r>
            <a:r>
              <a:rPr lang="en-US" sz="7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  <a:r>
              <a:rPr lang="en-US" sz="7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DG</a:t>
            </a:r>
            <a:r>
              <a:rPr lang="en-US" sz="700" b="0" i="0" dirty="0" err="1">
                <a:effectLst/>
                <a:latin typeface="Times New Roman" panose="02020603050405020304" pitchFamily="18" charset="0"/>
              </a:rPr>
              <a:t>.Cardiovascular</a:t>
            </a:r>
            <a:r>
              <a:rPr lang="en-US" sz="700" b="0" i="0" dirty="0">
                <a:effectLst/>
                <a:latin typeface="Times New Roman" panose="02020603050405020304" pitchFamily="18" charset="0"/>
              </a:rPr>
              <a:t> model for </a:t>
            </a:r>
            <a:r>
              <a:rPr lang="en-US" sz="700" b="0" i="0" dirty="0" err="1">
                <a:effectLst/>
                <a:latin typeface="Times New Roman" panose="02020603050405020304" pitchFamily="18" charset="0"/>
              </a:rPr>
              <a:t>thesimulation</a:t>
            </a:r>
            <a:r>
              <a:rPr lang="en-US" sz="700" b="0" i="0" dirty="0">
                <a:effectLst/>
                <a:latin typeface="Times New Roman" panose="02020603050405020304" pitchFamily="18" charset="0"/>
              </a:rPr>
              <a:t> of exercise, lower body negative pressure, and </a:t>
            </a:r>
            <a:r>
              <a:rPr lang="en-US" sz="700" b="0" i="0" dirty="0" err="1">
                <a:effectLst/>
                <a:latin typeface="Times New Roman" panose="02020603050405020304" pitchFamily="18" charset="0"/>
              </a:rPr>
              <a:t>tilttable</a:t>
            </a:r>
            <a:r>
              <a:rPr lang="en-US" sz="700" b="0" i="0" dirty="0">
                <a:effectLst/>
                <a:latin typeface="Times New Roman" panose="02020603050405020304" pitchFamily="18" charset="0"/>
              </a:rPr>
              <a:t> experiments. </a:t>
            </a:r>
            <a:r>
              <a:rPr lang="en-US" sz="700" b="0" i="0" dirty="0" err="1">
                <a:effectLst/>
                <a:latin typeface="Times New Roman" panose="02020603050405020304" pitchFamily="18" charset="0"/>
              </a:rPr>
              <a:t>In:Proc</a:t>
            </a:r>
            <a:r>
              <a:rPr lang="en-US" sz="700" b="0" i="0" dirty="0">
                <a:effectLst/>
                <a:latin typeface="Times New Roman" panose="02020603050405020304" pitchFamily="18" charset="0"/>
              </a:rPr>
              <a:t> 5th Ann Pittsburgh Conf </a:t>
            </a:r>
            <a:r>
              <a:rPr lang="en-US" sz="700" b="0" i="0" dirty="0" err="1">
                <a:effectLst/>
                <a:latin typeface="Times New Roman" panose="02020603050405020304" pitchFamily="18" charset="0"/>
              </a:rPr>
              <a:t>ModelingSimulation</a:t>
            </a:r>
            <a:r>
              <a:rPr lang="en-US" sz="700" b="0" i="0" dirty="0">
                <a:effectLst/>
                <a:latin typeface="Times New Roman" panose="02020603050405020304" pitchFamily="18" charset="0"/>
              </a:rPr>
              <a:t> 1974, 471–476</a:t>
            </a:r>
            <a:endParaRPr lang="en-US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5FB01C-852B-48FA-920C-55D9D186474A}"/>
              </a:ext>
            </a:extLst>
          </p:cNvPr>
          <p:cNvSpPr txBox="1"/>
          <p:nvPr/>
        </p:nvSpPr>
        <p:spPr>
          <a:xfrm>
            <a:off x="288757" y="1471375"/>
            <a:ext cx="46682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42 - Leonard JI, Leach CS, and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Rummel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JA.Computer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simula-tions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of postural change, water immersion, and bedrest: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anintegrative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approach for understanding the spaceflight response.Physiologist22: S31–S32, 1979.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FADC2-7EFB-40E1-BB9E-7E1CF8DFA85B}"/>
              </a:ext>
            </a:extLst>
          </p:cNvPr>
          <p:cNvSpPr txBox="1"/>
          <p:nvPr/>
        </p:nvSpPr>
        <p:spPr>
          <a:xfrm>
            <a:off x="5304610" y="4207063"/>
            <a:ext cx="609600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50 – LBNP hemodynamic response </a:t>
            </a:r>
            <a:r>
              <a:rPr lang="en-US" sz="1100" b="0" i="0" dirty="0">
                <a:effectLst/>
                <a:latin typeface="Times New Roman" panose="02020603050405020304" pitchFamily="18" charset="0"/>
              </a:rPr>
              <a:t>Melchior FM, </a:t>
            </a:r>
            <a:r>
              <a:rPr lang="en-US" sz="1100" b="0" i="0" dirty="0">
                <a:effectLst/>
                <a:highlight>
                  <a:srgbClr val="00FFFF"/>
                </a:highlight>
                <a:latin typeface="Times New Roman" panose="02020603050405020304" pitchFamily="18" charset="0"/>
              </a:rPr>
              <a:t>Srinivasan RS</a:t>
            </a:r>
            <a:r>
              <a:rPr lang="en-US" sz="1100" b="0" i="0" dirty="0">
                <a:effectLst/>
                <a:latin typeface="Times New Roman" panose="02020603050405020304" pitchFamily="18" charset="0"/>
              </a:rPr>
              <a:t>, and Cle` re </a:t>
            </a:r>
            <a:r>
              <a:rPr lang="en-US" sz="1100" b="0" i="0" dirty="0" err="1">
                <a:effectLst/>
                <a:latin typeface="Times New Roman" panose="02020603050405020304" pitchFamily="18" charset="0"/>
              </a:rPr>
              <a:t>JM.Mathematical</a:t>
            </a:r>
            <a:r>
              <a:rPr lang="en-US" sz="1100" b="0" i="0" dirty="0">
                <a:effectLst/>
                <a:latin typeface="Times New Roman" panose="02020603050405020304" pitchFamily="18" charset="0"/>
              </a:rPr>
              <a:t> modeling of the human response to LBNP.Physiologist35,Suppl1: S204–S205, 1992.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66EA0B-3115-42CF-A54A-3046EBDE1B71}"/>
              </a:ext>
            </a:extLst>
          </p:cNvPr>
          <p:cNvSpPr txBox="1"/>
          <p:nvPr/>
        </p:nvSpPr>
        <p:spPr>
          <a:xfrm>
            <a:off x="5318227" y="5300441"/>
            <a:ext cx="483649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51 – Extension of 18, refined model. 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 Melchior FM, </a:t>
            </a:r>
            <a:r>
              <a:rPr lang="en-US" sz="1000" b="0" i="0" dirty="0">
                <a:effectLst/>
                <a:highlight>
                  <a:srgbClr val="00FFFF"/>
                </a:highlight>
                <a:latin typeface="Times New Roman" panose="02020603050405020304" pitchFamily="18" charset="0"/>
              </a:rPr>
              <a:t>Srinivasan RS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Thullier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 PH, and Cle` re 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JM.Simulation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 of cardiovascular response to lower body 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negativepressure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 from 0 mmHg to40 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mmHg.J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 Appl Physiol77:630–640, 1994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3757B3-73CF-417B-AF6E-0B9D0EDCBE5F}"/>
              </a:ext>
            </a:extLst>
          </p:cNvPr>
          <p:cNvSpPr txBox="1"/>
          <p:nvPr/>
        </p:nvSpPr>
        <p:spPr>
          <a:xfrm>
            <a:off x="288757" y="4664736"/>
            <a:ext cx="48364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72 finite-element model effects of LBNP on regional blood flow</a:t>
            </a:r>
          </a:p>
          <a:p>
            <a:r>
              <a:rPr lang="en-US" sz="1200" b="0" i="0" dirty="0">
                <a:effectLst/>
                <a:latin typeface="Times New Roman" panose="02020603050405020304" pitchFamily="18" charset="0"/>
              </a:rPr>
              <a:t>Sud VK, </a:t>
            </a:r>
            <a:r>
              <a:rPr lang="en-US" sz="1200" b="0" i="0" dirty="0">
                <a:effectLst/>
                <a:highlight>
                  <a:srgbClr val="00FFFF"/>
                </a:highlight>
                <a:latin typeface="Times New Roman" panose="02020603050405020304" pitchFamily="18" charset="0"/>
              </a:rPr>
              <a:t>Srinivasan R</a:t>
            </a:r>
            <a:r>
              <a:rPr lang="en-US" sz="1200" b="0" i="0" dirty="0">
                <a:effectLst/>
                <a:latin typeface="Times New Roman" panose="02020603050405020304" pitchFamily="18" charset="0"/>
              </a:rPr>
              <a:t>, Charles JB, and Bungo </a:t>
            </a:r>
            <a:r>
              <a:rPr lang="en-US" sz="1200" b="0" i="0" dirty="0" err="1">
                <a:effectLst/>
                <a:latin typeface="Times New Roman" panose="02020603050405020304" pitchFamily="18" charset="0"/>
              </a:rPr>
              <a:t>MW.Effectsof</a:t>
            </a:r>
            <a:r>
              <a:rPr lang="en-US" sz="1200" b="0" i="0" dirty="0">
                <a:effectLst/>
                <a:latin typeface="Times New Roman" panose="02020603050405020304" pitchFamily="18" charset="0"/>
              </a:rPr>
              <a:t> lower body negative pressure on </a:t>
            </a:r>
            <a:r>
              <a:rPr lang="en-US" sz="1200" b="0" i="0" dirty="0" err="1">
                <a:effectLst/>
                <a:latin typeface="Times New Roman" panose="02020603050405020304" pitchFamily="18" charset="0"/>
              </a:rPr>
              <a:t>bloodflow</a:t>
            </a:r>
            <a:r>
              <a:rPr lang="en-US" sz="1200" b="0" i="0" dirty="0">
                <a:effectLst/>
                <a:latin typeface="Times New Roman" panose="02020603050405020304" pitchFamily="18" charset="0"/>
              </a:rPr>
              <a:t> with </a:t>
            </a:r>
            <a:r>
              <a:rPr lang="en-US" sz="1200" b="0" i="0" dirty="0" err="1">
                <a:effectLst/>
                <a:latin typeface="Times New Roman" panose="02020603050405020304" pitchFamily="18" charset="0"/>
              </a:rPr>
              <a:t>applicationsto</a:t>
            </a:r>
            <a:r>
              <a:rPr lang="en-US" sz="1200" b="0" i="0" dirty="0">
                <a:effectLst/>
                <a:latin typeface="Times New Roman" panose="02020603050405020304" pitchFamily="18" charset="0"/>
              </a:rPr>
              <a:t> the human cardiovascular </a:t>
            </a:r>
            <a:r>
              <a:rPr lang="en-US" sz="1200" b="0" i="0" dirty="0" err="1">
                <a:effectLst/>
                <a:latin typeface="Times New Roman" panose="02020603050405020304" pitchFamily="18" charset="0"/>
              </a:rPr>
              <a:t>system.Med</a:t>
            </a:r>
            <a:r>
              <a:rPr lang="en-US" sz="1200" b="0" i="0" dirty="0">
                <a:effectLst/>
                <a:latin typeface="Times New Roman" panose="02020603050405020304" pitchFamily="18" charset="0"/>
              </a:rPr>
              <a:t> Biol </a:t>
            </a:r>
            <a:r>
              <a:rPr lang="en-US" sz="1200" b="0" i="0" dirty="0" err="1">
                <a:effectLst/>
                <a:latin typeface="Times New Roman" panose="02020603050405020304" pitchFamily="18" charset="0"/>
              </a:rPr>
              <a:t>Eng</a:t>
            </a:r>
            <a:r>
              <a:rPr lang="en-US" sz="1200" b="0" i="0" dirty="0">
                <a:effectLst/>
                <a:latin typeface="Times New Roman" panose="02020603050405020304" pitchFamily="18" charset="0"/>
              </a:rPr>
              <a:t> Comput31:569–575, 1993.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6FED6E-2B23-4229-BCB5-82B310940096}"/>
              </a:ext>
            </a:extLst>
          </p:cNvPr>
          <p:cNvSpPr txBox="1"/>
          <p:nvPr/>
        </p:nvSpPr>
        <p:spPr>
          <a:xfrm>
            <a:off x="240630" y="3170634"/>
            <a:ext cx="46682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80 White RJ, </a:t>
            </a:r>
            <a:r>
              <a:rPr lang="en-US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Fitzjerrell</a:t>
            </a:r>
            <a:r>
              <a:rPr lang="en-US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 DG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, and </a:t>
            </a:r>
            <a:r>
              <a:rPr lang="en-US" b="0" i="0" dirty="0" err="1">
                <a:effectLst/>
                <a:highlight>
                  <a:srgbClr val="00FF00"/>
                </a:highlight>
                <a:latin typeface="Times New Roman" panose="02020603050405020304" pitchFamily="18" charset="0"/>
              </a:rPr>
              <a:t>Croston</a:t>
            </a:r>
            <a:r>
              <a:rPr lang="en-US" b="0" i="0" dirty="0">
                <a:effectLst/>
                <a:highlight>
                  <a:srgbClr val="00FF00"/>
                </a:highlight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highlight>
                  <a:srgbClr val="00FF00"/>
                </a:highlight>
                <a:latin typeface="Times New Roman" panose="02020603050405020304" pitchFamily="18" charset="0"/>
              </a:rPr>
              <a:t>RC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.Fundamentals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of lumped compartmental modelling of the cardiovascular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system.In:Advances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in Cardiovascular Physics. Basel: Karger, 1983,vol. 5, pt. I, p. 162–184.</a:t>
            </a:r>
            <a:endParaRPr lang="en-US" dirty="0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324183FE-C4EB-41FC-8B67-BC70339489CF}"/>
              </a:ext>
            </a:extLst>
          </p:cNvPr>
          <p:cNvSpPr/>
          <p:nvPr/>
        </p:nvSpPr>
        <p:spPr>
          <a:xfrm rot="10800000">
            <a:off x="7736473" y="2404416"/>
            <a:ext cx="291184" cy="5185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492A31FA-4B2E-4E01-8834-42D4101578CC}"/>
              </a:ext>
            </a:extLst>
          </p:cNvPr>
          <p:cNvSpPr/>
          <p:nvPr/>
        </p:nvSpPr>
        <p:spPr>
          <a:xfrm rot="10800000">
            <a:off x="7581442" y="4746366"/>
            <a:ext cx="291184" cy="5185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B63102-9209-429B-81D7-8465FC656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78"/>
          <a:stretch/>
        </p:blipFill>
        <p:spPr>
          <a:xfrm>
            <a:off x="770792" y="304800"/>
            <a:ext cx="5867400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18AD99-802A-4D14-BF73-41C7001B2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00" b="16618"/>
          <a:stretch/>
        </p:blipFill>
        <p:spPr>
          <a:xfrm>
            <a:off x="770792" y="3911599"/>
            <a:ext cx="5762625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7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0CF2C56-3509-4D53-8FD0-7B68E9116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8620" y="3337248"/>
            <a:ext cx="7285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EE6165C-822A-4376-AE3C-70E5F8F27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6" y="3337248"/>
            <a:ext cx="7429500" cy="637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5820885-D268-43EE-8BD3-C551ED82E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899" y="-1266825"/>
            <a:ext cx="761047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64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C0AEAEA-6543-4092-ACB3-E166DFF8FD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70" y="0"/>
            <a:ext cx="7285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EAD6C4-9DAD-408E-AC83-A7381F6942DF}"/>
              </a:ext>
            </a:extLst>
          </p:cNvPr>
          <p:cNvSpPr txBox="1"/>
          <p:nvPr/>
        </p:nvSpPr>
        <p:spPr>
          <a:xfrm>
            <a:off x="7662069" y="2369467"/>
            <a:ext cx="2728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>
                <a:solidFill>
                  <a:srgbClr val="FF0000"/>
                </a:solidFill>
              </a:rPr>
              <a:t>P</a:t>
            </a:r>
            <a:r>
              <a:rPr lang="en-US" sz="600" baseline="-25000" dirty="0" err="1">
                <a:solidFill>
                  <a:srgbClr val="FF0000"/>
                </a:solidFill>
              </a:rPr>
              <a:t>aa</a:t>
            </a:r>
            <a:endParaRPr lang="en-US" sz="600" baseline="-25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45A61-7EA4-43A3-BE20-A0C992AAE001}"/>
              </a:ext>
            </a:extLst>
          </p:cNvPr>
          <p:cNvSpPr txBox="1"/>
          <p:nvPr/>
        </p:nvSpPr>
        <p:spPr>
          <a:xfrm>
            <a:off x="7732220" y="2693074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>
                <a:solidFill>
                  <a:srgbClr val="FF0000"/>
                </a:solidFill>
              </a:rPr>
              <a:t>P</a:t>
            </a:r>
            <a:r>
              <a:rPr lang="en-US" sz="500" baseline="-25000" dirty="0" err="1">
                <a:solidFill>
                  <a:srgbClr val="FF0000"/>
                </a:solidFill>
              </a:rPr>
              <a:t>th</a:t>
            </a:r>
            <a:endParaRPr lang="en-US" sz="500" baseline="-25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E2A9F-307F-4063-AAAC-08E2ACAF0A1E}"/>
              </a:ext>
            </a:extLst>
          </p:cNvPr>
          <p:cNvSpPr txBox="1"/>
          <p:nvPr/>
        </p:nvSpPr>
        <p:spPr>
          <a:xfrm>
            <a:off x="7755162" y="2523576"/>
            <a:ext cx="2904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rgbClr val="FF0000"/>
                </a:solidFill>
              </a:rPr>
              <a:t>C</a:t>
            </a:r>
            <a:r>
              <a:rPr lang="en-US" sz="700" b="1" baseline="-25000" dirty="0" err="1">
                <a:solidFill>
                  <a:srgbClr val="FF0000"/>
                </a:solidFill>
              </a:rPr>
              <a:t>aa</a:t>
            </a:r>
            <a:endParaRPr lang="en-US" sz="700" b="1" baseline="-25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1F0AD8-7FD3-4A7F-AEE3-3594F4563CAA}"/>
              </a:ext>
            </a:extLst>
          </p:cNvPr>
          <p:cNvSpPr txBox="1"/>
          <p:nvPr/>
        </p:nvSpPr>
        <p:spPr>
          <a:xfrm>
            <a:off x="7221668" y="2540681"/>
            <a:ext cx="2600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>
                <a:solidFill>
                  <a:srgbClr val="FF0000"/>
                </a:solidFill>
              </a:rPr>
              <a:t>R</a:t>
            </a:r>
            <a:r>
              <a:rPr lang="en-US" sz="600" baseline="-25000" dirty="0" err="1">
                <a:solidFill>
                  <a:srgbClr val="FF0000"/>
                </a:solidFill>
              </a:rPr>
              <a:t>lv</a:t>
            </a:r>
            <a:endParaRPr lang="en-US" sz="600" baseline="-25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C00EA-0CFF-4D5C-9DE1-672EDBDF972F}"/>
              </a:ext>
            </a:extLst>
          </p:cNvPr>
          <p:cNvSpPr txBox="1"/>
          <p:nvPr/>
        </p:nvSpPr>
        <p:spPr>
          <a:xfrm>
            <a:off x="7243034" y="2307912"/>
            <a:ext cx="32092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aseline="-25000" dirty="0" err="1">
                <a:solidFill>
                  <a:srgbClr val="FF0000"/>
                </a:solidFill>
              </a:rPr>
              <a:t>Qaa</a:t>
            </a:r>
            <a:r>
              <a:rPr lang="en-US" sz="600" baseline="-25000" dirty="0">
                <a:solidFill>
                  <a:srgbClr val="FF0000"/>
                </a:solidFill>
              </a:rPr>
              <a:t> -&gt;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9D6CD0-4488-40B1-88C4-A38C339A2646}"/>
              </a:ext>
            </a:extLst>
          </p:cNvPr>
          <p:cNvSpPr txBox="1"/>
          <p:nvPr/>
        </p:nvSpPr>
        <p:spPr>
          <a:xfrm>
            <a:off x="7465843" y="2325301"/>
            <a:ext cx="33054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 err="1">
                <a:solidFill>
                  <a:srgbClr val="FF0000"/>
                </a:solidFill>
              </a:rPr>
              <a:t>P</a:t>
            </a:r>
            <a:r>
              <a:rPr lang="en-US" sz="500" baseline="-25000" dirty="0" err="1">
                <a:solidFill>
                  <a:srgbClr val="FF0000"/>
                </a:solidFill>
              </a:rPr>
              <a:t>g_aa</a:t>
            </a:r>
            <a:endParaRPr lang="en-US" sz="500" baseline="-250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FE541-8048-4BF2-8E38-807FE578A7FD}"/>
              </a:ext>
            </a:extLst>
          </p:cNvPr>
          <p:cNvSpPr txBox="1"/>
          <p:nvPr/>
        </p:nvSpPr>
        <p:spPr>
          <a:xfrm>
            <a:off x="6718956" y="2347886"/>
            <a:ext cx="2584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>
                <a:solidFill>
                  <a:srgbClr val="FF0000"/>
                </a:solidFill>
              </a:rPr>
              <a:t>P</a:t>
            </a:r>
            <a:r>
              <a:rPr lang="en-US" sz="600" baseline="-25000" dirty="0" err="1">
                <a:solidFill>
                  <a:srgbClr val="FF0000"/>
                </a:solidFill>
              </a:rPr>
              <a:t>lv</a:t>
            </a:r>
            <a:endParaRPr lang="en-US" sz="6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3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347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Computational modeling of cardiovascular response to orthostatic stress 2002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 Siderskiy</dc:creator>
  <cp:lastModifiedBy>Valentin Siderskiy</cp:lastModifiedBy>
  <cp:revision>20</cp:revision>
  <dcterms:created xsi:type="dcterms:W3CDTF">2022-03-08T19:13:32Z</dcterms:created>
  <dcterms:modified xsi:type="dcterms:W3CDTF">2022-04-12T01:29:36Z</dcterms:modified>
</cp:coreProperties>
</file>