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7" r:id="rId6"/>
    <p:sldId id="30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0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6" r:id="rId27"/>
    <p:sldId id="278" r:id="rId28"/>
    <p:sldId id="307" r:id="rId29"/>
    <p:sldId id="279" r:id="rId30"/>
    <p:sldId id="280" r:id="rId31"/>
    <p:sldId id="281" r:id="rId32"/>
    <p:sldId id="309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2" r:id="rId50"/>
    <p:sldId id="615" r:id="rId51"/>
    <p:sldId id="616" r:id="rId52"/>
    <p:sldId id="304" r:id="rId53"/>
    <p:sldId id="30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308"/>
            <p14:sldId id="270"/>
            <p14:sldId id="271"/>
            <p14:sldId id="272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309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615"/>
            <p14:sldId id="616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6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8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save data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POST /</a:t>
            </a:r>
            <a:r>
              <a:rPr lang="en-US" sz="2200" dirty="0">
                <a:solidFill>
                  <a:srgbClr val="FF0000"/>
                </a:solidFill>
              </a:rPr>
              <a:t>items</a:t>
            </a: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PUT /</a:t>
            </a:r>
            <a:r>
              <a:rPr lang="en-US" sz="2200" dirty="0">
                <a:solidFill>
                  <a:srgbClr val="FF0000"/>
                </a:solidFill>
              </a:rPr>
              <a:t>items/1</a:t>
            </a: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DELETE /</a:t>
            </a:r>
            <a:r>
              <a:rPr lang="en-US" sz="2200" dirty="0">
                <a:solidFill>
                  <a:srgbClr val="FF0000"/>
                </a:solidFill>
              </a:rPr>
              <a:t>items/delete/1</a:t>
            </a: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Returning plain-text in MVC controller:</a:t>
            </a:r>
            <a:endParaRPr dirty="0"/>
          </a:p>
        </p:txBody>
      </p:sp>
      <p:sp>
        <p:nvSpPr>
          <p:cNvPr id="334" name="Google Shape;334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Response Body On MVC Controller</a:t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1686000" y="2169000"/>
            <a:ext cx="8685000" cy="289305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@GetMapping('/info/{id}')</a:t>
            </a:r>
            <a:endParaRPr sz="26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@ResponseBody</a:t>
            </a:r>
            <a:endParaRPr sz="26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getInfo(@PathVariable Long id){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 </a:t>
            </a:r>
            <a:endParaRPr sz="2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new Student().setName(“Joro”);</a:t>
            </a:r>
            <a:endParaRPr sz="2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the correct Response Code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GameInfoView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@RestController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essentially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@Controller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+ </a:t>
            </a:r>
            <a:r>
              <a:rPr lang="en-US" b="1" noProof="1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1000" y="2529000"/>
            <a:ext cx="1128203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 getGame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(@PathVariable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Controlling the entire response object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object allows you </a:t>
            </a:r>
            <a:r>
              <a:rPr lang="en-US" b="1" dirty="0">
                <a:solidFill>
                  <a:schemeClr val="bg1"/>
                </a:solidFill>
              </a:rPr>
              <a:t>to change the response body</a:t>
            </a:r>
            <a:r>
              <a:rPr lang="en-US" dirty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@GetMapping('{id}/title')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ResponseEntity(gameService.getGame(id))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Spring Data REST </a:t>
            </a:r>
            <a:r>
              <a:rPr lang="en-US" b="1" dirty="0">
                <a:solidFill>
                  <a:schemeClr val="bg1"/>
                </a:solidFill>
              </a:rPr>
              <a:t>scans your project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provides REST API </a:t>
            </a:r>
            <a:r>
              <a:rPr lang="en-US" dirty="0"/>
              <a:t>for your application </a:t>
            </a:r>
            <a:r>
              <a:rPr lang="en-US" b="1" dirty="0">
                <a:solidFill>
                  <a:schemeClr val="bg1"/>
                </a:solidFill>
              </a:rPr>
              <a:t>using HAL</a:t>
            </a:r>
            <a:r>
              <a:rPr lang="en-US" dirty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configure repository settings 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annotation: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'gameIssues')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Issue getById(@Param('id') 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REST API</a:t>
            </a:r>
          </a:p>
          <a:p>
            <a:pPr lvl="1"/>
            <a:r>
              <a:rPr lang="en-US" dirty="0"/>
              <a:t>RESTful Design</a:t>
            </a:r>
          </a:p>
          <a:p>
            <a:pPr lvl="1"/>
            <a:r>
              <a:rPr lang="en-US" dirty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Accessing </a:t>
            </a:r>
            <a:r>
              <a:rPr lang="en-US" b="1" dirty="0">
                <a:solidFill>
                  <a:schemeClr val="bg1"/>
                </a:solidFill>
              </a:rPr>
              <a:t>a third-party REST service </a:t>
            </a:r>
            <a:r>
              <a:rPr lang="en-US" dirty="0"/>
              <a:t>inside a Spring application revolves around the use of the Spring 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 is </a:t>
            </a:r>
            <a:r>
              <a:rPr lang="en-US" b="1" dirty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main methods </a:t>
            </a:r>
            <a:r>
              <a:rPr lang="en-US" dirty="0"/>
              <a:t>are closely tied to </a:t>
            </a:r>
            <a:r>
              <a:rPr lang="en-US" b="1" dirty="0">
                <a:solidFill>
                  <a:schemeClr val="bg1"/>
                </a:solidFill>
              </a:rPr>
              <a:t>REST's underpinnings</a:t>
            </a:r>
            <a:r>
              <a:rPr lang="en-US" dirty="0"/>
              <a:t>, which are the </a:t>
            </a:r>
            <a:r>
              <a:rPr lang="en-US" b="1" dirty="0">
                <a:solidFill>
                  <a:schemeClr val="bg1"/>
                </a:solidFill>
              </a:rPr>
              <a:t>HTTP protocol's methods</a:t>
            </a:r>
            <a:r>
              <a:rPr lang="en-US" dirty="0"/>
              <a:t>: 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Recommended</a:t>
            </a:r>
            <a:r>
              <a:rPr lang="en-US" dirty="0"/>
              <a:t> to use the non-blocking,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WebClient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RestTemplate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Retrieves a </a:t>
            </a:r>
            <a:r>
              <a:rPr lang="en-US" b="1" dirty="0">
                <a:solidFill>
                  <a:schemeClr val="bg1"/>
                </a:solidFill>
              </a:rPr>
              <a:t>representation by doing a GET on the URL</a:t>
            </a:r>
            <a:r>
              <a:rPr lang="en-US" dirty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response (if any) is </a:t>
            </a:r>
            <a:r>
              <a:rPr lang="en-US" dirty="0" err="1"/>
              <a:t>unmarshalled</a:t>
            </a:r>
            <a:r>
              <a:rPr lang="en-US" dirty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 a </a:t>
            </a:r>
            <a:r>
              <a:rPr lang="en-US" b="1" dirty="0">
                <a:solidFill>
                  <a:schemeClr val="bg1"/>
                </a:solidFill>
              </a:rPr>
              <a:t>representation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dirty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Example (1) </a:t>
            </a:r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the specified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dirty="0"/>
              <a:t> to the given URI template and </a:t>
            </a:r>
            <a:r>
              <a:rPr lang="en-US" b="1" dirty="0">
                <a:solidFill>
                  <a:schemeClr val="bg1"/>
                </a:solidFill>
              </a:rPr>
              <a:t>preparing the request </a:t>
            </a:r>
            <a:r>
              <a:rPr lang="en-US" dirty="0"/>
              <a:t>with the 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Example (2) </a:t>
            </a:r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representation</a:t>
            </a:r>
            <a:r>
              <a:rPr lang="en-US" dirty="0"/>
              <a:t> found in the response </a:t>
            </a:r>
            <a:r>
              <a:rPr lang="en-US" b="1" dirty="0">
                <a:solidFill>
                  <a:schemeClr val="bg1"/>
                </a:solidFill>
              </a:rPr>
              <a:t>as given class type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 (1)</a:t>
            </a:r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>
                <a:latin typeface="+mj-lt"/>
              </a:rPr>
              <a:t> the given object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>
                <a:latin typeface="+mj-lt"/>
              </a:rPr>
              <a:t>the value of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(2) </a:t>
            </a:r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put(</a:t>
            </a:r>
            <a:r>
              <a:rPr lang="en-US" b="1" dirty="0" err="1"/>
              <a:t>url</a:t>
            </a:r>
            <a:r>
              <a:rPr lang="en-US" b="1" dirty="0"/>
              <a:t>, request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delete(</a:t>
            </a:r>
            <a:r>
              <a:rPr lang="en-US" b="1" dirty="0" err="1"/>
              <a:t>url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with </a:t>
            </a:r>
            <a:r>
              <a:rPr lang="en-US" noProof="1"/>
              <a:t>document.creat</a:t>
            </a:r>
            <a:r>
              <a:rPr lang="bg-BG" noProof="1"/>
              <a:t>е</a:t>
            </a:r>
            <a:r>
              <a:rPr lang="en-US" noProof="1"/>
              <a:t>Element</a:t>
            </a:r>
          </a:p>
          <a:p>
            <a:endParaRPr lang="en-US" noProof="1"/>
          </a:p>
          <a:p>
            <a:r>
              <a:rPr lang="en-US" noProof="1"/>
              <a:t>Append text to the &lt;p&gt; element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/>
              <a:t>Text added to </a:t>
            </a:r>
            <a:r>
              <a:rPr lang="en-US" noProof="1"/>
              <a:t>textContent</a:t>
            </a:r>
            <a:r>
              <a:rPr lang="en-US"/>
              <a:t> will be escaped.</a:t>
            </a:r>
          </a:p>
          <a:p>
            <a:r>
              <a:rPr lang="en-US"/>
              <a:t>Text added to </a:t>
            </a:r>
            <a:r>
              <a:rPr lang="en-US" noProof="1"/>
              <a:t>innerHTML</a:t>
            </a:r>
            <a:r>
              <a:rPr lang="en-US"/>
              <a:t> will be parsed and turned into actual</a:t>
            </a:r>
            <a:br>
              <a:rPr lang="en-US"/>
            </a:br>
            <a:r>
              <a:rPr lang="en-US"/>
              <a:t>HTML elements </a:t>
            </a:r>
            <a:r>
              <a:rPr lang="en-US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Creating DOM Elements</a:t>
            </a:r>
            <a:endParaRPr/>
          </a:p>
        </p:txBody>
      </p:sp>
      <p:sp>
        <p:nvSpPr>
          <p:cNvPr id="451" name="Google Shape;451;p29"/>
          <p:cNvSpPr txBox="1"/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list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liPeter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liPeter.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'Peter';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(liPeter);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liMaria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liMaria.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'&lt;b&gt;Maria&lt;/b&gt;';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(liMaria);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document.body.appendChild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  <a:endParaRPr/>
          </a:p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 remove an HTML element, you must know the his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text() </a:t>
            </a:r>
            <a:r>
              <a:rPr lang="en-US" dirty="0"/>
              <a:t>- reads and writes text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html() </a:t>
            </a:r>
            <a:r>
              <a:rPr lang="en-US" dirty="0"/>
              <a:t>- returns the HTML of a given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val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(1)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827312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attr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reads and writes attributes of HTML elements. Also can take an object as parameter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removeAttr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 removes an attribute from an HTML element</a:t>
            </a:r>
          </a:p>
          <a:p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wrap() </a:t>
            </a:r>
            <a:r>
              <a:rPr lang="en-US" dirty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6883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6883" y="4436639"/>
            <a:ext cx="8719925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6883" y="5714292"/>
            <a:ext cx="87199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replaceWith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- replaces the selected HTML element with a new one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</a:t>
            </a:r>
            <a:r>
              <a:rPr lang="en-US" dirty="0"/>
              <a:t> - removes the selected HTML element from the DOM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empty()</a:t>
            </a:r>
            <a:r>
              <a:rPr lang="en-US" dirty="0"/>
              <a:t> - removes all child elements of the selected HTML element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(3)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73598" y="3880306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673598" y="5855584"/>
            <a:ext cx="4844802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Browser Events and DOM Events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'3px solid green';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Attach an event to an element.</a:t>
            </a:r>
            <a:endParaRPr lang="bg-BG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input</a:t>
            </a:r>
            <a:r>
              <a:rPr lang="en-US" sz="2400" noProof="1"/>
              <a:t>');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'</a:t>
            </a:r>
            <a:r>
              <a:rPr lang="en-US" sz="2400" noProof="1">
                <a:solidFill>
                  <a:schemeClr val="bg1"/>
                </a:solidFill>
              </a:rPr>
              <a:t>text</a:t>
            </a:r>
            <a:r>
              <a:rPr lang="en-US" sz="2400" noProof="1"/>
              <a:t>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'I am a text box';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'Event handler removed';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Lucida Grande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sym typeface="Lucida Grande" charset="0"/>
              </a:rPr>
              <a:t>addEventListener</a:t>
            </a: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() </a:t>
            </a:r>
            <a:r>
              <a:rPr lang="en-US" dirty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r>
              <a:rPr lang="en-US" dirty="0"/>
              <a:t>Note that you don't use the 'on' prefix for the event;</a:t>
            </a:r>
            <a:br>
              <a:rPr lang="en-US" dirty="0"/>
            </a:br>
            <a:r>
              <a:rPr lang="en-US" dirty="0"/>
              <a:t>use 'click' instead of '</a:t>
            </a:r>
            <a:r>
              <a:rPr lang="en-US" dirty="0" err="1"/>
              <a:t>onclick</a:t>
            </a:r>
            <a:r>
              <a:rPr lang="en-US" dirty="0"/>
              <a:t>'.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'mouseover', 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'mouseout', 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Fetch provides a generic definition of Request and Response objects</a:t>
            </a:r>
          </a:p>
          <a:p>
            <a:pPr lvl="1"/>
            <a:r>
              <a:rPr lang="en-US" sz="3400" dirty="0"/>
              <a:t>Fetch API allows you to make network requests similar to </a:t>
            </a:r>
            <a:r>
              <a:rPr lang="en-US" sz="3400" b="1" dirty="0" err="1">
                <a:solidFill>
                  <a:schemeClr val="bg1"/>
                </a:solidFill>
              </a:rPr>
              <a:t>XMLHttpRequest</a:t>
            </a:r>
            <a:r>
              <a:rPr lang="en-US" sz="3400" dirty="0"/>
              <a:t> (XHR).</a:t>
            </a:r>
          </a:p>
          <a:p>
            <a:pPr lvl="1"/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</a:rPr>
              <a:t>fetch()</a:t>
            </a:r>
            <a:r>
              <a:rPr lang="en-US" sz="3400" b="1" dirty="0"/>
              <a:t> </a:t>
            </a:r>
            <a:r>
              <a:rPr lang="en-US" sz="3400" dirty="0"/>
              <a:t>is a Stream object.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Fetch API (Demo) (1)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@GetMapping('/')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modelAndView.setViewName('index');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', produces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setName('Chewing Gum');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setBarcode('133242556222');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head to the view</a:t>
            </a:r>
          </a:p>
          <a:p>
            <a:pPr lvl="1"/>
            <a:r>
              <a:rPr lang="en-US" dirty="0"/>
              <a:t>There is no need for a separate .</a:t>
            </a:r>
            <a:r>
              <a:rPr lang="en-US" dirty="0" err="1"/>
              <a:t>js</a:t>
            </a:r>
            <a:r>
              <a:rPr lang="en-US" dirty="0"/>
              <a:t> file for one-time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 (2)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class='container-fluid'&gt;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class='text-center mt-5 display-1'&gt;Data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mt-5'&gt;&lt;/div&gt;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class='button-holder mt-5'&gt;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btn-info'&gt;Fetch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btn-secondary'&gt;Clear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$('#fetch-button').click(()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http://localhost:8000/fetch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$('.data-container').append('&lt;div class='row d-flex justify-content-around mt-4'&gt;');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'&lt;div class='col-md-3'&gt;'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'&lt;h3 class='text-center font-weight-bold'&gt;'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'&lt;/h3&gt;'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class='text-center'&gt;Price: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class='text-center'&gt;Barcode: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'&lt;/div&gt;';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$('.data-container .row: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Creating and appending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>
                <a:solidFill>
                  <a:schemeClr val="bg2"/>
                </a:solidFill>
              </a:rPr>
              <a:t>Using JQuery and Fetch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exercises, homework, documents, videos and other assets) is copyrighted content</a:t>
            </a:r>
          </a:p>
          <a:p>
            <a:r>
              <a:rPr lang="en-US" dirty="0"/>
              <a:t>Unauthorized copy, reproduction or use is illegal</a:t>
            </a:r>
          </a:p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True RESTful API, is a </a:t>
            </a:r>
            <a:r>
              <a:rPr lang="en-US" b="1" dirty="0">
                <a:solidFill>
                  <a:schemeClr val="bg1"/>
                </a:solidFill>
              </a:rPr>
              <a:t>web service </a:t>
            </a:r>
            <a:r>
              <a:rPr lang="en-US" dirty="0"/>
              <a:t>must adhere to the following six </a:t>
            </a:r>
            <a:r>
              <a:rPr lang="en-US" b="1" dirty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of a </a:t>
            </a:r>
            <a:r>
              <a:rPr lang="en-US" b="1" dirty="0">
                <a:solidFill>
                  <a:schemeClr val="bg1"/>
                </a:solidFill>
              </a:rPr>
              <a:t>uniform interface </a:t>
            </a:r>
            <a:r>
              <a:rPr lang="en-US" dirty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RESTful </a:t>
            </a:r>
            <a:r>
              <a:rPr lang="en-US" b="1" dirty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on demand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Object Access Protocol</a:t>
            </a:r>
            <a:r>
              <a:rPr lang="en-US" dirty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Standardized protocol that </a:t>
            </a:r>
            <a:r>
              <a:rPr lang="en-US" b="1" dirty="0">
                <a:solidFill>
                  <a:schemeClr val="bg1"/>
                </a:solidFill>
              </a:rPr>
              <a:t>sends messages</a:t>
            </a:r>
            <a:r>
              <a:rPr lang="en-US" dirty="0"/>
              <a:t> using other protocols such as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Remote Procedure Call</a:t>
            </a:r>
            <a:r>
              <a:rPr lang="en-US" dirty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/>
              <a:t>A way to describe a mechanism that lets you </a:t>
            </a:r>
            <a:r>
              <a:rPr lang="en-US" b="1" dirty="0">
                <a:solidFill>
                  <a:schemeClr val="bg1"/>
                </a:solidFill>
              </a:rPr>
              <a:t>call a procedure in another process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exchange data by message passing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Server</a:t>
            </a:r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36000" y="3325719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GET /items</a:t>
            </a:r>
            <a:r>
              <a:rPr lang="en-US" sz="2200" dirty="0">
                <a:solidFill>
                  <a:srgbClr val="FF0000"/>
                </a:solidFill>
              </a:rPr>
              <a:t>/1</a:t>
            </a: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Response</a:t>
            </a:r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retrieve data arrays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GET </a:t>
            </a:r>
            <a:r>
              <a:rPr lang="en-US" sz="2200" dirty="0">
                <a:solidFill>
                  <a:srgbClr val="FF0000"/>
                </a:solidFill>
              </a:rPr>
              <a:t>/items</a:t>
            </a: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61" name="TextBox 28"/>
          <p:cNvSpPr txBox="1"/>
          <p:nvPr/>
        </p:nvSpPr>
        <p:spPr>
          <a:xfrm>
            <a:off x="6159104" y="2492202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},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A98BC-0638-4E86-A579-1CBADFEF4E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302F0-D030-4094-9EBA-DADF166527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911BEE-67A8-40DC-BCCD-B2AF9DBE2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2102</Words>
  <Application>Microsoft Office PowerPoint</Application>
  <PresentationFormat>Widescreen</PresentationFormat>
  <Paragraphs>453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Lucida Grande</vt:lpstr>
      <vt:lpstr>Noto Sans Symbols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Rest Template</vt:lpstr>
      <vt:lpstr>Rest Template</vt:lpstr>
      <vt:lpstr>HTTP GET Method Example (1) </vt:lpstr>
      <vt:lpstr>HTTP GET Method Example (2) </vt:lpstr>
      <vt:lpstr>HTTP POST  (1)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 (1)</vt:lpstr>
      <vt:lpstr>JQuery Methods (2)</vt:lpstr>
      <vt:lpstr>JQuery Methods (3)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 (1)</vt:lpstr>
      <vt:lpstr>Fetch API (Demo) (2)</vt:lpstr>
      <vt:lpstr>Fetch API (Demo)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81</cp:revision>
  <dcterms:created xsi:type="dcterms:W3CDTF">2018-05-23T13:08:44Z</dcterms:created>
  <dcterms:modified xsi:type="dcterms:W3CDTF">2022-06-12T01:18:19Z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