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54"/>
  </p:notesMasterIdLst>
  <p:handoutMasterIdLst>
    <p:handoutMasterId r:id="rId5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622" r:id="rId16"/>
    <p:sldId id="268" r:id="rId17"/>
    <p:sldId id="269" r:id="rId18"/>
    <p:sldId id="270" r:id="rId19"/>
    <p:sldId id="271" r:id="rId20"/>
    <p:sldId id="272" r:id="rId21"/>
    <p:sldId id="273" r:id="rId22"/>
    <p:sldId id="623" r:id="rId23"/>
    <p:sldId id="306" r:id="rId24"/>
    <p:sldId id="617" r:id="rId25"/>
    <p:sldId id="618" r:id="rId26"/>
    <p:sldId id="278" r:id="rId27"/>
    <p:sldId id="619" r:id="rId28"/>
    <p:sldId id="280" r:id="rId29"/>
    <p:sldId id="281" r:id="rId30"/>
    <p:sldId id="620" r:id="rId31"/>
    <p:sldId id="621" r:id="rId32"/>
    <p:sldId id="282" r:id="rId33"/>
    <p:sldId id="283" r:id="rId34"/>
    <p:sldId id="309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301" r:id="rId49"/>
    <p:sldId id="615" r:id="rId50"/>
    <p:sldId id="616" r:id="rId51"/>
    <p:sldId id="303" r:id="rId52"/>
    <p:sldId id="30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A744DF4-0EC3-4E88-B1EA-940C252A61FC}">
          <p14:sldIdLst>
            <p14:sldId id="256"/>
            <p14:sldId id="257"/>
            <p14:sldId id="258"/>
          </p14:sldIdLst>
        </p14:section>
        <p14:section name="Filters and Interceptors" id="{96355AAA-6910-4268-93E6-FD332DE276A7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622"/>
            <p14:sldId id="268"/>
          </p14:sldIdLst>
        </p14:section>
        <p14:section name="Spring Security" id="{1E6721A8-778A-45EB-AB14-71F68A936A2B}">
          <p14:sldIdLst>
            <p14:sldId id="269"/>
            <p14:sldId id="270"/>
            <p14:sldId id="271"/>
            <p14:sldId id="272"/>
            <p14:sldId id="273"/>
            <p14:sldId id="623"/>
            <p14:sldId id="306"/>
            <p14:sldId id="617"/>
            <p14:sldId id="618"/>
            <p14:sldId id="278"/>
            <p14:sldId id="619"/>
            <p14:sldId id="280"/>
            <p14:sldId id="281"/>
            <p14:sldId id="620"/>
            <p14:sldId id="621"/>
            <p14:sldId id="282"/>
            <p14:sldId id="283"/>
            <p14:sldId id="309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Thymeleaf Security" id="{EF13FFBC-1622-4AD7-899F-28C677EA8523}">
          <p14:sldIdLst>
            <p14:sldId id="293"/>
            <p14:sldId id="294"/>
            <p14:sldId id="295"/>
            <p14:sldId id="296"/>
          </p14:sldIdLst>
        </p14:section>
        <p14:section name="Conclusion" id="{BDD9A6D8-585A-4120-A3F9-F14D1156B67B}">
          <p14:sldIdLst>
            <p14:sldId id="297"/>
            <p14:sldId id="301"/>
            <p14:sldId id="615"/>
            <p14:sldId id="616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2" autoAdjust="0"/>
    <p:restoredTop sz="95214" autoAdjust="0"/>
  </p:normalViewPr>
  <p:slideViewPr>
    <p:cSldViewPr showGuides="1">
      <p:cViewPr>
        <p:scale>
          <a:sx n="40" d="100"/>
          <a:sy n="40" d="100"/>
        </p:scale>
        <p:origin x="302" y="99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21.6.2022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7" name="Google Shape;43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334cb1489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6" name="Google Shape;446;g1334cb1489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34cb1489c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5" name="Google Shape;455;g1334cb1489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3820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7" name="Google Shape;3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6" name="Google Shape;39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9" name="Google Shape;40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0" name="Google Shape;42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0" name="Google Shape;43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4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9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9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350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2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7.png"/><Relationship Id="rId21" Type="http://schemas.openxmlformats.org/officeDocument/2006/relationships/image" Target="../media/image46.png"/><Relationship Id="rId7" Type="http://schemas.openxmlformats.org/officeDocument/2006/relationships/image" Target="../media/image3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1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8.png"/><Relationship Id="rId15" Type="http://schemas.openxmlformats.org/officeDocument/2006/relationships/image" Target="../media/image43.jpeg"/><Relationship Id="rId23" Type="http://schemas.openxmlformats.org/officeDocument/2006/relationships/image" Target="../media/image4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5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Fundamentals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6000" y="1989000"/>
            <a:ext cx="2307343" cy="300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 is used in the </a:t>
            </a:r>
            <a:r>
              <a:rPr lang="en-US" b="1" dirty="0">
                <a:solidFill>
                  <a:schemeClr val="bg1"/>
                </a:solidFill>
              </a:rPr>
              <a:t>web layer only </a:t>
            </a:r>
            <a:r>
              <a:rPr lang="en-US" dirty="0"/>
              <a:t>as it is defined in web.xml. We can not use it out of web context </a:t>
            </a:r>
            <a:endParaRPr lang="bg-BG" dirty="0"/>
          </a:p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300"/>
            </a:pPr>
            <a:r>
              <a:rPr lang="en-US" dirty="0"/>
              <a:t>While Spring </a:t>
            </a:r>
            <a:r>
              <a:rPr lang="en-US" b="1" dirty="0">
                <a:solidFill>
                  <a:schemeClr val="lt1"/>
                </a:solidFill>
              </a:rPr>
              <a:t>Interceptors</a:t>
            </a:r>
            <a:r>
              <a:rPr lang="en-US" dirty="0"/>
              <a:t> are defined in the Spring context</a:t>
            </a:r>
          </a:p>
          <a:p>
            <a:pPr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interceptor</a:t>
            </a:r>
            <a:r>
              <a:rPr lang="en-US" dirty="0"/>
              <a:t> include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main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:</a:t>
            </a:r>
          </a:p>
          <a:p>
            <a:pPr lvl="1">
              <a:buClr>
                <a:schemeClr val="tx2"/>
              </a:buClr>
            </a:pPr>
            <a:r>
              <a:rPr lang="en-US" b="1" dirty="0" err="1">
                <a:solidFill>
                  <a:schemeClr val="bg1"/>
                </a:solidFill>
              </a:rPr>
              <a:t>preHandle</a:t>
            </a:r>
            <a:r>
              <a:rPr lang="en-US" dirty="0"/>
              <a:t>: executed before the execution of the target resource</a:t>
            </a:r>
          </a:p>
          <a:p>
            <a:pPr lvl="1">
              <a:buClr>
                <a:schemeClr val="tx2"/>
              </a:buClr>
            </a:pPr>
            <a:r>
              <a:rPr lang="en-US" b="1" dirty="0" err="1">
                <a:solidFill>
                  <a:schemeClr val="bg1"/>
                </a:solidFill>
              </a:rPr>
              <a:t>afterCompletion</a:t>
            </a:r>
            <a:r>
              <a:rPr lang="en-US" dirty="0"/>
              <a:t>: executed after the execution of the target resource (after rendering the view)</a:t>
            </a:r>
          </a:p>
          <a:p>
            <a:pPr lvl="1">
              <a:buClr>
                <a:schemeClr val="tx2"/>
              </a:buClr>
            </a:pPr>
            <a:r>
              <a:rPr lang="en-US" b="1" dirty="0" err="1">
                <a:solidFill>
                  <a:schemeClr val="bg1"/>
                </a:solidFill>
              </a:rPr>
              <a:t>postHandle</a:t>
            </a:r>
            <a:r>
              <a:rPr lang="en-US" dirty="0"/>
              <a:t>: Intercept the execution of a handler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613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Interceptor Diagram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1"/>
          <a:stretch/>
        </p:blipFill>
        <p:spPr>
          <a:xfrm>
            <a:off x="810452" y="1690984"/>
            <a:ext cx="10131354" cy="4573016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5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Interceptor Example</a:t>
            </a:r>
            <a:endParaRPr dirty="0"/>
          </a:p>
        </p:txBody>
      </p:sp>
      <p:sp>
        <p:nvSpPr>
          <p:cNvPr id="259" name="Google Shape;259;p12"/>
          <p:cNvSpPr/>
          <p:nvPr/>
        </p:nvSpPr>
        <p:spPr>
          <a:xfrm>
            <a:off x="197841" y="2619000"/>
            <a:ext cx="11806419" cy="3000821"/>
          </a:xfrm>
          <a:prstGeom prst="rect">
            <a:avLst/>
          </a:prstGeom>
          <a:solidFill>
            <a:srgbClr val="C1C6D1">
              <a:alpha val="14509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LogingInteceptor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HandlerInterceptor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boolean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preHandle</a:t>
            </a: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(HttpServletRequest request, HttpServletResponse response, 	FilterChain filterChain, Object handler) throws IOException, ServletException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//Log some information ...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retrun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2"/>
          <p:cNvSpPr/>
          <p:nvPr/>
        </p:nvSpPr>
        <p:spPr>
          <a:xfrm>
            <a:off x="197841" y="2079000"/>
            <a:ext cx="11806419" cy="436255"/>
          </a:xfrm>
          <a:prstGeom prst="rect">
            <a:avLst/>
          </a:prstGeom>
          <a:solidFill>
            <a:srgbClr val="C1C6D1">
              <a:alpha val="2941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LogingInterceptor</a:t>
            </a:r>
            <a:endParaRPr sz="18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1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use interceptors we need to register them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Interceptor in Configuration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6000" y="2034000"/>
            <a:ext cx="8987594" cy="4150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@Configuration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WebConfiguration implements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WebMvcConfigurer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private final MyInterceptor myInterceptor;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WebConfiguration(MyInterceptor myInterceptor)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this.myInterceptor = myInterceptor;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void addInterceptors(InterceptorRegistry registry)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registry.addInterceptor(myInterceptor);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12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9907" y="1089000"/>
            <a:ext cx="2652185" cy="34558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250833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1776000" y="1134000"/>
            <a:ext cx="10219236" cy="553373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powerful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highly customizable </a:t>
            </a:r>
            <a:r>
              <a:rPr lang="en-US" dirty="0"/>
              <a:t>authentication and access-control framework</a:t>
            </a:r>
          </a:p>
          <a:p>
            <a:r>
              <a:rPr lang="en-US" dirty="0"/>
              <a:t>It is the de-facto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/>
              <a:t> for </a:t>
            </a:r>
            <a:br>
              <a:rPr lang="en-US" dirty="0"/>
            </a:br>
            <a:r>
              <a:rPr lang="en-US" dirty="0"/>
              <a:t>securing </a:t>
            </a:r>
            <a:r>
              <a:rPr lang="en-US" b="1" dirty="0">
                <a:solidFill>
                  <a:schemeClr val="bg1"/>
                </a:solidFill>
              </a:rPr>
              <a:t>Spring-based</a:t>
            </a:r>
            <a:r>
              <a:rPr lang="en-US" dirty="0"/>
              <a:t> applications</a:t>
            </a:r>
          </a:p>
          <a:p>
            <a:r>
              <a:rPr lang="en-US" dirty="0"/>
              <a:t>Focuses on providing both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authorization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Java applications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Security?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00" y="1899000"/>
            <a:ext cx="1800000" cy="18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71197">
            <a:off x="9350652" y="4250383"/>
            <a:ext cx="1680694" cy="1700862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9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>
          <a:xfrm>
            <a:off x="6096000" y="1195931"/>
            <a:ext cx="5905597" cy="502306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Authorization</a:t>
            </a:r>
          </a:p>
          <a:p>
            <a:pPr lvl="1"/>
            <a:r>
              <a:rPr lang="en-US" sz="3200" dirty="0"/>
              <a:t>What you are allowed to do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905598" cy="4957073"/>
          </a:xfrm>
        </p:spPr>
        <p:txBody>
          <a:bodyPr/>
          <a:lstStyle/>
          <a:p>
            <a:pPr marL="457200" indent="-457200"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Authentication</a:t>
            </a:r>
          </a:p>
          <a:p>
            <a:pPr marL="900112" lvl="1" indent="-457200"/>
            <a:r>
              <a:rPr lang="en-US" dirty="0"/>
              <a:t>Who is logged in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894" y="2791447"/>
            <a:ext cx="3075106" cy="3075106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71197">
            <a:off x="7280007" y="2225909"/>
            <a:ext cx="3897582" cy="3944352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928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Filter Chain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286905" y="1188277"/>
            <a:ext cx="2821225" cy="61229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Client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66475" y="2536233"/>
            <a:ext cx="2821226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Filter 0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45546" y="3659365"/>
            <a:ext cx="2839620" cy="108376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err="1">
                <a:solidFill>
                  <a:srgbClr val="FFFFFF"/>
                </a:solidFill>
              </a:rPr>
              <a:t>DelegatingFilterProxy</a:t>
            </a:r>
            <a:br>
              <a:rPr lang="en-GB" sz="2200" b="1" dirty="0">
                <a:solidFill>
                  <a:srgbClr val="FFFFFF"/>
                </a:solidFill>
              </a:rPr>
            </a:br>
            <a:br>
              <a:rPr lang="en-GB" sz="2200" b="1" dirty="0">
                <a:solidFill>
                  <a:srgbClr val="FFFFFF"/>
                </a:solidFill>
              </a:rPr>
            </a:b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45546" y="5198682"/>
            <a:ext cx="2839620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Filter 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245547" y="6115146"/>
            <a:ext cx="2839620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Servlet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547207" y="4136430"/>
            <a:ext cx="2307966" cy="4798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err="1">
                <a:solidFill>
                  <a:srgbClr val="FFFFFF"/>
                </a:solidFill>
              </a:rPr>
              <a:t>FilterChainProxy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040984" y="2665852"/>
            <a:ext cx="3230760" cy="61617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Security Filter 0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022883" y="5288211"/>
            <a:ext cx="3230760" cy="61617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Security Filter 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22660" y="2230316"/>
            <a:ext cx="0" cy="4506128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44260" y="2230316"/>
            <a:ext cx="69209" cy="4506128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6425" y="6724166"/>
            <a:ext cx="4079012" cy="12278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06425" y="2230316"/>
            <a:ext cx="4037835" cy="3768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15605" y="2340391"/>
            <a:ext cx="52159" cy="3801388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944964" y="2366715"/>
            <a:ext cx="22053" cy="3775064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333567" y="6110954"/>
            <a:ext cx="4611397" cy="30825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99370" y="2340391"/>
            <a:ext cx="4645594" cy="0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664128" y="1801481"/>
            <a:ext cx="1228" cy="691912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</p:cNvCxnSpPr>
          <p:nvPr/>
        </p:nvCxnSpPr>
        <p:spPr>
          <a:xfrm>
            <a:off x="2677088" y="3095167"/>
            <a:ext cx="0" cy="513833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14" idx="0"/>
          </p:cNvCxnSpPr>
          <p:nvPr/>
        </p:nvCxnSpPr>
        <p:spPr>
          <a:xfrm>
            <a:off x="2665356" y="4743130"/>
            <a:ext cx="0" cy="455552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2"/>
            <a:endCxn id="15" idx="0"/>
          </p:cNvCxnSpPr>
          <p:nvPr/>
        </p:nvCxnSpPr>
        <p:spPr>
          <a:xfrm>
            <a:off x="2665356" y="5757616"/>
            <a:ext cx="1" cy="35753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4476000" y="4228877"/>
            <a:ext cx="1665000" cy="10123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 bwMode="auto">
          <a:xfrm>
            <a:off x="7933738" y="3860737"/>
            <a:ext cx="1376858" cy="18118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930576" y="4160928"/>
            <a:ext cx="1376858" cy="18118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933738" y="4423088"/>
            <a:ext cx="1376858" cy="18118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</a:endParaRP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>
          <a:xfrm>
            <a:off x="8622167" y="4604277"/>
            <a:ext cx="0" cy="683934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629011" y="3277842"/>
            <a:ext cx="0" cy="578709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09065" y="1800153"/>
            <a:ext cx="2765878" cy="624374"/>
          </a:xfrm>
          <a:prstGeom prst="rect">
            <a:avLst/>
          </a:prstGeom>
          <a:solidFill>
            <a:schemeClr val="bg2">
              <a:alpha val="0"/>
            </a:schemeClr>
          </a:solidFill>
          <a:ln w="12700">
            <a:noFill/>
          </a:ln>
          <a:effectLst>
            <a:outerShdw blurRad="50800" dist="50800" dir="5400000" algn="ctr" rotWithShape="0">
              <a:schemeClr val="bg2"/>
            </a:outerShdw>
          </a:effectLst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 err="1"/>
              <a:t>SecurityFilterChain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578890" y="1750484"/>
            <a:ext cx="1886009" cy="624374"/>
          </a:xfrm>
          <a:prstGeom prst="rect">
            <a:avLst/>
          </a:prstGeom>
          <a:solidFill>
            <a:schemeClr val="bg2">
              <a:alpha val="0"/>
            </a:schemeClr>
          </a:solidFill>
          <a:ln w="12700">
            <a:noFill/>
          </a:ln>
          <a:effectLst/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 err="1"/>
              <a:t>FilterChain</a:t>
            </a:r>
            <a:endParaRPr lang="en-US" sz="2400" dirty="0"/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901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59" grpId="0" animBg="1"/>
      <p:bldP spid="60" grpId="0" animBg="1"/>
      <p:bldP spid="61" grpId="0" animBg="1"/>
      <p:bldP spid="67" grpId="0" animBg="1"/>
      <p:bldP spid="6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Context and Authentication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901000" y="2034000"/>
            <a:ext cx="6179526" cy="261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 err="1">
                <a:solidFill>
                  <a:srgbClr val="FFFFFF"/>
                </a:solidFill>
              </a:rPr>
              <a:t>SecurityContextHolder</a:t>
            </a:r>
            <a:br>
              <a:rPr lang="en-GB" sz="2800" b="1" dirty="0">
                <a:solidFill>
                  <a:srgbClr val="FFFFFF"/>
                </a:solidFill>
              </a:rPr>
            </a:br>
            <a:endParaRPr lang="en-GB" sz="2800" b="1" dirty="0">
              <a:solidFill>
                <a:srgbClr val="FFFFFF"/>
              </a:solidFill>
            </a:endParaRPr>
          </a:p>
          <a:p>
            <a:pPr algn="ctr"/>
            <a:endParaRPr lang="en-GB" sz="2800" b="1" dirty="0">
              <a:solidFill>
                <a:srgbClr val="FFFFFF"/>
              </a:solidFill>
            </a:endParaRPr>
          </a:p>
          <a:p>
            <a:pPr algn="ctr"/>
            <a:endParaRPr lang="en-GB" sz="2800" b="1" dirty="0">
              <a:solidFill>
                <a:srgbClr val="FFFFFF"/>
              </a:solidFill>
            </a:endParaRPr>
          </a:p>
          <a:p>
            <a:pPr algn="ctr"/>
            <a:endParaRPr lang="en-GB" sz="2800" b="1" dirty="0">
              <a:solidFill>
                <a:srgbClr val="FFFFFF"/>
              </a:solidFill>
            </a:endParaRPr>
          </a:p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194806" y="2542125"/>
            <a:ext cx="5717025" cy="2011875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600" b="1" dirty="0" err="1">
                <a:solidFill>
                  <a:srgbClr val="FFFFFF"/>
                </a:solidFill>
              </a:rPr>
              <a:t>SecurityContext</a:t>
            </a:r>
            <a:br>
              <a:rPr lang="en-GB" sz="2600" b="1" dirty="0">
                <a:solidFill>
                  <a:srgbClr val="FFFFFF"/>
                </a:solidFill>
              </a:rPr>
            </a:br>
            <a:br>
              <a:rPr lang="en-GB" sz="2600" b="1" dirty="0">
                <a:solidFill>
                  <a:srgbClr val="FFFFFF"/>
                </a:solidFill>
              </a:rPr>
            </a:br>
            <a:br>
              <a:rPr lang="en-GB" sz="2600" b="1" dirty="0">
                <a:solidFill>
                  <a:srgbClr val="FFFFFF"/>
                </a:solidFill>
              </a:rPr>
            </a:br>
            <a:br>
              <a:rPr lang="en-GB" sz="2600" b="1" dirty="0">
                <a:solidFill>
                  <a:srgbClr val="FFFFFF"/>
                </a:solidFill>
              </a:rPr>
            </a:br>
            <a:endParaRPr lang="en-US" sz="26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65526" y="2979000"/>
            <a:ext cx="5404649" cy="1485000"/>
          </a:xfrm>
          <a:prstGeom prst="rect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Authentication</a:t>
            </a:r>
            <a:br>
              <a:rPr lang="en-GB" sz="2400" b="1" dirty="0">
                <a:solidFill>
                  <a:srgbClr val="FFFFFF"/>
                </a:solidFill>
              </a:rPr>
            </a:br>
            <a:br>
              <a:rPr lang="en-GB" sz="2400" b="1" dirty="0">
                <a:solidFill>
                  <a:srgbClr val="FFFFFF"/>
                </a:solidFill>
              </a:rPr>
            </a:b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508337" y="3659721"/>
            <a:ext cx="1431806" cy="607500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Principal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60525" y="3659721"/>
            <a:ext cx="1608527" cy="607500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Credentials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959303" y="3659721"/>
            <a:ext cx="1620621" cy="607500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Authorities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433263" y="5152125"/>
            <a:ext cx="11115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At the heart of Spring Security's authentication model is the </a:t>
            </a:r>
            <a:r>
              <a:rPr lang="en-US" sz="2800" b="1" dirty="0" err="1">
                <a:solidFill>
                  <a:schemeClr val="bg1"/>
                </a:solidFill>
              </a:rPr>
              <a:t>SecurityContextHolder</a:t>
            </a:r>
            <a:endParaRPr lang="en-US" sz="2800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It contains the </a:t>
            </a:r>
            <a:r>
              <a:rPr lang="en-US" sz="2800" b="1" dirty="0" err="1">
                <a:solidFill>
                  <a:schemeClr val="bg1"/>
                </a:solidFill>
              </a:rPr>
              <a:t>SecurityContext</a:t>
            </a:r>
            <a:br>
              <a:rPr lang="en-US" dirty="0"/>
            </a:br>
            <a:endParaRPr lang="bg-BG" dirty="0"/>
          </a:p>
          <a:p>
            <a:pPr>
              <a:buClr>
                <a:schemeClr val="tx2"/>
              </a:buClr>
            </a:pP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3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Spring Security Mechanism</a:t>
            </a:r>
            <a:endParaRPr/>
          </a:p>
        </p:txBody>
      </p:sp>
      <p:sp>
        <p:nvSpPr>
          <p:cNvPr id="347" name="Google Shape;347;p19"/>
          <p:cNvSpPr txBox="1"/>
          <p:nvPr/>
        </p:nvSpPr>
        <p:spPr>
          <a:xfrm>
            <a:off x="4652192" y="1953651"/>
            <a:ext cx="141037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Intercept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817" y="3130982"/>
            <a:ext cx="1495920" cy="1229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1958" y="4509499"/>
            <a:ext cx="525572" cy="52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5326" y="4466651"/>
            <a:ext cx="570902" cy="570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8257" y="3174726"/>
            <a:ext cx="1385039" cy="82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12336" y="3130982"/>
            <a:ext cx="994840" cy="119202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9"/>
          <p:cNvSpPr txBox="1"/>
          <p:nvPr/>
        </p:nvSpPr>
        <p:spPr>
          <a:xfrm>
            <a:off x="2456178" y="2666894"/>
            <a:ext cx="142866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 password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84137" y="3130982"/>
            <a:ext cx="994840" cy="1192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223487" y="3104638"/>
            <a:ext cx="1255357" cy="125535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9"/>
          <p:cNvSpPr/>
          <p:nvPr/>
        </p:nvSpPr>
        <p:spPr>
          <a:xfrm>
            <a:off x="5119290" y="5464040"/>
            <a:ext cx="2209800" cy="8382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7" name="Google Shape;357;p19"/>
          <p:cNvCxnSpPr/>
          <p:nvPr/>
        </p:nvCxnSpPr>
        <p:spPr>
          <a:xfrm>
            <a:off x="2259187" y="3712063"/>
            <a:ext cx="1743660" cy="177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8" name="Google Shape;358;p19"/>
          <p:cNvCxnSpPr/>
          <p:nvPr/>
        </p:nvCxnSpPr>
        <p:spPr>
          <a:xfrm>
            <a:off x="4593862" y="4438975"/>
            <a:ext cx="517032" cy="789220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9" name="Google Shape;359;p19"/>
          <p:cNvSpPr txBox="1"/>
          <p:nvPr/>
        </p:nvSpPr>
        <p:spPr>
          <a:xfrm>
            <a:off x="3606977" y="4517586"/>
            <a:ext cx="142866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0" name="Google Shape;360;p19"/>
          <p:cNvCxnSpPr/>
          <p:nvPr/>
        </p:nvCxnSpPr>
        <p:spPr>
          <a:xfrm>
            <a:off x="5465006" y="3699817"/>
            <a:ext cx="1409317" cy="12246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1" name="Google Shape;361;p19"/>
          <p:cNvSpPr txBox="1"/>
          <p:nvPr/>
        </p:nvSpPr>
        <p:spPr>
          <a:xfrm>
            <a:off x="5401222" y="2974671"/>
            <a:ext cx="142866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2" name="Google Shape;362;p19"/>
          <p:cNvCxnSpPr/>
          <p:nvPr/>
        </p:nvCxnSpPr>
        <p:spPr>
          <a:xfrm flipH="1">
            <a:off x="7012608" y="4466651"/>
            <a:ext cx="316482" cy="761544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3" name="Google Shape;363;p19"/>
          <p:cNvSpPr txBox="1"/>
          <p:nvPr/>
        </p:nvSpPr>
        <p:spPr>
          <a:xfrm>
            <a:off x="7404193" y="4541887"/>
            <a:ext cx="142866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4" name="Google Shape;364;p19"/>
          <p:cNvCxnSpPr/>
          <p:nvPr/>
        </p:nvCxnSpPr>
        <p:spPr>
          <a:xfrm>
            <a:off x="8385541" y="3711886"/>
            <a:ext cx="1743660" cy="177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5" name="Google Shape;365;p19"/>
          <p:cNvSpPr txBox="1"/>
          <p:nvPr/>
        </p:nvSpPr>
        <p:spPr>
          <a:xfrm>
            <a:off x="8346266" y="2974671"/>
            <a:ext cx="164542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Authorization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9"/>
          <p:cNvSpPr txBox="1"/>
          <p:nvPr/>
        </p:nvSpPr>
        <p:spPr>
          <a:xfrm>
            <a:off x="10308883" y="2523656"/>
            <a:ext cx="12671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Secured Resources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Google Shape;367;p19"/>
          <p:cNvCxnSpPr/>
          <p:nvPr/>
        </p:nvCxnSpPr>
        <p:spPr>
          <a:xfrm>
            <a:off x="4575209" y="1927451"/>
            <a:ext cx="18653" cy="1015316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8" name="Google Shape;368;p19"/>
          <p:cNvCxnSpPr/>
          <p:nvPr/>
        </p:nvCxnSpPr>
        <p:spPr>
          <a:xfrm>
            <a:off x="7531277" y="1908958"/>
            <a:ext cx="18653" cy="1015316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9" name="Google Shape;369;p19"/>
          <p:cNvSpPr txBox="1"/>
          <p:nvPr/>
        </p:nvSpPr>
        <p:spPr>
          <a:xfrm>
            <a:off x="651000" y="2709000"/>
            <a:ext cx="14103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Client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9"/>
          <p:cNvSpPr txBox="1"/>
          <p:nvPr/>
        </p:nvSpPr>
        <p:spPr>
          <a:xfrm>
            <a:off x="7589607" y="1959727"/>
            <a:ext cx="141037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Intercept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9"/>
          <p:cNvSpPr/>
          <p:nvPr/>
        </p:nvSpPr>
        <p:spPr>
          <a:xfrm>
            <a:off x="3596084" y="1332800"/>
            <a:ext cx="1805138" cy="51554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Auth. manager</a:t>
            </a:r>
            <a:endParaRPr sz="1800" b="1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9"/>
          <p:cNvSpPr>
            <a:spLocks noGrp="1"/>
          </p:cNvSpPr>
          <p:nvPr>
            <p:ph type="body" idx="1"/>
          </p:nvPr>
        </p:nvSpPr>
        <p:spPr>
          <a:xfrm>
            <a:off x="6398389" y="1340028"/>
            <a:ext cx="2265776" cy="4778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153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Access Decision Manager</a:t>
            </a:r>
            <a:endParaRPr sz="1530" b="1">
              <a:solidFill>
                <a:srgbClr val="FFFFFF"/>
              </a:solidFill>
            </a:endParaRPr>
          </a:p>
        </p:txBody>
      </p:sp>
      <p:sp>
        <p:nvSpPr>
          <p:cNvPr id="373" name="Google Shape;373;p1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indent="-457200">
              <a:spcBef>
                <a:spcPts val="0"/>
              </a:spcBef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Adding </a:t>
            </a:r>
            <a:r>
              <a:rPr lang="en-US" b="1" dirty="0">
                <a:solidFill>
                  <a:schemeClr val="lt1"/>
                </a:solidFill>
              </a:rPr>
              <a:t>Spring Security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Spring Security Maven</a:t>
            </a:r>
            <a:r>
              <a:rPr lang="bg-BG" dirty="0"/>
              <a:t>/</a:t>
            </a:r>
            <a:r>
              <a:rPr lang="en-US" dirty="0"/>
              <a:t>Gradle</a:t>
            </a:r>
            <a:endParaRPr dirty="0"/>
          </a:p>
        </p:txBody>
      </p:sp>
      <p:sp>
        <p:nvSpPr>
          <p:cNvPr id="381" name="Google Shape;381;p20"/>
          <p:cNvSpPr/>
          <p:nvPr/>
        </p:nvSpPr>
        <p:spPr>
          <a:xfrm>
            <a:off x="190402" y="2352523"/>
            <a:ext cx="11580094" cy="164352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&lt;dependency&gt;</a:t>
            </a:r>
            <a:endParaRPr dirty="0"/>
          </a:p>
          <a:p>
            <a:pPr marL="457200" marR="0" lvl="1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&lt;groupId&gt;org.springframework.boot&lt;/groupId&gt;</a:t>
            </a:r>
            <a:endParaRPr dirty="0"/>
          </a:p>
          <a:p>
            <a:pPr marL="457200" marR="0" lvl="1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&lt;artifactId&gt;spring-boot-starter-security&lt;/artifactId&gt;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&lt;/dependency&gt;</a:t>
            </a:r>
            <a:endParaRPr dirty="0"/>
          </a:p>
        </p:txBody>
      </p:sp>
      <p:sp>
        <p:nvSpPr>
          <p:cNvPr id="382" name="Google Shape;382;p20"/>
          <p:cNvSpPr/>
          <p:nvPr/>
        </p:nvSpPr>
        <p:spPr>
          <a:xfrm>
            <a:off x="190402" y="1912559"/>
            <a:ext cx="11580094" cy="436255"/>
          </a:xfrm>
          <a:prstGeom prst="rect">
            <a:avLst/>
          </a:prstGeom>
          <a:solidFill>
            <a:srgbClr val="C1C6D1">
              <a:alpha val="29803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1A334B"/>
                </a:solidFill>
                <a:latin typeface="Consolas"/>
                <a:ea typeface="Consolas"/>
                <a:cs typeface="Consolas"/>
                <a:sym typeface="Consolas"/>
              </a:rPr>
              <a:t>pom.xml</a:t>
            </a:r>
            <a:endParaRPr sz="1800" b="1" i="0" u="none" strike="noStrike" cap="none">
              <a:solidFill>
                <a:srgbClr val="1A334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2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81;p20">
            <a:extLst>
              <a:ext uri="{FF2B5EF4-FFF2-40B4-BE49-F238E27FC236}">
                <a16:creationId xmlns:a16="http://schemas.microsoft.com/office/drawing/2014/main" id="{686216C8-0788-4ADA-BBEB-0C0DAAFEFDE1}"/>
              </a:ext>
            </a:extLst>
          </p:cNvPr>
          <p:cNvSpPr/>
          <p:nvPr/>
        </p:nvSpPr>
        <p:spPr>
          <a:xfrm>
            <a:off x="190402" y="4784364"/>
            <a:ext cx="11580094" cy="164352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05000"/>
              </a:lnSpc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dependencies {</a:t>
            </a:r>
          </a:p>
          <a:p>
            <a:pPr lvl="0">
              <a:lnSpc>
                <a:spcPct val="105000"/>
              </a:lnSpc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implementation 'org.springframework.boot:spring-boot-starter-security'</a:t>
            </a:r>
          </a:p>
          <a:p>
            <a:pPr lvl="0">
              <a:lnSpc>
                <a:spcPct val="105000"/>
              </a:lnSpc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8" name="Google Shape;382;p20">
            <a:extLst>
              <a:ext uri="{FF2B5EF4-FFF2-40B4-BE49-F238E27FC236}">
                <a16:creationId xmlns:a16="http://schemas.microsoft.com/office/drawing/2014/main" id="{30035F55-3818-4A42-95EE-BF70312AC843}"/>
              </a:ext>
            </a:extLst>
          </p:cNvPr>
          <p:cNvSpPr/>
          <p:nvPr/>
        </p:nvSpPr>
        <p:spPr>
          <a:xfrm>
            <a:off x="190402" y="4344400"/>
            <a:ext cx="11580094" cy="436255"/>
          </a:xfrm>
          <a:prstGeom prst="rect">
            <a:avLst/>
          </a:prstGeom>
          <a:solidFill>
            <a:srgbClr val="C1C6D1">
              <a:alpha val="29803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1A334B"/>
                </a:solidFill>
                <a:latin typeface="Consolas"/>
                <a:ea typeface="Consolas"/>
                <a:cs typeface="Consolas"/>
                <a:sym typeface="Consolas"/>
              </a:rPr>
              <a:t>build.gardle</a:t>
            </a:r>
            <a:endParaRPr sz="1800" b="1" i="0" u="none" strike="noStrike" cap="none" dirty="0">
              <a:solidFill>
                <a:srgbClr val="1A334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>
            <a:spLocks noGrp="1"/>
          </p:cNvSpPr>
          <p:nvPr>
            <p:ph type="body" idx="1"/>
          </p:nvPr>
        </p:nvSpPr>
        <p:spPr>
          <a:xfrm>
            <a:off x="507702" y="1275225"/>
            <a:ext cx="11818200" cy="55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sz="3350" dirty="0"/>
              <a:t>Creating the </a:t>
            </a:r>
            <a:r>
              <a:rPr lang="en-US" sz="3350" b="1" dirty="0" err="1">
                <a:solidFill>
                  <a:schemeClr val="lt1"/>
                </a:solidFill>
              </a:rPr>
              <a:t>SecurityFilterChain</a:t>
            </a:r>
            <a:r>
              <a:rPr lang="en-US" sz="3350" dirty="0">
                <a:solidFill>
                  <a:srgbClr val="1A334B"/>
                </a:solidFill>
              </a:rPr>
              <a:t> </a:t>
            </a:r>
            <a:r>
              <a:rPr lang="en-US" sz="3350" dirty="0"/>
              <a:t>bean.</a:t>
            </a:r>
            <a:endParaRPr sz="3350" dirty="0"/>
          </a:p>
          <a:p>
            <a:pPr marL="360045" lvl="0" indent="-14414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390" name="Google Shape;390;p2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Spring Security Configuration (1)</a:t>
            </a:r>
            <a:endParaRPr/>
          </a:p>
        </p:txBody>
      </p:sp>
      <p:sp>
        <p:nvSpPr>
          <p:cNvPr id="391" name="Google Shape;391;p21"/>
          <p:cNvSpPr/>
          <p:nvPr/>
        </p:nvSpPr>
        <p:spPr>
          <a:xfrm>
            <a:off x="192750" y="2531027"/>
            <a:ext cx="11806500" cy="3033098"/>
          </a:xfrm>
          <a:prstGeom prst="rect">
            <a:avLst/>
          </a:prstGeom>
          <a:solidFill>
            <a:srgbClr val="C1C6D1">
              <a:alpha val="14509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@Configuration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SecurityConfiguration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@Bean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SecurityFilterChain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filterChain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HttpSecurity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httpSecurity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//Configuration goes here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1"/>
          <p:cNvSpPr/>
          <p:nvPr/>
        </p:nvSpPr>
        <p:spPr>
          <a:xfrm>
            <a:off x="197486" y="1997936"/>
            <a:ext cx="11801764" cy="533100"/>
          </a:xfrm>
          <a:prstGeom prst="rect">
            <a:avLst/>
          </a:prstGeom>
          <a:solidFill>
            <a:srgbClr val="C1C6D1">
              <a:alpha val="2941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SecurityConfiguration.java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2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Spring Security Configuration (2)</a:t>
            </a:r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Create the</a:t>
            </a:r>
            <a:r>
              <a:rPr lang="en-US" b="1" dirty="0">
                <a:solidFill>
                  <a:schemeClr val="lt1"/>
                </a:solidFill>
              </a:rPr>
              <a:t> </a:t>
            </a:r>
            <a:r>
              <a:rPr lang="en-US" b="1" dirty="0" err="1">
                <a:solidFill>
                  <a:schemeClr val="lt1"/>
                </a:solidFill>
              </a:rPr>
              <a:t>SecurityFilterChain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400" name="Google Shape;400;p22"/>
          <p:cNvSpPr/>
          <p:nvPr/>
        </p:nvSpPr>
        <p:spPr>
          <a:xfrm>
            <a:off x="147875" y="2509750"/>
            <a:ext cx="11806500" cy="3877500"/>
          </a:xfrm>
          <a:prstGeom prst="rect">
            <a:avLst/>
          </a:prstGeom>
          <a:solidFill>
            <a:srgbClr val="C1C6D1">
              <a:alpha val="14509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@Bean</a:t>
            </a: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SecurityFilterChain 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filterChain(</a:t>
            </a:r>
            <a:r>
              <a:rPr lang="en-US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HttpSecurity 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httpSecurity){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.authorizeRequests()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.antMatchers('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/register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').</a:t>
            </a:r>
            <a:r>
              <a:rPr lang="en-US" sz="2400" b="1" i="0" u="none" strike="noStrike" cap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permitAll()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.anyRequest().authenticated();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http.build();</a:t>
            </a: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2"/>
          <p:cNvSpPr/>
          <p:nvPr/>
        </p:nvSpPr>
        <p:spPr>
          <a:xfrm>
            <a:off x="147865" y="1976650"/>
            <a:ext cx="11806500" cy="533100"/>
          </a:xfrm>
          <a:prstGeom prst="rect">
            <a:avLst/>
          </a:prstGeom>
          <a:solidFill>
            <a:srgbClr val="C1C6D1">
              <a:alpha val="2941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1A334B"/>
                </a:solidFill>
                <a:latin typeface="Consolas"/>
                <a:ea typeface="Consolas"/>
                <a:cs typeface="Consolas"/>
                <a:sym typeface="Consolas"/>
              </a:rPr>
              <a:t>SecurityConfiguration.java</a:t>
            </a:r>
            <a:endParaRPr sz="1800" b="1" i="0" u="none" strike="noStrike" cap="none">
              <a:solidFill>
                <a:srgbClr val="1A334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2" name="Google Shape;402;p22"/>
          <p:cNvSpPr/>
          <p:nvPr/>
        </p:nvSpPr>
        <p:spPr>
          <a:xfrm>
            <a:off x="4164849" y="3592191"/>
            <a:ext cx="3088500" cy="551100"/>
          </a:xfrm>
          <a:prstGeom prst="wedgeRoundRectCallout">
            <a:avLst>
              <a:gd name="adj1" fmla="val -64741"/>
              <a:gd name="adj2" fmla="val -4241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Authorize Requests</a:t>
            </a:r>
            <a:endParaRPr sz="2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2"/>
          <p:cNvSpPr/>
          <p:nvPr/>
        </p:nvSpPr>
        <p:spPr>
          <a:xfrm>
            <a:off x="8411427" y="4172959"/>
            <a:ext cx="3088500" cy="551100"/>
          </a:xfrm>
          <a:prstGeom prst="wedgeRoundRectCallout">
            <a:avLst>
              <a:gd name="adj1" fmla="val -59857"/>
              <a:gd name="adj2" fmla="val -821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Permit Routes</a:t>
            </a:r>
            <a:endParaRPr sz="2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2"/>
          <p:cNvSpPr/>
          <p:nvPr/>
        </p:nvSpPr>
        <p:spPr>
          <a:xfrm>
            <a:off x="6292543" y="4817430"/>
            <a:ext cx="3733800" cy="551100"/>
          </a:xfrm>
          <a:prstGeom prst="wedgeRoundRectCallout">
            <a:avLst>
              <a:gd name="adj1" fmla="val -59552"/>
              <a:gd name="adj2" fmla="val -26473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Require Authentication</a:t>
            </a:r>
            <a:endParaRPr sz="2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2"/>
          <p:cNvSpPr/>
          <p:nvPr/>
        </p:nvSpPr>
        <p:spPr>
          <a:xfrm>
            <a:off x="4697102" y="5717050"/>
            <a:ext cx="4842600" cy="551100"/>
          </a:xfrm>
          <a:prstGeom prst="wedgeRoundRectCallout">
            <a:avLst>
              <a:gd name="adj1" fmla="val -59552"/>
              <a:gd name="adj2" fmla="val -26473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SecurityFilterChain</a:t>
            </a:r>
            <a:endParaRPr sz="2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Registration – User</a:t>
            </a:r>
            <a:endParaRPr/>
          </a:p>
        </p:txBody>
      </p:sp>
      <p:sp>
        <p:nvSpPr>
          <p:cNvPr id="412" name="Google Shape;412;p2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693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We need to implement </a:t>
            </a:r>
            <a:r>
              <a:rPr lang="en-US" b="1" dirty="0" err="1">
                <a:solidFill>
                  <a:schemeClr val="lt1"/>
                </a:solidFill>
              </a:rPr>
              <a:t>UserDetails</a:t>
            </a:r>
            <a:r>
              <a:rPr lang="en-US" dirty="0"/>
              <a:t> interface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413" name="Google Shape;413;p23"/>
          <p:cNvSpPr txBox="1"/>
          <p:nvPr/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</a:pPr>
            <a:endParaRPr sz="3998" b="1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188815" y="2342096"/>
            <a:ext cx="6637499" cy="3259185"/>
          </a:xfrm>
          <a:prstGeom prst="rect">
            <a:avLst/>
          </a:prstGeom>
          <a:solidFill>
            <a:srgbClr val="C1C6D1">
              <a:alpha val="14509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0"/>
              <a:buFont typeface="Arial"/>
              <a:buNone/>
            </a:pPr>
            <a:r>
              <a:rPr lang="en-US" sz="196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-US" sz="1960" b="1" i="0" u="none" strike="noStrike" cap="none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UserDetails</a:t>
            </a:r>
            <a:r>
              <a:rPr lang="en-US" sz="196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2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Collection&lt;? extends GrantedAuthority&gt; getAuthorities();</a:t>
            </a:r>
            <a:endParaRPr/>
          </a:p>
          <a:p>
            <a:pPr marL="0" marR="0" lvl="2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String getPassword();</a:t>
            </a:r>
            <a:endParaRPr/>
          </a:p>
          <a:p>
            <a:pPr marL="0" marR="0" lvl="2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String getUsername();</a:t>
            </a:r>
            <a:endParaRPr/>
          </a:p>
          <a:p>
            <a:pPr marL="0" marR="0" lvl="2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boolean isAccountNonExpired();</a:t>
            </a:r>
            <a:endParaRPr/>
          </a:p>
          <a:p>
            <a:pPr marL="0" marR="0" lvl="2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boolean isAccountNonLocked();</a:t>
            </a:r>
            <a:endParaRPr/>
          </a:p>
          <a:p>
            <a:pPr marL="0" marR="0" lvl="2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boolean isCredentialsNonExpired();</a:t>
            </a:r>
            <a:endParaRPr/>
          </a:p>
          <a:p>
            <a:pPr marL="0" marR="0" lvl="2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boolean isEnabled();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6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188815" y="1907789"/>
            <a:ext cx="6637498" cy="436255"/>
          </a:xfrm>
          <a:prstGeom prst="rect">
            <a:avLst/>
          </a:prstGeom>
          <a:solidFill>
            <a:srgbClr val="C1C6D1">
              <a:alpha val="2941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UserDetails</a:t>
            </a:r>
            <a:r>
              <a:rPr lang="en-US" sz="1800" b="1" i="0" u="none" strike="noStrike" cap="none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.java (Spring)</a:t>
            </a:r>
            <a:endParaRPr sz="1900" b="1" i="0" u="none" strike="noStrike" cap="none">
              <a:solidFill>
                <a:srgbClr val="23446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2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7022415" y="2668073"/>
            <a:ext cx="4914322" cy="1992428"/>
          </a:xfrm>
          <a:prstGeom prst="rect">
            <a:avLst/>
          </a:prstGeom>
          <a:solidFill>
            <a:srgbClr val="C1C6D1">
              <a:alpha val="14509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" b="1" i="0" u="none" strike="noStrike" cap="none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UserDetails</a:t>
            </a:r>
            <a:r>
              <a:rPr lang="en-US" sz="196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ud = 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User.</a:t>
            </a:r>
            <a:endParaRPr/>
          </a:p>
          <a:p>
            <a:pPr marL="0" marR="0" lvl="1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withUsername(..).</a:t>
            </a:r>
            <a:endParaRPr/>
          </a:p>
          <a:p>
            <a:pPr marL="0" marR="0" lvl="1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password(..).</a:t>
            </a:r>
            <a:endParaRPr/>
          </a:p>
          <a:p>
            <a:pPr marL="0" marR="0" lvl="1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authorities(..).</a:t>
            </a:r>
            <a:endParaRPr/>
          </a:p>
          <a:p>
            <a:pPr marL="0" marR="0" lvl="1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build();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Implementing the </a:t>
            </a:r>
            <a:r>
              <a:rPr lang="en-US" b="1" dirty="0" err="1">
                <a:solidFill>
                  <a:schemeClr val="lt1"/>
                </a:solidFill>
              </a:rPr>
              <a:t>GrantedAuthority</a:t>
            </a:r>
            <a:r>
              <a:rPr lang="en-US" dirty="0"/>
              <a:t> interface.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423" name="Google Shape;423;p2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Registration – Roles</a:t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1686000" y="3422205"/>
            <a:ext cx="8115397" cy="1255728"/>
          </a:xfrm>
          <a:prstGeom prst="rect">
            <a:avLst/>
          </a:prstGeom>
          <a:solidFill>
            <a:srgbClr val="C1C6D1">
              <a:alpha val="14509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Role implements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GrantedAuthority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private String authority;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4"/>
          <p:cNvSpPr/>
          <p:nvPr/>
        </p:nvSpPr>
        <p:spPr>
          <a:xfrm>
            <a:off x="1686000" y="2889000"/>
            <a:ext cx="8115397" cy="533205"/>
          </a:xfrm>
          <a:prstGeom prst="rect">
            <a:avLst/>
          </a:prstGeom>
          <a:solidFill>
            <a:srgbClr val="C1C6D1">
              <a:alpha val="2941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1A334B"/>
                </a:solidFill>
                <a:latin typeface="Consolas"/>
                <a:ea typeface="Consolas"/>
                <a:cs typeface="Consolas"/>
                <a:sym typeface="Consolas"/>
              </a:rPr>
              <a:t>Role.java</a:t>
            </a:r>
            <a:endParaRPr sz="1800" b="1" i="0" u="none" strike="noStrike" cap="none">
              <a:solidFill>
                <a:srgbClr val="1A334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6" name="Google Shape;426;p24"/>
          <p:cNvSpPr/>
          <p:nvPr/>
        </p:nvSpPr>
        <p:spPr>
          <a:xfrm>
            <a:off x="7468400" y="4162539"/>
            <a:ext cx="2667000" cy="551227"/>
          </a:xfrm>
          <a:prstGeom prst="wedgeRoundRectCallout">
            <a:avLst>
              <a:gd name="adj1" fmla="val -36343"/>
              <a:gd name="adj2" fmla="val -81319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Role Interface</a:t>
            </a:r>
            <a:endParaRPr sz="2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33" name="Google Shape;433;p2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571500" lvl="0" indent="-571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§"/>
            </a:pPr>
            <a:r>
              <a:rPr lang="en-US" sz="3600" dirty="0"/>
              <a:t>If we want, we can use </a:t>
            </a:r>
            <a:r>
              <a:rPr lang="en-US" sz="3600" b="1" dirty="0" err="1">
                <a:solidFill>
                  <a:schemeClr val="lt1"/>
                </a:solidFill>
              </a:rPr>
              <a:t>SimpleGrantedAuthority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instead of creating Role class</a:t>
            </a:r>
            <a:endParaRPr dirty="0"/>
          </a:p>
          <a:p>
            <a:pPr marL="571500" lvl="0" indent="-5715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§"/>
            </a:pPr>
            <a:r>
              <a:rPr lang="en-US" sz="3600" dirty="0"/>
              <a:t>Is a basic concrete </a:t>
            </a:r>
            <a:r>
              <a:rPr lang="en-US" sz="3600" b="1" dirty="0">
                <a:solidFill>
                  <a:schemeClr val="lt1"/>
                </a:solidFill>
              </a:rPr>
              <a:t>implementation</a:t>
            </a:r>
            <a:r>
              <a:rPr lang="en-US" sz="3600" dirty="0"/>
              <a:t> of a </a:t>
            </a:r>
            <a:r>
              <a:rPr lang="en-US" sz="3600" b="1" dirty="0" err="1">
                <a:solidFill>
                  <a:schemeClr val="lt1"/>
                </a:solidFill>
              </a:rPr>
              <a:t>GrantedAuthority</a:t>
            </a:r>
            <a:endParaRPr sz="3600" b="1" dirty="0">
              <a:solidFill>
                <a:schemeClr val="lt1"/>
              </a:solidFill>
            </a:endParaRPr>
          </a:p>
          <a:p>
            <a:pPr marL="571500" lvl="0" indent="-5715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§"/>
            </a:pPr>
            <a:r>
              <a:rPr lang="en-US" sz="3600" dirty="0"/>
              <a:t>Stores a </a:t>
            </a:r>
            <a:r>
              <a:rPr lang="en-US" sz="3600" b="1" dirty="0">
                <a:solidFill>
                  <a:schemeClr val="lt1"/>
                </a:solidFill>
              </a:rPr>
              <a:t>String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lt1"/>
                </a:solidFill>
              </a:rPr>
              <a:t>representation</a:t>
            </a:r>
            <a:r>
              <a:rPr lang="en-US" sz="3600" dirty="0"/>
              <a:t> of an </a:t>
            </a:r>
            <a:r>
              <a:rPr lang="en-US" sz="3600" b="1" dirty="0">
                <a:solidFill>
                  <a:schemeClr val="lt1"/>
                </a:solidFill>
              </a:rPr>
              <a:t>authority</a:t>
            </a:r>
            <a:r>
              <a:rPr lang="en-US" sz="3600" dirty="0"/>
              <a:t> granted </a:t>
            </a:r>
            <a:br>
              <a:rPr lang="en-US" sz="3600" dirty="0"/>
            </a:br>
            <a:r>
              <a:rPr lang="en-US" sz="3600" dirty="0"/>
              <a:t>to the Authentication object</a:t>
            </a:r>
            <a:endParaRPr dirty="0"/>
          </a:p>
        </p:txBody>
      </p:sp>
      <p:sp>
        <p:nvSpPr>
          <p:cNvPr id="434" name="Google Shape;434;p2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SimpleGrantedAuthority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Implementing the </a:t>
            </a:r>
            <a:r>
              <a:rPr lang="en-US" b="1" dirty="0" err="1">
                <a:solidFill>
                  <a:schemeClr val="lt1"/>
                </a:solidFill>
              </a:rPr>
              <a:t>UserDetailsService</a:t>
            </a:r>
            <a:r>
              <a:rPr lang="en-US" dirty="0"/>
              <a:t> interface.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440" name="Google Shape;440;p2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UserDetailsService</a:t>
            </a:r>
            <a:endParaRPr/>
          </a:p>
        </p:txBody>
      </p:sp>
      <p:sp>
        <p:nvSpPr>
          <p:cNvPr id="441" name="Google Shape;441;p26"/>
          <p:cNvSpPr/>
          <p:nvPr/>
        </p:nvSpPr>
        <p:spPr>
          <a:xfrm>
            <a:off x="183475" y="2377520"/>
            <a:ext cx="11806414" cy="4002594"/>
          </a:xfrm>
          <a:prstGeom prst="rect">
            <a:avLst/>
          </a:prstGeom>
          <a:solidFill>
            <a:srgbClr val="C1C6D1">
              <a:alpha val="14509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US" sz="2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UserDeta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ils</a:t>
            </a:r>
            <a:r>
              <a:rPr lang="en-US" sz="2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ServiceImpl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implements </a:t>
            </a:r>
            <a:r>
              <a:rPr lang="en-US" sz="2200" b="1" i="0" u="none" strike="noStrike" cap="none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UserDetailsService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endParaRPr sz="22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UserDetailsServiceImpl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…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200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UserDetails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loadUserByUserName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endParaRPr sz="22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// get the user and map to 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UserDetails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6"/>
          <p:cNvSpPr/>
          <p:nvPr/>
        </p:nvSpPr>
        <p:spPr>
          <a:xfrm>
            <a:off x="183470" y="1833570"/>
            <a:ext cx="11806419" cy="533205"/>
          </a:xfrm>
          <a:prstGeom prst="rect">
            <a:avLst/>
          </a:prstGeom>
          <a:solidFill>
            <a:srgbClr val="C1C6D1">
              <a:alpha val="2941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1A334B"/>
                </a:solidFill>
                <a:latin typeface="Consolas"/>
                <a:ea typeface="Consolas"/>
                <a:cs typeface="Consolas"/>
                <a:sym typeface="Consolas"/>
              </a:rPr>
              <a:t>UserServiceImpl.java</a:t>
            </a:r>
            <a:endParaRPr sz="2400" b="1" i="0" u="none" strike="noStrike" cap="none">
              <a:solidFill>
                <a:srgbClr val="1A334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3" name="Google Shape;443;p2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334cb1489c_0_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200" cy="55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Expose as beans</a:t>
            </a:r>
            <a:endParaRPr dirty="0"/>
          </a:p>
          <a:p>
            <a:pPr marL="360362" lvl="0" indent="-1445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449" name="Google Shape;449;g1334cb1489c_0_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 err="1"/>
              <a:t>PasswordEncoder</a:t>
            </a:r>
            <a:r>
              <a:rPr lang="en-US" dirty="0"/>
              <a:t> and </a:t>
            </a:r>
            <a:r>
              <a:rPr lang="en-US" dirty="0" err="1"/>
              <a:t>UserDetailsService</a:t>
            </a:r>
            <a:r>
              <a:rPr lang="en-US" dirty="0"/>
              <a:t> (1)</a:t>
            </a:r>
            <a:endParaRPr dirty="0"/>
          </a:p>
        </p:txBody>
      </p:sp>
      <p:sp>
        <p:nvSpPr>
          <p:cNvPr id="450" name="Google Shape;450;g1334cb1489c_0_1"/>
          <p:cNvSpPr/>
          <p:nvPr/>
        </p:nvSpPr>
        <p:spPr>
          <a:xfrm>
            <a:off x="183475" y="2377520"/>
            <a:ext cx="11806496" cy="4129480"/>
          </a:xfrm>
          <a:prstGeom prst="rect">
            <a:avLst/>
          </a:prstGeom>
          <a:solidFill>
            <a:srgbClr val="C1C6D1">
              <a:alpha val="1451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@Configuration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SecurityConfig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                 </a:t>
            </a:r>
            <a:endParaRPr sz="22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@Bean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UserDetailsService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userDetailsService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UserRepository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userRepository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UserDetailsServiceImpl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userRepository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1334cb1489c_0_1"/>
          <p:cNvSpPr/>
          <p:nvPr/>
        </p:nvSpPr>
        <p:spPr>
          <a:xfrm>
            <a:off x="183470" y="1833570"/>
            <a:ext cx="11806500" cy="533100"/>
          </a:xfrm>
          <a:prstGeom prst="rect">
            <a:avLst/>
          </a:prstGeom>
          <a:solidFill>
            <a:srgbClr val="C1C6D1">
              <a:alpha val="29409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1A334B"/>
                </a:solidFill>
                <a:latin typeface="Consolas"/>
                <a:ea typeface="Consolas"/>
                <a:cs typeface="Consolas"/>
                <a:sym typeface="Consolas"/>
              </a:rPr>
              <a:t>UserServiceImpl.java</a:t>
            </a:r>
            <a:endParaRPr sz="2400" b="1" i="0" u="none" strike="noStrike" cap="none">
              <a:solidFill>
                <a:srgbClr val="1A334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2" name="Google Shape;452;g1334cb1489c_0_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34cb1489c_0_1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200" cy="55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Expose as beans</a:t>
            </a:r>
            <a:endParaRPr dirty="0"/>
          </a:p>
          <a:p>
            <a:pPr marL="360362" lvl="0" indent="-14458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458" name="Google Shape;458;g1334cb1489c_0_1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 err="1"/>
              <a:t>PasswordEncoder</a:t>
            </a:r>
            <a:r>
              <a:rPr lang="en-US" dirty="0"/>
              <a:t> and </a:t>
            </a:r>
            <a:r>
              <a:rPr lang="en-US" dirty="0" err="1"/>
              <a:t>UserDetailsService</a:t>
            </a:r>
            <a:r>
              <a:rPr lang="en-US" dirty="0"/>
              <a:t> (2)</a:t>
            </a:r>
            <a:endParaRPr dirty="0"/>
          </a:p>
        </p:txBody>
      </p:sp>
      <p:sp>
        <p:nvSpPr>
          <p:cNvPr id="459" name="Google Shape;459;g1334cb1489c_0_14"/>
          <p:cNvSpPr/>
          <p:nvPr/>
        </p:nvSpPr>
        <p:spPr>
          <a:xfrm>
            <a:off x="183475" y="2377520"/>
            <a:ext cx="11806495" cy="4129480"/>
          </a:xfrm>
          <a:prstGeom prst="rect">
            <a:avLst/>
          </a:prstGeom>
          <a:solidFill>
            <a:srgbClr val="C1C6D1">
              <a:alpha val="1451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@Configuration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SecurityConfig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                 </a:t>
            </a:r>
            <a:endParaRPr sz="22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@Bean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PasswordEncoder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passwordEncoder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Pbkdf2PasswordEncoder();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1334cb1489c_0_14"/>
          <p:cNvSpPr/>
          <p:nvPr/>
        </p:nvSpPr>
        <p:spPr>
          <a:xfrm>
            <a:off x="183470" y="1833570"/>
            <a:ext cx="11806500" cy="533100"/>
          </a:xfrm>
          <a:prstGeom prst="rect">
            <a:avLst/>
          </a:prstGeom>
          <a:solidFill>
            <a:srgbClr val="C1C6D1">
              <a:alpha val="29409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1A334B"/>
                </a:solidFill>
                <a:latin typeface="Consolas"/>
                <a:ea typeface="Consolas"/>
                <a:cs typeface="Consolas"/>
                <a:sym typeface="Consolas"/>
              </a:rPr>
              <a:t>UserServiceImpl.java</a:t>
            </a:r>
            <a:endParaRPr sz="2400" b="1" i="0" u="none" strike="noStrike" cap="none">
              <a:solidFill>
                <a:srgbClr val="1A334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1" name="Google Shape;461;g1334cb1489c_0_1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Mechanism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3" y="2590800"/>
            <a:ext cx="2412566" cy="1982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879" y="4870351"/>
            <a:ext cx="847624" cy="847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4876800"/>
            <a:ext cx="842628" cy="842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" y="4837749"/>
            <a:ext cx="920730" cy="9207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5" y="2704664"/>
            <a:ext cx="2233742" cy="13383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2486144"/>
            <a:ext cx="1604442" cy="192244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254704" y="2854845"/>
            <a:ext cx="3128073" cy="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1954" y="2051025"/>
            <a:ext cx="1797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</a:t>
            </a:r>
            <a:r>
              <a:rPr lang="en-US" sz="2000" dirty="0"/>
              <a:t> </a:t>
            </a:r>
            <a:r>
              <a:rPr lang="en-US" sz="2800" dirty="0"/>
              <a:t>Client</a:t>
            </a:r>
            <a:endParaRPr lang="en-US" sz="2000" dirty="0"/>
          </a:p>
        </p:txBody>
      </p:sp>
      <p:sp>
        <p:nvSpPr>
          <p:cNvPr id="13" name="TextBox 14"/>
          <p:cNvSpPr txBox="1"/>
          <p:nvPr/>
        </p:nvSpPr>
        <p:spPr>
          <a:xfrm>
            <a:off x="3310272" y="3580784"/>
            <a:ext cx="312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localhost:8080</a:t>
            </a:r>
            <a:endParaRPr lang="en-US" sz="2000" dirty="0"/>
          </a:p>
        </p:txBody>
      </p:sp>
      <p:cxnSp>
        <p:nvCxnSpPr>
          <p:cNvPr id="14" name="Straight Arrow Connector 15"/>
          <p:cNvCxnSpPr/>
          <p:nvPr/>
        </p:nvCxnSpPr>
        <p:spPr>
          <a:xfrm flipH="1">
            <a:off x="3225408" y="3447367"/>
            <a:ext cx="3128072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9"/>
          <p:cNvSpPr txBox="1"/>
          <p:nvPr/>
        </p:nvSpPr>
        <p:spPr>
          <a:xfrm>
            <a:off x="3404303" y="2924147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Cookie</a:t>
            </a:r>
            <a:endParaRPr lang="en-US" sz="2000" dirty="0"/>
          </a:p>
        </p:txBody>
      </p:sp>
      <p:cxnSp>
        <p:nvCxnSpPr>
          <p:cNvPr id="16" name="Straight Arrow Connector 20"/>
          <p:cNvCxnSpPr/>
          <p:nvPr/>
        </p:nvCxnSpPr>
        <p:spPr>
          <a:xfrm flipV="1">
            <a:off x="3254704" y="4146237"/>
            <a:ext cx="3128073" cy="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1"/>
          <p:cNvSpPr txBox="1"/>
          <p:nvPr/>
        </p:nvSpPr>
        <p:spPr>
          <a:xfrm>
            <a:off x="3310272" y="2358695"/>
            <a:ext cx="312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localhost:8080</a:t>
            </a:r>
            <a:endParaRPr lang="en-US" sz="2000" dirty="0"/>
          </a:p>
        </p:txBody>
      </p:sp>
      <p:sp>
        <p:nvSpPr>
          <p:cNvPr id="18" name="TextBox 22"/>
          <p:cNvSpPr txBox="1"/>
          <p:nvPr/>
        </p:nvSpPr>
        <p:spPr>
          <a:xfrm>
            <a:off x="3400406" y="4188474"/>
            <a:ext cx="2356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Cookie</a:t>
            </a:r>
            <a:endParaRPr lang="en-US" sz="2000" dirty="0"/>
          </a:p>
        </p:txBody>
      </p:sp>
      <p:cxnSp>
        <p:nvCxnSpPr>
          <p:cNvPr id="19" name="Straight Arrow Connector 23"/>
          <p:cNvCxnSpPr/>
          <p:nvPr/>
        </p:nvCxnSpPr>
        <p:spPr>
          <a:xfrm>
            <a:off x="8440545" y="3009364"/>
            <a:ext cx="1595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4"/>
          <p:cNvSpPr txBox="1"/>
          <p:nvPr/>
        </p:nvSpPr>
        <p:spPr>
          <a:xfrm>
            <a:off x="8580295" y="1970040"/>
            <a:ext cx="1316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</a:t>
            </a:r>
            <a:br>
              <a:rPr lang="en-US" sz="2800" dirty="0"/>
            </a:br>
            <a:r>
              <a:rPr lang="en-US" sz="2800" dirty="0"/>
              <a:t>Session</a:t>
            </a:r>
            <a:endParaRPr lang="en-US" sz="2000" dirty="0"/>
          </a:p>
        </p:txBody>
      </p:sp>
      <p:cxnSp>
        <p:nvCxnSpPr>
          <p:cNvPr id="21" name="Straight Arrow Connector 27"/>
          <p:cNvCxnSpPr/>
          <p:nvPr/>
        </p:nvCxnSpPr>
        <p:spPr>
          <a:xfrm>
            <a:off x="8448309" y="4188474"/>
            <a:ext cx="1595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8"/>
          <p:cNvSpPr txBox="1"/>
          <p:nvPr/>
        </p:nvSpPr>
        <p:spPr>
          <a:xfrm>
            <a:off x="8598767" y="3192130"/>
            <a:ext cx="146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 </a:t>
            </a:r>
            <a:br>
              <a:rPr lang="en-US" sz="2800" dirty="0"/>
            </a:br>
            <a:r>
              <a:rPr lang="en-US" sz="2800" dirty="0"/>
              <a:t>Session</a:t>
            </a:r>
            <a:endParaRPr lang="en-US" sz="2000" dirty="0"/>
          </a:p>
        </p:txBody>
      </p:sp>
      <p:pic>
        <p:nvPicPr>
          <p:cNvPr id="23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724" y="2499623"/>
            <a:ext cx="1950461" cy="1950461"/>
          </a:xfrm>
          <a:prstGeom prst="rect">
            <a:avLst/>
          </a:prstGeom>
        </p:spPr>
      </p:pic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227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  <p:bldP spid="18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Filters and Interceptors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Spring Security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Registration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Login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Remember Me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CSFR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err="1"/>
              <a:t>Thymeleaf</a:t>
            </a:r>
            <a:r>
              <a:rPr lang="en-US" dirty="0"/>
              <a:t> Security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 – Configuration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1981005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.and()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.formLogin().loginPage('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/login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').permitAll()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.usernameParameter('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.passwordParameter('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4478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404" y="4547606"/>
            <a:ext cx="11806419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&lt;input type='text' name='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&lt;input type='text' name='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'/&gt;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0404" y="40144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login.html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43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Login – </a:t>
            </a:r>
            <a:r>
              <a:rPr lang="en-US" dirty="0" err="1"/>
              <a:t>UserService</a:t>
            </a:r>
            <a:endParaRPr dirty="0"/>
          </a:p>
        </p:txBody>
      </p:sp>
      <p:sp>
        <p:nvSpPr>
          <p:cNvPr id="489" name="Google Shape;489;p30"/>
          <p:cNvSpPr/>
          <p:nvPr/>
        </p:nvSpPr>
        <p:spPr>
          <a:xfrm>
            <a:off x="190404" y="2115645"/>
            <a:ext cx="11806419" cy="4358116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@Service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UserServiceImpl implements 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UserDetailsService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2400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Some </a:t>
            </a:r>
            <a:r>
              <a:rPr lang="en-US" sz="2400" b="1" i="1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userServiceImpl</a:t>
            </a:r>
            <a:r>
              <a:rPr lang="en-US" sz="24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logic</a:t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UserDetails 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loadUserByUsername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(String username) </a:t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throws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UsernameNotFoundException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//...</a:t>
            </a:r>
            <a:endParaRPr sz="2400" b="1" i="1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490" name="Google Shape;490;p30"/>
          <p:cNvSpPr/>
          <p:nvPr/>
        </p:nvSpPr>
        <p:spPr>
          <a:xfrm>
            <a:off x="190404" y="1600201"/>
            <a:ext cx="11806419" cy="515444"/>
          </a:xfrm>
          <a:prstGeom prst="rect">
            <a:avLst/>
          </a:prstGeom>
          <a:solidFill>
            <a:srgbClr val="C1C6D1">
              <a:alpha val="29803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UserServiceImpl.java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Google Shape;491;p30"/>
          <p:cNvSpPr/>
          <p:nvPr/>
        </p:nvSpPr>
        <p:spPr>
          <a:xfrm>
            <a:off x="8931000" y="1400723"/>
            <a:ext cx="2438224" cy="914400"/>
          </a:xfrm>
          <a:prstGeom prst="wedgeRoundRectCallout">
            <a:avLst>
              <a:gd name="adj1" fmla="val -32876"/>
              <a:gd name="adj2" fmla="val 72462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Service Interface</a:t>
            </a:r>
            <a:endParaRPr sz="2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 – Controller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1752405"/>
            <a:ext cx="11806419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class LoginController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@GetMapping('/login')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public String getLoginPage(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@RequestParam(required = false)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String error, 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  if(error != null){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      model.addAttribute('error', 'Error');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  return 'login';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}</a:t>
            </a:r>
            <a:b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2192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LoginController.java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839200" y="3515762"/>
            <a:ext cx="2438224" cy="609600"/>
          </a:xfrm>
          <a:prstGeom prst="wedgeRoundRectCallout">
            <a:avLst>
              <a:gd name="adj1" fmla="val -36343"/>
              <a:gd name="adj2" fmla="val -8131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Error Handling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3200205"/>
            <a:ext cx="11806419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.and()        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.logout().logoutSuccessUrl('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/login?logout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').permitAll()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26670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172200" y="4267200"/>
            <a:ext cx="2438224" cy="1347170"/>
          </a:xfrm>
          <a:prstGeom prst="wedgeRoundRectCallout">
            <a:avLst>
              <a:gd name="adj1" fmla="val -34070"/>
              <a:gd name="adj2" fmla="val -7103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Logout. No Controller is required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074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Me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1981005"/>
            <a:ext cx="11806419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.and()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.rememberMe()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.rememberMeParameter('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remember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.key('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remember Me Encryption Key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.rememberMeCookieName('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rememberMeCookieName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.tokenValiditySeconds(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10000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447801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0361" y="5334000"/>
            <a:ext cx="11806419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&lt;input name='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remember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 type='checkbox' /&gt;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0361" y="4800796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login.html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3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753879"/>
          </a:xfrm>
        </p:spPr>
        <p:txBody>
          <a:bodyPr/>
          <a:lstStyle/>
          <a:p>
            <a:r>
              <a:rPr lang="en-US" dirty="0"/>
              <a:t>This is the </a:t>
            </a:r>
            <a:r>
              <a:rPr lang="en-US" b="1" dirty="0">
                <a:solidFill>
                  <a:schemeClr val="bg1"/>
                </a:solidFill>
              </a:rPr>
              <a:t>currently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logged user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4980" y="2590606"/>
            <a:ext cx="11806419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@GetMapping('/user')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String getUser(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Principal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principal){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System.out.println(principal.getName());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return 'user';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4980" y="20574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UserController.java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638800" y="4114801"/>
            <a:ext cx="2667000" cy="1022575"/>
          </a:xfrm>
          <a:prstGeom prst="wedgeRoundRectCallout">
            <a:avLst>
              <a:gd name="adj1" fmla="val -34070"/>
              <a:gd name="adj2" fmla="val -7103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Print Logged-In username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56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1058679"/>
          </a:xfrm>
        </p:spPr>
        <p:txBody>
          <a:bodyPr/>
          <a:lstStyle/>
          <a:p>
            <a:r>
              <a:rPr lang="en-US" dirty="0"/>
              <a:t>Grant Access to specific methods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/ Post Authorize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452" y="2528503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@EnableGlobalMethodSecurity(prePostEnabled = true)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class SecurityConfiguration extends WebSecurityConfigurerAdapter {</a:t>
            </a:r>
            <a:b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2452" y="1995299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2452" y="4961470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interface UserService extends UserDetailsService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@PreAuthorize('hasRole('ADMIN')')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void delete();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2452" y="4428266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UserService.java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543800" y="3143563"/>
            <a:ext cx="2438224" cy="1347170"/>
          </a:xfrm>
          <a:prstGeom prst="wedgeRoundRectCallout">
            <a:avLst>
              <a:gd name="adj1" fmla="val -34070"/>
              <a:gd name="adj2" fmla="val -7103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Enables </a:t>
            </a:r>
            <a:r>
              <a:rPr lang="en-US" sz="2800" dirty="0" err="1">
                <a:solidFill>
                  <a:srgbClr val="FFFFFF"/>
                </a:solidFill>
              </a:rPr>
              <a:t>PreAuthorize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006503" y="5494676"/>
            <a:ext cx="2757600" cy="1082679"/>
          </a:xfrm>
          <a:prstGeom prst="wedgeRoundRectCallout">
            <a:avLst>
              <a:gd name="adj1" fmla="val -63996"/>
              <a:gd name="adj2" fmla="val -2921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Requires Admin Role to execute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32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Access Handling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1752405"/>
            <a:ext cx="11806419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.and()                .exceptionHandling().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accessDeniedPage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('/unauthorized')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219201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0404" y="3872101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@GetMapping('/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unauthorized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String unauthorized(){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return 'unauthorized';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404" y="3338897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AccessController.java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58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9CCB2BE7-9263-47AB-B99C-4D8C79F891C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22" y="1944000"/>
            <a:ext cx="2749556" cy="14390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138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CSFR Protection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5" y="1436433"/>
            <a:ext cx="11806419" cy="3564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.csrf()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.csrfTokenRepository(csrfTokenRepository())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private CsrfTokenRepository csrfTokenRepository()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HttpSessionCsrfTokenRepository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repository = new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HttpSessionCsrfTokenRepository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repository.setSessionAttributeName("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_csrf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return repository;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0403" y="5800998"/>
            <a:ext cx="11806419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&lt;input type='hidden' th:name='${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_csrf.parameterName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}' th:value='${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_csrf.token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}' /&gt;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0403" y="5267793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form.html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519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Filters and Interceptors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872478-8BA6-44E0-A99D-3396C69AA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16" y="1584000"/>
            <a:ext cx="2217367" cy="221736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2352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6000" y="1179000"/>
            <a:ext cx="2428773" cy="316476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Thymeleaf</a:t>
            </a:r>
            <a:r>
              <a:rPr lang="en-US" dirty="0"/>
              <a:t> Security</a:t>
            </a:r>
          </a:p>
        </p:txBody>
      </p:sp>
    </p:spTree>
    <p:extLst>
      <p:ext uri="{BB962C8B-B14F-4D97-AF65-F5344CB8AC3E}">
        <p14:creationId xmlns:p14="http://schemas.microsoft.com/office/powerpoint/2010/main" val="123137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Functionality to </a:t>
            </a:r>
            <a:r>
              <a:rPr lang="en-US" dirty="0" err="1"/>
              <a:t>Thymeleaf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99000"/>
            <a:ext cx="9715594" cy="882654"/>
          </a:xfrm>
        </p:spPr>
        <p:txBody>
          <a:bodyPr/>
          <a:lstStyle/>
          <a:p>
            <a:r>
              <a:rPr lang="en-US" dirty="0"/>
              <a:t>Thymeleaf Security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2667000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	&lt;groupId&gt;org.thymeleaf.extras&lt;/groupId&gt;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	&lt;artifactId&gt;thymeleaf-extras-springsecurity5&lt;/artifactId&gt;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2133796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pom.xml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571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1" y="1828606"/>
            <a:ext cx="11806419" cy="43403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&lt;html lang='en'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xmlns:th='http://www.thymeleaf.org'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xmlns:sec='http://www.thymeleaf.org/extras/spring-security'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sec:authentication='name'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The value of the 'name' property of the authentication object should appear here.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1" y="12954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index.xml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486400" y="4876801"/>
            <a:ext cx="2757600" cy="1082679"/>
          </a:xfrm>
          <a:prstGeom prst="wedgeRoundRectCallout">
            <a:avLst>
              <a:gd name="adj1" fmla="val -32787"/>
              <a:gd name="adj2" fmla="val -6895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Show the username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989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1" y="1828606"/>
            <a:ext cx="1180641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&lt;html lang='en'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xmlns:th='http://www.thymeleaf.org'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xmlns:sec='http://www.thymeleaf.org/extras/spring-security'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sec:authorize='hasRole('ADMIN')'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This content is only shown to administrators.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1" y="12954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index.xml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486400" y="4876801"/>
            <a:ext cx="2757600" cy="1082679"/>
          </a:xfrm>
          <a:prstGeom prst="wedgeRoundRectCallout">
            <a:avLst>
              <a:gd name="adj1" fmla="val -32787"/>
              <a:gd name="adj2" fmla="val -6895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Show if you are admin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6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755043"/>
            <a:ext cx="8000488" cy="484489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2"/>
                </a:solidFill>
              </a:rPr>
              <a:t>What is the difference between </a:t>
            </a:r>
            <a:r>
              <a:rPr lang="en-US" b="1" dirty="0">
                <a:solidFill>
                  <a:schemeClr val="bg1"/>
                </a:solidFill>
              </a:rPr>
              <a:t>Filters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Interceptors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2"/>
                </a:solidFill>
              </a:rPr>
              <a:t>What is </a:t>
            </a:r>
            <a:r>
              <a:rPr lang="en-US" b="1" dirty="0">
                <a:solidFill>
                  <a:schemeClr val="bg1"/>
                </a:solidFill>
              </a:rPr>
              <a:t>Spring Security </a:t>
            </a:r>
            <a:r>
              <a:rPr lang="en-US" dirty="0">
                <a:solidFill>
                  <a:schemeClr val="bg2"/>
                </a:solidFill>
              </a:rPr>
              <a:t>and how to implement it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2"/>
                </a:solidFill>
              </a:rPr>
              <a:t>How to use </a:t>
            </a:r>
            <a:r>
              <a:rPr lang="en-US" b="1" dirty="0" err="1">
                <a:solidFill>
                  <a:schemeClr val="bg1"/>
                </a:solidFill>
              </a:rPr>
              <a:t>Thymeleaf</a:t>
            </a:r>
            <a:r>
              <a:rPr lang="en-US" b="1" dirty="0">
                <a:solidFill>
                  <a:schemeClr val="bg1"/>
                </a:solidFill>
              </a:rPr>
              <a:t> Security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160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7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9261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filter is an object used to </a:t>
            </a:r>
            <a:r>
              <a:rPr lang="en-US" b="1" dirty="0">
                <a:solidFill>
                  <a:schemeClr val="bg1"/>
                </a:solidFill>
              </a:rPr>
              <a:t>intercept</a:t>
            </a:r>
            <a:r>
              <a:rPr lang="en-US" dirty="0"/>
              <a:t> the HTTP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and       </a:t>
            </a:r>
            <a:r>
              <a:rPr lang="en-US" b="1" dirty="0">
                <a:solidFill>
                  <a:schemeClr val="bg1"/>
                </a:solidFill>
              </a:rPr>
              <a:t>responses</a:t>
            </a:r>
            <a:r>
              <a:rPr lang="en-US" dirty="0"/>
              <a:t> of your application</a:t>
            </a:r>
          </a:p>
          <a:p>
            <a:r>
              <a:rPr lang="en-US" dirty="0"/>
              <a:t>We can perform two operations at two instances:</a:t>
            </a:r>
          </a:p>
          <a:p>
            <a:pPr lvl="1"/>
            <a:r>
              <a:rPr lang="en-US" dirty="0"/>
              <a:t>Before sending the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r>
              <a:rPr lang="en-US" dirty="0"/>
              <a:t> to the controller</a:t>
            </a:r>
          </a:p>
          <a:p>
            <a:pPr lvl="1"/>
            <a:r>
              <a:rPr lang="en-US" dirty="0"/>
              <a:t>Before sending a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to the 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150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Filters Diagram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7" r="1"/>
          <a:stretch/>
        </p:blipFill>
        <p:spPr>
          <a:xfrm>
            <a:off x="1126019" y="2006209"/>
            <a:ext cx="9559982" cy="408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0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Example(1)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5" y="1828606"/>
            <a:ext cx="11806419" cy="4150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@Component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GreetingFilter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implements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doFilter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(ServletRequest servletRequest, ServletResponse servletResponse, FilterChain filterChain) throws IOException, ServletException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HttpServletRequest request = (HttpServletRequest) servletRequest;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HttpServletResponse response = (HttpServletResponse) servletResponse;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request.getSession().setAttribute('name', 'Pesho');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filterChain.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doFilter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(request, response);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5" y="12954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GreetingFilter.java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06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Example(2)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5" y="2574000"/>
            <a:ext cx="11806419" cy="32783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HomeController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@GetMapping('/')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ModelAndView index(ModelAndView modelAndView, HttpSession session)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modelAndView.setViewName('index');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modelAndView.addObject('name',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session.getAttribute('name')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return modelAndView;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2034000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HomeController.java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752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Example(3)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5" y="1828606"/>
            <a:ext cx="11806419" cy="29874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&lt;html lang='en' xmlns='http://www.w3.org/1999/xhtml' xmlns: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='http://www.thymeleaf.org'&gt;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&lt;meta charset='UTF-8'&gt;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&lt;title&gt;Filter Demo&lt;/title&gt;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&lt;h1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th:text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='|Hello,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${name}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!|'&gt;&lt;/h1&gt;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5" y="12954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index.html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00" y="4129087"/>
            <a:ext cx="3794125" cy="195588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992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9" ma:contentTypeDescription="Create a new document." ma:contentTypeScope="" ma:versionID="d5e239d7d87d9f3cf109412dde5d7b66">
  <xsd:schema xmlns:xsd="http://www.w3.org/2001/XMLSchema" xmlns:xs="http://www.w3.org/2001/XMLSchema" xmlns:p="http://schemas.microsoft.com/office/2006/metadata/properties" xmlns:ns2="d0d25b69-8e68-4841-9284-bd8f9504d222" targetNamespace="http://schemas.microsoft.com/office/2006/metadata/properties" ma:root="true" ma:fieldsID="e24044e397240fb8d7ed3e9e3a7fa012" ns2:_="">
    <xsd:import namespace="d0d25b69-8e68-4841-9284-bd8f9504d2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A10FCE-C739-467F-A624-8E2732E9E1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02ADC3-7D95-4188-997F-D625DB99C7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68D0D4-8A55-4656-966C-3007942287C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4006</TotalTime>
  <Words>1782</Words>
  <Application>Microsoft Office PowerPoint</Application>
  <PresentationFormat>Widescreen</PresentationFormat>
  <Paragraphs>457</Paragraphs>
  <Slides>49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Spring Fundamentals</vt:lpstr>
      <vt:lpstr>Questions</vt:lpstr>
      <vt:lpstr>Table of Contents</vt:lpstr>
      <vt:lpstr>Filters and Interceptors</vt:lpstr>
      <vt:lpstr>Filters</vt:lpstr>
      <vt:lpstr>Filters Diagram</vt:lpstr>
      <vt:lpstr>Filter Example(1)</vt:lpstr>
      <vt:lpstr>Filter Example(2)</vt:lpstr>
      <vt:lpstr>Filter Example(3)</vt:lpstr>
      <vt:lpstr>Interceptor</vt:lpstr>
      <vt:lpstr>Interceptor Diagram</vt:lpstr>
      <vt:lpstr>Interceptor Example</vt:lpstr>
      <vt:lpstr>Register Interceptor in Configuration</vt:lpstr>
      <vt:lpstr>Spring Security</vt:lpstr>
      <vt:lpstr>What is Spring Security?</vt:lpstr>
      <vt:lpstr>Spring Security</vt:lpstr>
      <vt:lpstr>Spring Security Filter Chain</vt:lpstr>
      <vt:lpstr>Security Context and Authentication</vt:lpstr>
      <vt:lpstr>Spring Security Mechanism</vt:lpstr>
      <vt:lpstr>Spring Security Maven/Gradle</vt:lpstr>
      <vt:lpstr>Spring Security Configuration (1)</vt:lpstr>
      <vt:lpstr>Spring Security Configuration (2)</vt:lpstr>
      <vt:lpstr>Registration – User</vt:lpstr>
      <vt:lpstr>Registration – Roles</vt:lpstr>
      <vt:lpstr>SimpleGrantedAuthority</vt:lpstr>
      <vt:lpstr>UserDetailsService</vt:lpstr>
      <vt:lpstr>PasswordEncoder and UserDetailsService (1)</vt:lpstr>
      <vt:lpstr>PasswordEncoder and UserDetailsService (2)</vt:lpstr>
      <vt:lpstr>Login Mechanism</vt:lpstr>
      <vt:lpstr>Login – Configuration</vt:lpstr>
      <vt:lpstr>Login – UserService</vt:lpstr>
      <vt:lpstr>Login – Controller</vt:lpstr>
      <vt:lpstr>Logout</vt:lpstr>
      <vt:lpstr>Remember Me</vt:lpstr>
      <vt:lpstr>Principal</vt:lpstr>
      <vt:lpstr>Pre / Post Authorize</vt:lpstr>
      <vt:lpstr>No Access Handling</vt:lpstr>
      <vt:lpstr>Cross-Site Request Forgery</vt:lpstr>
      <vt:lpstr>Spring CSFR Protection</vt:lpstr>
      <vt:lpstr>Thymeleaf Security</vt:lpstr>
      <vt:lpstr>Thymeleaf Security</vt:lpstr>
      <vt:lpstr>Principal</vt:lpstr>
      <vt:lpstr>Roles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Fundamentals</dc:title>
  <dc:subject>Spring Fundamentals Course @ SoftUni</dc:subject>
  <dc:creator>Software University</dc:creator>
  <cp:keywords>Spring Fundamentals </cp:keywords>
  <dc:description>© SoftUni – https://about.softuni.bg/
© Software University – https://softuni.bg
Copyrighted document. Unauthorized copy, reproduction or use is not permitted.</dc:description>
  <cp:lastModifiedBy>Stoil Ivanov</cp:lastModifiedBy>
  <cp:revision>114</cp:revision>
  <dcterms:created xsi:type="dcterms:W3CDTF">2018-05-23T13:08:44Z</dcterms:created>
  <dcterms:modified xsi:type="dcterms:W3CDTF">2022-06-20T21:26:27Z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  <property fmtid="{D5CDD505-2E9C-101B-9397-08002B2CF9AE}" pid="3" name="Order">
    <vt:r8>30449900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