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1" r:id="rId19"/>
    <p:sldId id="290" r:id="rId20"/>
    <p:sldId id="270" r:id="rId21"/>
    <p:sldId id="271" r:id="rId22"/>
    <p:sldId id="272" r:id="rId23"/>
    <p:sldId id="273" r:id="rId24"/>
    <p:sldId id="274" r:id="rId25"/>
    <p:sldId id="284" r:id="rId26"/>
    <p:sldId id="285" r:id="rId27"/>
    <p:sldId id="286" r:id="rId28"/>
    <p:sldId id="287" r:id="rId29"/>
    <p:sldId id="288" r:id="rId30"/>
    <p:sldId id="289" r:id="rId31"/>
    <p:sldId id="281" r:id="rId32"/>
    <p:sldId id="615" r:id="rId33"/>
    <p:sldId id="616" r:id="rId34"/>
    <p:sldId id="283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16C6C9-A12A-45B2-9BBB-34A3B944981E}">
          <p14:sldIdLst>
            <p14:sldId id="256"/>
            <p14:sldId id="257"/>
            <p14:sldId id="258"/>
          </p14:sldIdLst>
        </p14:section>
        <p14:section name="What is HATEOAS" id="{93990D0A-C854-4A9C-809E-8D6145F925E7}">
          <p14:sldIdLst>
            <p14:sldId id="259"/>
            <p14:sldId id="260"/>
            <p14:sldId id="261"/>
          </p14:sldIdLst>
        </p14:section>
        <p14:section name="HATEOAS Example" id="{43903486-F4B5-45FD-B3AC-D745B1502F5B}">
          <p14:sldIdLst>
            <p14:sldId id="262"/>
            <p14:sldId id="263"/>
            <p14:sldId id="264"/>
            <p14:sldId id="265"/>
          </p14:sldIdLst>
        </p14:section>
        <p14:section name="Implement HATEOAS in Spring" id="{917E00C2-419F-400B-BF90-0DC24557FD1E}">
          <p14:sldIdLst>
            <p14:sldId id="266"/>
            <p14:sldId id="267"/>
            <p14:sldId id="268"/>
            <p14:sldId id="269"/>
            <p14:sldId id="291"/>
            <p14:sldId id="290"/>
            <p14:sldId id="270"/>
            <p14:sldId id="271"/>
            <p14:sldId id="272"/>
            <p14:sldId id="273"/>
          </p14:sldIdLst>
        </p14:section>
        <p14:section name="HAL Explorer" id="{904806FF-4D2D-4DA1-9971-321CDC06BE27}">
          <p14:sldIdLst>
            <p14:sldId id="274"/>
            <p14:sldId id="284"/>
            <p14:sldId id="285"/>
            <p14:sldId id="286"/>
            <p14:sldId id="287"/>
            <p14:sldId id="288"/>
          </p14:sldIdLst>
        </p14:section>
        <p14:section name="Conclusion" id="{269233DF-5F12-43D5-B6F7-D756F58ABEEA}">
          <p14:sldIdLst>
            <p14:sldId id="289"/>
            <p14:sldId id="281"/>
            <p14:sldId id="615"/>
            <p14:sldId id="616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306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tate</a:t>
            </a:r>
            <a:br>
              <a:rPr lang="en-US" dirty="0"/>
            </a:br>
            <a:r>
              <a:rPr lang="en-US" dirty="0"/>
              <a:t>(HATEOAS)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00" y="1899000"/>
            <a:ext cx="4948390" cy="33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rel</a:t>
            </a:r>
            <a:r>
              <a:rPr lang="en-US" dirty="0"/>
              <a:t> - describes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the Student resource and the URL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example above – self, update, delete …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that's performed with the link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important that this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intuitive as it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purpose of the link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href</a:t>
            </a:r>
            <a:r>
              <a:rPr lang="en-US" dirty="0"/>
              <a:t> -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used to perform the action </a:t>
            </a:r>
            <a:br>
              <a:rPr lang="en-US" dirty="0"/>
            </a:br>
            <a:r>
              <a:rPr lang="en-US" dirty="0"/>
              <a:t>described in </a:t>
            </a:r>
            <a:r>
              <a:rPr lang="en-US" dirty="0" err="1"/>
              <a:t>rel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</a:t>
            </a:r>
            <a:r>
              <a:rPr lang="en-US" dirty="0"/>
              <a:t> &amp; </a:t>
            </a:r>
            <a:r>
              <a:rPr lang="en-US" dirty="0" err="1"/>
              <a:t>Href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Implement HATEOAS in Spring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1418409"/>
            <a:ext cx="217932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Adding hypermedia links to RESTful responses is </a:t>
            </a:r>
            <a:br>
              <a:rPr lang="en-US" dirty="0"/>
            </a:br>
            <a:r>
              <a:rPr lang="en-US" dirty="0"/>
              <a:t>something you could implement on your own, but … 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Spring HATEOAS </a:t>
            </a:r>
            <a:r>
              <a:rPr lang="en-US" dirty="0"/>
              <a:t>makes it</a:t>
            </a:r>
            <a:r>
              <a:rPr lang="en-US" b="1" dirty="0">
                <a:solidFill>
                  <a:schemeClr val="bg1"/>
                </a:solidFill>
              </a:rPr>
              <a:t> very easy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528245" y="3266425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org.springframework.hateoas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</a:t>
            </a:r>
            <a:r>
              <a:rPr lang="en-US" dirty="0" err="1"/>
              <a:t>hateoas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&lt;version&gt;1.1.0.RELEASE&lt;/version&gt;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HATEOAS in 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картина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6821" r="6682" b="4508"/>
          <a:stretch/>
        </p:blipFill>
        <p:spPr>
          <a:xfrm>
            <a:off x="129444" y="1837506"/>
            <a:ext cx="3828525" cy="4023361"/>
          </a:xfrm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Our example app have small base </a:t>
            </a:r>
            <a:br>
              <a:rPr lang="en-US" sz="3600" dirty="0"/>
            </a:br>
            <a:r>
              <a:rPr lang="en-US" sz="3600" dirty="0"/>
              <a:t>with some relations </a:t>
            </a:r>
            <a:br>
              <a:rPr lang="en-US" sz="3600" dirty="0"/>
            </a:br>
            <a:r>
              <a:rPr lang="en-US" sz="3600" dirty="0"/>
              <a:t>between entities</a:t>
            </a:r>
          </a:p>
          <a:p>
            <a:pPr lvl="1"/>
            <a:r>
              <a:rPr lang="en-US" sz="3600" dirty="0"/>
              <a:t>We have </a:t>
            </a:r>
            <a:r>
              <a:rPr lang="en-US" sz="3600" b="1" dirty="0">
                <a:solidFill>
                  <a:schemeClr val="bg1"/>
                </a:solidFill>
              </a:rPr>
              <a:t>Students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Orders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Courses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 DB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implementing </a:t>
            </a:r>
            <a:r>
              <a:rPr lang="en-US" b="1" dirty="0">
                <a:solidFill>
                  <a:schemeClr val="bg1"/>
                </a:solidFill>
              </a:rPr>
              <a:t>RepresentationModel &lt;T&gt; </a:t>
            </a:r>
            <a:r>
              <a:rPr lang="en-US" dirty="0"/>
              <a:t>we can added </a:t>
            </a:r>
            <a:br>
              <a:rPr lang="en-US" dirty="0"/>
            </a:br>
            <a:r>
              <a:rPr lang="en-US" dirty="0"/>
              <a:t>links directly to our entity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need two methods from </a:t>
            </a:r>
            <a:r>
              <a:rPr lang="en-US" b="1" dirty="0">
                <a:solidFill>
                  <a:schemeClr val="bg1"/>
                </a:solidFill>
              </a:rPr>
              <a:t>WebMvcLinkBuilder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that’s why we must import them</a:t>
            </a:r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70263" y="4155663"/>
            <a:ext cx="11106504" cy="9719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import 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linkTo</a:t>
            </a:r>
            <a:r>
              <a:rPr lang="en-US" sz="19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import 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methodOn</a:t>
            </a:r>
            <a:r>
              <a:rPr lang="en-US" sz="1900" dirty="0"/>
              <a:t>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Controllers to Work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 	</a:t>
            </a:r>
            <a:r>
              <a:rPr lang="en-US" sz="2400" dirty="0">
                <a:solidFill>
                  <a:schemeClr val="accent2"/>
                </a:solidFill>
              </a:rPr>
              <a:t>// Without implementing </a:t>
            </a:r>
            <a:r>
              <a:rPr lang="en-US" sz="2400" dirty="0" err="1">
                <a:solidFill>
                  <a:schemeClr val="accent2"/>
                </a:solidFill>
              </a:rPr>
              <a:t>RepresentationModel</a:t>
            </a:r>
            <a:r>
              <a:rPr lang="en-US" sz="2400" dirty="0">
                <a:solidFill>
                  <a:schemeClr val="accent2"/>
                </a:solidFill>
              </a:rPr>
              <a:t>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Optional&lt;Student&gt; </a:t>
            </a:r>
            <a:r>
              <a:rPr lang="en-US" sz="2400" dirty="0" err="1"/>
              <a:t>studentOpt</a:t>
            </a:r>
            <a:r>
              <a:rPr lang="en-US" sz="2400" dirty="0"/>
              <a:t> = 			</a:t>
            </a:r>
            <a:r>
              <a:rPr lang="en-US" sz="2400" dirty="0" err="1"/>
              <a:t>this.studentRepository.findById</a:t>
            </a:r>
            <a:r>
              <a:rPr lang="en-US" sz="2400" dirty="0"/>
              <a:t>(id);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studentOpt</a:t>
            </a:r>
            <a:br>
              <a:rPr lang="en-US" sz="2400" dirty="0"/>
            </a:br>
            <a:r>
              <a:rPr lang="en-US" sz="2400" dirty="0"/>
              <a:t>	.map(s -&gt; </a:t>
            </a:r>
            <a:r>
              <a:rPr lang="en-US" sz="2400" dirty="0" err="1"/>
              <a:t>ResponseEntity.ok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EntityModel.of</a:t>
            </a:r>
            <a:r>
              <a:rPr lang="en-US" sz="2400" dirty="0"/>
              <a:t>(s, </a:t>
            </a:r>
            <a:r>
              <a:rPr lang="en-US" sz="2400" dirty="0" err="1"/>
              <a:t>getStudentLinks</a:t>
            </a:r>
            <a:r>
              <a:rPr lang="en-US" sz="2400" dirty="0"/>
              <a:t>(s))))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orElse</a:t>
            </a:r>
            <a:r>
              <a:rPr lang="en-US" sz="2400" dirty="0"/>
              <a:t>(</a:t>
            </a:r>
            <a:r>
              <a:rPr lang="en-US" sz="2400" dirty="0" err="1"/>
              <a:t>ResponseEntity.notFound</a:t>
            </a:r>
            <a:r>
              <a:rPr lang="en-US" sz="2400" dirty="0"/>
              <a:t>().build());	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Work in Controller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Without implementing RepresentationModel&lt;T&gt;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private Link[] </a:t>
            </a:r>
            <a:r>
              <a:rPr lang="en-US" sz="2400" dirty="0" err="1"/>
              <a:t>getStudentLinks</a:t>
            </a:r>
            <a:r>
              <a:rPr lang="en-US" sz="2400" dirty="0"/>
              <a:t>(Student student)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self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/>
              <a:t>getStudent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withSelfRel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orders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getAllOrdersByStudentId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List.of</a:t>
            </a:r>
            <a:r>
              <a:rPr lang="en-US" sz="2400" dirty="0"/>
              <a:t>(self, orders).</a:t>
            </a:r>
            <a:r>
              <a:rPr lang="en-US" sz="2400" dirty="0" err="1"/>
              <a:t>toArray</a:t>
            </a:r>
            <a:r>
              <a:rPr lang="en-US" sz="2400" dirty="0"/>
              <a:t>(new Link[0]);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Work in Controller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Implementing RepresentationModel&lt;T&gt;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Student </a:t>
            </a:r>
            <a:r>
              <a:rPr lang="en-US" sz="2400" dirty="0" err="1">
                <a:solidFill>
                  <a:schemeClr val="tx1"/>
                </a:solidFill>
              </a:rPr>
              <a:t>student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this.studentService.findById</a:t>
            </a:r>
            <a:r>
              <a:rPr lang="en-US" sz="2400" dirty="0">
                <a:solidFill>
                  <a:schemeClr val="tx1"/>
                </a:solidFill>
              </a:rPr>
              <a:t>(id);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/>
              <a:t>student.add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getStudent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  <a:br>
              <a:rPr lang="en-US" sz="2400" dirty="0"/>
            </a:br>
            <a:r>
              <a:rPr lang="en-US" sz="2400" dirty="0"/>
              <a:t>					.</a:t>
            </a:r>
            <a:r>
              <a:rPr lang="en-US" sz="2400" dirty="0" err="1">
                <a:solidFill>
                  <a:schemeClr val="bg1"/>
                </a:solidFill>
              </a:rPr>
              <a:t>withSelfRel</a:t>
            </a:r>
            <a:r>
              <a:rPr lang="en-US" sz="2400" dirty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student.add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.</a:t>
            </a:r>
            <a:r>
              <a:rPr lang="en-US" sz="2400" dirty="0" err="1"/>
              <a:t>deleteStudent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  <a:br>
              <a:rPr lang="en-US" sz="2400" dirty="0"/>
            </a:br>
            <a:r>
              <a:rPr lang="en-US" sz="2400" dirty="0"/>
              <a:t>		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("delete"));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 in Controller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0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Implementing RepresentationModel&lt;T&gt;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/>
              <a:t>student.add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updateStudent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(), student))</a:t>
            </a:r>
            <a:br>
              <a:rPr lang="en-US" sz="2400" dirty="0"/>
            </a:br>
            <a:r>
              <a:rPr lang="en-US" sz="2400" dirty="0"/>
              <a:t>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("update"));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/>
              <a:t>student.add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OrdersController.class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findAllOrdersByUserId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return </a:t>
            </a:r>
            <a:r>
              <a:rPr lang="en-US" sz="2400" dirty="0" err="1"/>
              <a:t>ResponseEntity.ok</a:t>
            </a:r>
            <a:r>
              <a:rPr lang="en-US" sz="2400" dirty="0"/>
              <a:t>(student);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...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 in Controller (4)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866000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 structure </a:t>
            </a:r>
            <a:r>
              <a:rPr lang="en-US" dirty="0"/>
              <a:t>of the API can be </a:t>
            </a:r>
            <a:r>
              <a:rPr lang="en-US" b="1" dirty="0">
                <a:solidFill>
                  <a:schemeClr val="bg1"/>
                </a:solidFill>
              </a:rPr>
              <a:t>changed without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affecting</a:t>
            </a:r>
            <a:r>
              <a:rPr lang="en-US" dirty="0"/>
              <a:t> clients</a:t>
            </a:r>
          </a:p>
          <a:p>
            <a:pPr lvl="1"/>
            <a:r>
              <a:rPr lang="en-US" dirty="0"/>
              <a:t>If the URL structure is changed in the service, clients will automatically pick up the new URL structure </a:t>
            </a:r>
            <a:br>
              <a:rPr lang="en-US" dirty="0"/>
            </a:br>
            <a:r>
              <a:rPr lang="en-US" dirty="0"/>
              <a:t>via hypermedia</a:t>
            </a:r>
          </a:p>
          <a:p>
            <a:r>
              <a:rPr lang="en-US" dirty="0"/>
              <a:t>Hypermedia APIs are </a:t>
            </a:r>
            <a:r>
              <a:rPr lang="en-US" b="1" dirty="0">
                <a:solidFill>
                  <a:schemeClr val="bg1"/>
                </a:solidFill>
              </a:rPr>
              <a:t>explorable</a:t>
            </a:r>
          </a:p>
          <a:p>
            <a:r>
              <a:rPr lang="en-US" dirty="0"/>
              <a:t>Guiding clients toward the next step in the workflow by </a:t>
            </a:r>
            <a:r>
              <a:rPr lang="en-US" b="1" dirty="0">
                <a:solidFill>
                  <a:schemeClr val="bg1"/>
                </a:solidFill>
              </a:rPr>
              <a:t>providing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based </a:t>
            </a:r>
            <a:br>
              <a:rPr lang="en-US" dirty="0"/>
            </a:br>
            <a:r>
              <a:rPr lang="en-US" dirty="0"/>
              <a:t>on the current application state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3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HATEOAS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HATEOS Examples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Implement HATEOAS in Spring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3200" dirty="0"/>
              <a:t>Benefits &amp; Negatives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HAL Explorer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extra complexity </a:t>
            </a:r>
            <a:r>
              <a:rPr lang="en-US" dirty="0"/>
              <a:t>to the API, </a:t>
            </a:r>
            <a:br>
              <a:rPr lang="en-US" dirty="0"/>
            </a:br>
            <a:r>
              <a:rPr lang="en-US" dirty="0"/>
              <a:t>which affects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needs to handle the </a:t>
            </a:r>
            <a:r>
              <a:rPr lang="en-US" b="1" dirty="0">
                <a:solidFill>
                  <a:schemeClr val="bg1"/>
                </a:solidFill>
              </a:rPr>
              <a:t>extra work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adding links to each response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complex </a:t>
            </a:r>
            <a:r>
              <a:rPr lang="en-US" dirty="0"/>
              <a:t>to</a:t>
            </a:r>
            <a:r>
              <a:rPr lang="en-US" b="1" dirty="0">
                <a:solidFill>
                  <a:schemeClr val="bg1"/>
                </a:solidFill>
              </a:rPr>
              <a:t> build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test </a:t>
            </a:r>
            <a:r>
              <a:rPr lang="en-US" dirty="0"/>
              <a:t>than a vanilla </a:t>
            </a:r>
            <a:br>
              <a:rPr lang="en-US" dirty="0"/>
            </a:br>
            <a:r>
              <a:rPr lang="en-US" dirty="0"/>
              <a:t>CRUD REST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also have to deal with the </a:t>
            </a:r>
            <a:r>
              <a:rPr lang="en-US" b="1" dirty="0">
                <a:solidFill>
                  <a:schemeClr val="bg1"/>
                </a:solidFill>
              </a:rPr>
              <a:t>extra complexity 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hypermedia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6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>
          <a:xfrm>
            <a:off x="651000" y="5184000"/>
            <a:ext cx="10961783" cy="768084"/>
          </a:xfrm>
        </p:spPr>
        <p:txBody>
          <a:bodyPr/>
          <a:lstStyle/>
          <a:p>
            <a:r>
              <a:rPr lang="en-US" dirty="0"/>
              <a:t>HAL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044000"/>
            <a:ext cx="3105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use </a:t>
            </a:r>
            <a:r>
              <a:rPr lang="en-US" b="1" dirty="0">
                <a:solidFill>
                  <a:schemeClr val="bg1"/>
                </a:solidFill>
              </a:rPr>
              <a:t>HAL Explorer </a:t>
            </a:r>
            <a:r>
              <a:rPr lang="en-US" dirty="0"/>
              <a:t>we need to add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</a:t>
            </a:r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3306000" y="2439000"/>
            <a:ext cx="7111023" cy="3378206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84189" y="2844000"/>
            <a:ext cx="10924220" cy="1768021"/>
          </a:xfrm>
        </p:spPr>
        <p:txBody>
          <a:bodyPr/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org.springframework.data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&lt;</a:t>
            </a:r>
            <a:r>
              <a:rPr lang="en-US" dirty="0" err="1"/>
              <a:t>artifactId</a:t>
            </a:r>
            <a:r>
              <a:rPr lang="en-US" dirty="0"/>
              <a:t>&gt;spring-data-rest-</a:t>
            </a:r>
            <a:r>
              <a:rPr lang="en-US" dirty="0" err="1"/>
              <a:t>hal</a:t>
            </a:r>
            <a:r>
              <a:rPr lang="en-US" dirty="0"/>
              <a:t>-explorer&lt;/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432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 Example (1)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539000"/>
            <a:ext cx="10680697" cy="48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8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 Example (2)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623768"/>
            <a:ext cx="10680697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56000" y="3159001"/>
            <a:ext cx="900000" cy="270000"/>
          </a:xfrm>
          <a:prstGeom prst="wedgeRoundRectCallout">
            <a:avLst>
              <a:gd name="adj1" fmla="val 117476"/>
              <a:gd name="adj2" fmla="val -478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GET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26000" y="3609000"/>
            <a:ext cx="1022203" cy="270000"/>
          </a:xfrm>
          <a:prstGeom prst="wedgeRoundRectCallout">
            <a:avLst>
              <a:gd name="adj1" fmla="val 569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POST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051000" y="3969000"/>
            <a:ext cx="900000" cy="270000"/>
          </a:xfrm>
          <a:prstGeom prst="wedgeRoundRectCallout">
            <a:avLst>
              <a:gd name="adj1" fmla="val -2596"/>
              <a:gd name="adj2" fmla="val -29753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PUT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86000" y="3609000"/>
            <a:ext cx="1170000" cy="270000"/>
          </a:xfrm>
          <a:prstGeom prst="wedgeRoundRectCallout">
            <a:avLst>
              <a:gd name="adj1" fmla="val -512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PATCH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346000" y="3149600"/>
            <a:ext cx="1306000" cy="279401"/>
          </a:xfrm>
          <a:prstGeom prst="wedgeRoundRectCallout">
            <a:avLst>
              <a:gd name="adj1" fmla="val -94645"/>
              <a:gd name="adj2" fmla="val -443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DELETE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 Example (3)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2" y="1623768"/>
            <a:ext cx="10349492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 Example (4)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623768"/>
            <a:ext cx="10665000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0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HATEOAS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is HATEOAS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HATEOAS Examples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Implementing it in Spring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HAL Explorer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Working with HAL Explorer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HATEOAS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HATEOAS </a:t>
            </a:r>
            <a:r>
              <a:rPr lang="en-US" sz="3200" dirty="0"/>
              <a:t>is a constraint of the REST application </a:t>
            </a:r>
            <a:br>
              <a:rPr lang="en-US" sz="3200" dirty="0"/>
            </a:br>
            <a:r>
              <a:rPr lang="en-US" sz="3200" dirty="0"/>
              <a:t>architecture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Keeps the RESTful style architecture </a:t>
            </a:r>
            <a:r>
              <a:rPr lang="en-US" sz="3200" b="1" dirty="0">
                <a:solidFill>
                  <a:schemeClr val="accent1"/>
                </a:solidFill>
              </a:rPr>
              <a:t>unique from most other network application </a:t>
            </a:r>
            <a:r>
              <a:rPr lang="en-US" sz="3200" dirty="0"/>
              <a:t>architectures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</a:rPr>
              <a:t>hypermedia</a:t>
            </a:r>
            <a:r>
              <a:rPr lang="en-US" sz="3200" dirty="0"/>
              <a:t> to describe what future actions are </a:t>
            </a:r>
            <a:br>
              <a:rPr lang="en-US" sz="3200" dirty="0"/>
            </a:br>
            <a:r>
              <a:rPr lang="en-US" sz="3200" dirty="0"/>
              <a:t>available to the client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Allowable actions are derived in the API based on the </a:t>
            </a:r>
            <a:br>
              <a:rPr lang="en-US" sz="3200" dirty="0"/>
            </a:br>
            <a:r>
              <a:rPr lang="en-US" sz="3200" dirty="0"/>
              <a:t>current application state and returned to the client as a </a:t>
            </a:r>
            <a:r>
              <a:rPr lang="en-US" sz="3200" b="1" dirty="0">
                <a:solidFill>
                  <a:schemeClr val="bg1"/>
                </a:solidFill>
              </a:rPr>
              <a:t>collection of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Hypermedia As the Engine of Application State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Client uses these </a:t>
            </a:r>
            <a:r>
              <a:rPr lang="en-US" sz="3200" b="1" dirty="0">
                <a:solidFill>
                  <a:schemeClr val="bg1"/>
                </a:solidFill>
              </a:rPr>
              <a:t>links to drive further </a:t>
            </a:r>
            <a:r>
              <a:rPr lang="en-US" sz="3200" dirty="0"/>
              <a:t>interactions with the API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Tells the client what </a:t>
            </a:r>
            <a:r>
              <a:rPr lang="en-US" sz="3200" b="1" dirty="0">
                <a:solidFill>
                  <a:schemeClr val="bg1"/>
                </a:solidFill>
              </a:rPr>
              <a:t>options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available</a:t>
            </a:r>
            <a:r>
              <a:rPr lang="en-US" sz="3200" dirty="0"/>
              <a:t> at a given </a:t>
            </a:r>
            <a:br>
              <a:rPr lang="en-US" sz="3200" dirty="0"/>
            </a:br>
            <a:r>
              <a:rPr lang="en-US" sz="3200" dirty="0"/>
              <a:t>point in time.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Doesn't tell them how each link should be used or exactly what information should be sent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is conceptually the same as a </a:t>
            </a:r>
            <a:r>
              <a:rPr lang="en-US" sz="3200" b="1" dirty="0">
                <a:solidFill>
                  <a:schemeClr val="bg1"/>
                </a:solidFill>
              </a:rPr>
              <a:t>web user browsing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through web pages by clicking the </a:t>
            </a:r>
            <a:r>
              <a:rPr lang="en-US" sz="3200" b="1" dirty="0">
                <a:solidFill>
                  <a:schemeClr val="bg1"/>
                </a:solidFill>
              </a:rPr>
              <a:t>relevant hyperlinks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to achieve a final goal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Hypermedia As the Engine of Application State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HATEOAS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Simple response </a:t>
            </a:r>
            <a:r>
              <a:rPr lang="en-US" b="1" dirty="0">
                <a:solidFill>
                  <a:schemeClr val="bg1"/>
                </a:solidFill>
              </a:rPr>
              <a:t>without </a:t>
            </a:r>
            <a:r>
              <a:rPr lang="en-US" dirty="0"/>
              <a:t>using</a:t>
            </a:r>
            <a:r>
              <a:rPr lang="en-US" b="1" dirty="0">
                <a:solidFill>
                  <a:schemeClr val="bg1"/>
                </a:solidFill>
              </a:rPr>
              <a:t> HATEOAS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We have a simple REST controller that returns entity in </a:t>
            </a:r>
            <a:br>
              <a:rPr lang="en-US" dirty="0"/>
            </a:br>
            <a:r>
              <a:rPr lang="en-US" dirty="0"/>
              <a:t>JSON format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 Example (1)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15283" y="3788938"/>
            <a:ext cx="10961435" cy="734854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b="1" dirty="0"/>
              <a:t>{ "id" :2, "name": "Pesho", "age":12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HATEOAS</a:t>
            </a: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 Example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58529" y="2116892"/>
            <a:ext cx="11176122" cy="4000683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{ "id":2,"name":"Pesho","age":12," </a:t>
            </a:r>
            <a:br>
              <a:rPr lang="en-US" sz="2800" b="1" dirty="0"/>
            </a:br>
            <a:r>
              <a:rPr lang="en-US" sz="2800" b="1" dirty="0"/>
              <a:t>  </a:t>
            </a:r>
            <a:r>
              <a:rPr lang="en-US" sz="2800" b="1" dirty="0">
                <a:solidFill>
                  <a:schemeClr val="bg1"/>
                </a:solidFill>
              </a:rPr>
              <a:t>_links</a:t>
            </a:r>
            <a:r>
              <a:rPr lang="en-US" sz="2800" b="1" dirty="0"/>
              <a:t>":{ </a:t>
            </a:r>
            <a:br>
              <a:rPr lang="en-US" sz="2800" b="1" dirty="0"/>
            </a:br>
            <a:r>
              <a:rPr lang="en-US" sz="2800" b="1" dirty="0"/>
              <a:t>    "self":{"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":"http://localhost:8080/students/2"},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   "delete":{"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":"http://localhost:8080/students/delete/2"},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  "update":{"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":"http://localhost:8080/students/update/2"},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  "orders":{"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":"http://localhost:8080/orders/</a:t>
            </a:r>
            <a:r>
              <a:rPr lang="en-US" sz="2800" b="1" dirty="0" err="1"/>
              <a:t>allByStudentId</a:t>
            </a:r>
            <a:r>
              <a:rPr lang="en-US" sz="2800" b="1" dirty="0"/>
              <a:t>/2"}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	}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C337B-2004-4590-B825-09D3CC221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ABD8F1-1E41-4C19-8475-3852FBE8D7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220150-D5A5-430E-BC8A-BAC284BD22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744</Words>
  <Application>Microsoft Office PowerPoint</Application>
  <PresentationFormat>Widescreen</PresentationFormat>
  <Paragraphs>184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Hypermedia As the Engine of Application State (HATEOAS)</vt:lpstr>
      <vt:lpstr>Table of Contents</vt:lpstr>
      <vt:lpstr>Have a Question?</vt:lpstr>
      <vt:lpstr>What is HATEOAS</vt:lpstr>
      <vt:lpstr>Hypermedia As the Engine of Application State</vt:lpstr>
      <vt:lpstr>Hypermedia As the Engine of Application State (2)</vt:lpstr>
      <vt:lpstr>HATEOAS Example</vt:lpstr>
      <vt:lpstr>HATEOAS Example (1)</vt:lpstr>
      <vt:lpstr>HATEOAS Example (2)</vt:lpstr>
      <vt:lpstr>Rel &amp; Href</vt:lpstr>
      <vt:lpstr>Implement HATEOAS in Spring</vt:lpstr>
      <vt:lpstr>Using HATEOAS in Spring Framework</vt:lpstr>
      <vt:lpstr>Example App DB</vt:lpstr>
      <vt:lpstr>Prepare Controllers to Work</vt:lpstr>
      <vt:lpstr>Main Work in Controller (1)</vt:lpstr>
      <vt:lpstr>Main Work in Controller (2)</vt:lpstr>
      <vt:lpstr>Main Work in Controller (3)</vt:lpstr>
      <vt:lpstr>Main Work in Controller (4)</vt:lpstr>
      <vt:lpstr>Benefits of Using HATEOAS</vt:lpstr>
      <vt:lpstr>Negatives of Using HATEOAS</vt:lpstr>
      <vt:lpstr>HAL Explorer</vt:lpstr>
      <vt:lpstr>HAL Explorer</vt:lpstr>
      <vt:lpstr>HAL Explorer Example (1)</vt:lpstr>
      <vt:lpstr>HAL Explorer Example (2)</vt:lpstr>
      <vt:lpstr>HAL Explorer Example (3)</vt:lpstr>
      <vt:lpstr>HAL Explorer Example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As the Engine of Application State (HATEOAS)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82</cp:revision>
  <dcterms:created xsi:type="dcterms:W3CDTF">2018-05-23T13:08:44Z</dcterms:created>
  <dcterms:modified xsi:type="dcterms:W3CDTF">2022-06-13T08:30:37Z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