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82" r:id="rId2"/>
    <p:sldId id="496" r:id="rId3"/>
    <p:sldId id="497" r:id="rId4"/>
    <p:sldId id="498" r:id="rId5"/>
    <p:sldId id="499" r:id="rId6"/>
    <p:sldId id="519" r:id="rId7"/>
    <p:sldId id="501" r:id="rId8"/>
    <p:sldId id="520" r:id="rId9"/>
    <p:sldId id="521" r:id="rId10"/>
    <p:sldId id="522" r:id="rId11"/>
    <p:sldId id="523" r:id="rId12"/>
    <p:sldId id="524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6EFE7"/>
    <a:srgbClr val="9A0000"/>
    <a:srgbClr val="003366"/>
    <a:srgbClr val="0969CD"/>
    <a:srgbClr val="006600"/>
    <a:srgbClr val="FF5959"/>
    <a:srgbClr val="FFA7A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1C05FC6-68B9-46E1-998B-D66BE12A943F}" type="slidenum">
              <a:rPr lang="ru-RU"/>
              <a:pPr>
                <a:defRPr/>
              </a:pPr>
              <a:t>‹#›</a:t>
            </a:fld>
            <a:endParaRPr lang="ru-RU">
              <a:latin typeface="Times New Roman Cyr" charset="-5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1C3D43B-5336-44A2-9E6E-460A27A28BB3}" type="slidenum">
              <a:rPr lang="ru-RU"/>
              <a:pPr>
                <a:defRPr/>
              </a:pPr>
              <a:t>‹#›</a:t>
            </a:fld>
            <a:endParaRPr lang="ru-RU">
              <a:latin typeface="Times New Roman Cyr" charset="-5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969CD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54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Образец заголовка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Нижний Новгород, ННГУ, 05.06.2018</a:t>
            </a:r>
            <a:endParaRPr lang="ru-RU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Программная реализация метода волновой функции Монте-Карло</a:t>
            </a:r>
            <a:endParaRPr lang="ru-RU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5761C-16A6-4280-AF97-53477FB3EA7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87282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6A506-BC24-403E-A8D3-DE8C7A78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C7B0BB-3F1A-46DD-AE84-9D71DF1C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988" y="6243638"/>
            <a:ext cx="1872828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199751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201684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201684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872828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94483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42988" y="6243638"/>
            <a:ext cx="187282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2988" y="6243638"/>
            <a:ext cx="194483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  <p:sp>
        <p:nvSpPr>
          <p:cNvPr id="3123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969CD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033" name="Picture 11" descr="Картинки по запросу ннгу логотип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482600" y="6240463"/>
            <a:ext cx="4540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9A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4%D1%81%D1%82%D1%80%D0%BE%D0%BA%D0%B0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1%D0%B8%D0%BC%D0%B2%D0%BE%D0%BB%D1%8B-%D0%B4%D0%B6%D0%BE%D0%BA%D0%B5%D1%80%D1%8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43880" cy="1752600"/>
          </a:xfrm>
        </p:spPr>
        <p:txBody>
          <a:bodyPr/>
          <a:lstStyle/>
          <a:p>
            <a:pPr eaLnBrk="1" hangingPunct="1"/>
            <a:r>
              <a:rPr lang="ru-RU" sz="3600" b="1" dirty="0"/>
              <a:t>Регулярные выражения в С++ (</a:t>
            </a:r>
            <a:r>
              <a:rPr lang="en-US" sz="3600" b="1" dirty="0"/>
              <a:t>Regex</a:t>
            </a:r>
            <a:r>
              <a:rPr lang="ru-RU" sz="3600" b="1" dirty="0"/>
              <a:t>)</a:t>
            </a:r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00113" y="15875"/>
            <a:ext cx="763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dirty="0"/>
              <a:t>Нижегородский государственный университет </a:t>
            </a:r>
            <a:br>
              <a:rPr lang="ru-RU" sz="2400" b="1" dirty="0"/>
            </a:br>
            <a:r>
              <a:rPr lang="ru-RU" sz="2400" b="1" dirty="0"/>
              <a:t>им. Н.И.Лобачевского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428625" y="793750"/>
            <a:ext cx="828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i="1" dirty="0"/>
              <a:t>Институт Информационных Технологий, Математики и Механики</a:t>
            </a:r>
          </a:p>
        </p:txBody>
      </p:sp>
      <p:pic>
        <p:nvPicPr>
          <p:cNvPr id="8199" name="Picture 11" descr="Картинки по запросу ннгу логоти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71438"/>
            <a:ext cx="647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Примеры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329642" cy="4248472"/>
          </a:xfrm>
        </p:spPr>
        <p:txBody>
          <a:bodyPr/>
          <a:lstStyle/>
          <a:p>
            <a:pPr algn="just"/>
            <a:r>
              <a:rPr lang="en-US" sz="2000" dirty="0"/>
              <a:t>(2[0-3]|[0-1]\d):[0-5]\d</a:t>
            </a:r>
            <a:r>
              <a:rPr lang="ru-RU" sz="2000" dirty="0"/>
              <a:t> – время в формате «</a:t>
            </a:r>
            <a:r>
              <a:rPr lang="ru-RU" sz="2000" dirty="0" err="1"/>
              <a:t>часы:минуты</a:t>
            </a:r>
            <a:r>
              <a:rPr lang="ru-RU" sz="2000" dirty="0"/>
              <a:t>»</a:t>
            </a:r>
            <a:endParaRPr lang="en-US" sz="2000" dirty="0"/>
          </a:p>
          <a:p>
            <a:pPr algn="just"/>
            <a:r>
              <a:rPr lang="en-US" sz="2000" dirty="0"/>
              <a:t>^((8|\+7)[\- ]?)?(\(?\d{3}\)?[\- ]?)?[\d\- ]{7,10}$ - </a:t>
            </a:r>
            <a:r>
              <a:rPr lang="ru-RU" sz="2000" dirty="0"/>
              <a:t>номер телефона в любом доступном формате:</a:t>
            </a:r>
          </a:p>
          <a:p>
            <a:pPr lvl="1" algn="just"/>
            <a:r>
              <a:rPr lang="en-US" sz="1600" dirty="0"/>
              <a:t>(8|\+7)</a:t>
            </a:r>
            <a:r>
              <a:rPr lang="ru-RU" sz="1600" dirty="0"/>
              <a:t> – номер начинается с 8 или +7</a:t>
            </a:r>
          </a:p>
          <a:p>
            <a:pPr lvl="1" algn="just"/>
            <a:r>
              <a:rPr lang="en-US" sz="1600" dirty="0"/>
              <a:t>[\- ]?</a:t>
            </a:r>
            <a:r>
              <a:rPr lang="ru-RU" sz="1600" dirty="0"/>
              <a:t> – разделение в виде «-» или « », которое может отсутствовать.</a:t>
            </a:r>
          </a:p>
          <a:p>
            <a:pPr lvl="1" algn="just"/>
            <a:r>
              <a:rPr lang="en-US" sz="1600" dirty="0"/>
              <a:t>((8|\+7)[\- ]?)?</a:t>
            </a:r>
            <a:r>
              <a:rPr lang="ru-RU" sz="1600" dirty="0"/>
              <a:t> – начальный префикс может отсутствовать. (495)123456</a:t>
            </a:r>
          </a:p>
          <a:p>
            <a:pPr lvl="1" algn="just"/>
            <a:r>
              <a:rPr lang="en-US" sz="1600" dirty="0"/>
              <a:t>\(?\d{3}\)?</a:t>
            </a:r>
            <a:r>
              <a:rPr lang="ru-RU" sz="1600" dirty="0"/>
              <a:t> – наличие трех цифр, в скобках и без.</a:t>
            </a:r>
          </a:p>
          <a:p>
            <a:pPr lvl="1" algn="just"/>
            <a:r>
              <a:rPr lang="en-US" sz="1600" dirty="0"/>
              <a:t>[\d\- ]{7,10}</a:t>
            </a:r>
            <a:r>
              <a:rPr lang="ru-RU" sz="1600" dirty="0"/>
              <a:t> – наличие от 7 до 10 цифр и разделителей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Есть ли ошибка в данном шаблоне номера телефона?</a:t>
            </a:r>
          </a:p>
          <a:p>
            <a:pPr lvl="1"/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173894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Примеры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329642" cy="4248472"/>
          </a:xfrm>
        </p:spPr>
        <p:txBody>
          <a:bodyPr/>
          <a:lstStyle/>
          <a:p>
            <a:pPr algn="just"/>
            <a:r>
              <a:rPr lang="ru-RU" sz="2000" dirty="0"/>
              <a:t>Необходима замена </a:t>
            </a:r>
            <a:r>
              <a:rPr lang="en-US" sz="2000" dirty="0"/>
              <a:t>[\d\- ]{7,10}</a:t>
            </a:r>
            <a:r>
              <a:rPr lang="ru-RU" sz="2000" dirty="0"/>
              <a:t>  на (</a:t>
            </a:r>
            <a:r>
              <a:rPr lang="en-US" sz="2000" dirty="0"/>
              <a:t>[\d][\- ]</a:t>
            </a:r>
            <a:r>
              <a:rPr lang="ru-RU" sz="2000" dirty="0"/>
              <a:t>?)</a:t>
            </a:r>
            <a:r>
              <a:rPr lang="en-US" sz="2000" dirty="0"/>
              <a:t>{7}</a:t>
            </a:r>
            <a:r>
              <a:rPr lang="ru-RU" sz="2000" dirty="0"/>
              <a:t> для исключения номеров вида:</a:t>
            </a:r>
          </a:p>
          <a:p>
            <a:pPr marL="0" indent="0" algn="just">
              <a:buNone/>
            </a:pPr>
            <a:r>
              <a:rPr lang="ru-RU" sz="2000" dirty="0"/>
              <a:t>	8(123)4567890123</a:t>
            </a:r>
          </a:p>
          <a:p>
            <a:pPr algn="just"/>
            <a:r>
              <a:rPr lang="ru-RU" sz="2000" dirty="0"/>
              <a:t>Улучшенный шаблон по поиску номера телефона: </a:t>
            </a:r>
            <a:r>
              <a:rPr lang="en-US" sz="2000" dirty="0"/>
              <a:t>^((8|\+7)[\- ]?)?(\(?\d{3}\)?[\- ]?)?</a:t>
            </a:r>
            <a:r>
              <a:rPr lang="ru-RU" sz="2000" dirty="0"/>
              <a:t>(</a:t>
            </a:r>
            <a:r>
              <a:rPr lang="en-US" sz="2000" dirty="0"/>
              <a:t>[\d][\- ]</a:t>
            </a:r>
            <a:r>
              <a:rPr lang="ru-RU" sz="2000" dirty="0"/>
              <a:t>?)</a:t>
            </a:r>
            <a:r>
              <a:rPr lang="en-US" sz="2000" dirty="0"/>
              <a:t>{7}$</a:t>
            </a: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lvl="1"/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302732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329642" cy="4248472"/>
          </a:xfrm>
        </p:spPr>
        <p:txBody>
          <a:bodyPr/>
          <a:lstStyle/>
          <a:p>
            <a:pPr algn="just"/>
            <a:r>
              <a:rPr lang="ru-RU" sz="2000" dirty="0"/>
              <a:t>В файле</a:t>
            </a:r>
            <a:r>
              <a:rPr lang="en-US" sz="2000" dirty="0"/>
              <a:t> WarAndPeace.txt</a:t>
            </a:r>
            <a:r>
              <a:rPr lang="ru-RU" sz="2000" dirty="0"/>
              <a:t>, содержится текст 4-х томов «Войны и Мир» на английском языке. Задача:</a:t>
            </a:r>
          </a:p>
          <a:p>
            <a:pPr lvl="1" algn="just"/>
            <a:r>
              <a:rPr lang="ru-RU" sz="1800" dirty="0"/>
              <a:t>Необходимо найти количество вхождения слова «</a:t>
            </a:r>
            <a:r>
              <a:rPr lang="en-US" sz="1800" dirty="0"/>
              <a:t>War</a:t>
            </a:r>
            <a:r>
              <a:rPr lang="ru-RU" sz="1800" dirty="0"/>
              <a:t>» в текст произведения без учетом регистров.</a:t>
            </a:r>
          </a:p>
          <a:p>
            <a:pPr lvl="1" algn="just"/>
            <a:r>
              <a:rPr lang="ru-RU" sz="1800" dirty="0"/>
              <a:t>Необходимо заменить все такие вхождения на слово «</a:t>
            </a:r>
            <a:r>
              <a:rPr lang="en-US" sz="1800" dirty="0"/>
              <a:t>Peace</a:t>
            </a:r>
            <a:r>
              <a:rPr lang="ru-RU" sz="1800" dirty="0"/>
              <a:t>».</a:t>
            </a:r>
          </a:p>
          <a:p>
            <a:pPr lvl="1" algn="just"/>
            <a:r>
              <a:rPr lang="ru-RU" sz="1800" dirty="0"/>
              <a:t>В получившемся тексте необходимо найти количество вхождений буквосочетания «</a:t>
            </a:r>
            <a:r>
              <a:rPr lang="en-US" sz="1800" dirty="0"/>
              <a:t>peace</a:t>
            </a:r>
            <a:r>
              <a:rPr lang="ru-RU" sz="1800" dirty="0"/>
              <a:t>», без учета регистров.</a:t>
            </a:r>
          </a:p>
          <a:p>
            <a:pPr marL="327025" lvl="1" indent="0">
              <a:buNone/>
            </a:pPr>
            <a:endParaRPr lang="ru-RU" sz="1600" dirty="0"/>
          </a:p>
          <a:p>
            <a:pPr lvl="1"/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349607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Содержание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Регулярные выражения</a:t>
            </a:r>
          </a:p>
          <a:p>
            <a:r>
              <a:rPr lang="ru-RU" sz="2800" dirty="0"/>
              <a:t>Синтаксис</a:t>
            </a:r>
          </a:p>
          <a:p>
            <a:r>
              <a:rPr lang="ru-RU" sz="2800" dirty="0"/>
              <a:t>Примеры</a:t>
            </a:r>
            <a:endParaRPr lang="en-US" sz="2800" dirty="0"/>
          </a:p>
          <a:p>
            <a:r>
              <a:rPr lang="ru-RU" sz="2800" dirty="0"/>
              <a:t>Задача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042988" y="6243638"/>
            <a:ext cx="2016844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Регулярные выражения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b="1" dirty="0" err="1"/>
              <a:t>Регуля́рные</a:t>
            </a:r>
            <a:r>
              <a:rPr lang="ru-RU" sz="2000" b="1" dirty="0"/>
              <a:t> </a:t>
            </a:r>
            <a:r>
              <a:rPr lang="ru-RU" sz="2000" b="1" dirty="0" err="1"/>
              <a:t>выраже́ния</a:t>
            </a:r>
            <a:r>
              <a:rPr lang="ru-RU" sz="2000" b="1" dirty="0"/>
              <a:t>*</a:t>
            </a:r>
            <a:r>
              <a:rPr lang="ru-RU" sz="2000" dirty="0"/>
              <a:t> (</a:t>
            </a:r>
            <a:r>
              <a:rPr lang="ru-RU" sz="2000" dirty="0">
                <a:hlinkClick r:id="rId2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ru-RU" sz="2000" i="1" dirty="0" err="1"/>
              <a:t>regular</a:t>
            </a:r>
            <a:r>
              <a:rPr lang="ru-RU" sz="2000" i="1" dirty="0"/>
              <a:t> </a:t>
            </a:r>
            <a:r>
              <a:rPr lang="ru-RU" sz="2000" i="1" dirty="0" err="1"/>
              <a:t>expressions</a:t>
            </a:r>
            <a:r>
              <a:rPr lang="ru-RU" sz="2000" dirty="0"/>
              <a:t>) — формальный язык поиска и осуществления манипуляций с </a:t>
            </a:r>
            <a:r>
              <a:rPr lang="ru-RU" sz="2000" dirty="0">
                <a:hlinkClick r:id="rId3" tooltip="Подстрока"/>
              </a:rPr>
              <a:t>подстроками</a:t>
            </a:r>
            <a:r>
              <a:rPr lang="ru-RU" sz="2000" dirty="0"/>
              <a:t> в тексте, основанный на использовании метасимволов (</a:t>
            </a:r>
            <a:r>
              <a:rPr lang="ru-RU" sz="2000" dirty="0">
                <a:hlinkClick r:id="rId4" tooltip="Символы-джокеры"/>
              </a:rPr>
              <a:t>символов-джокеров</a:t>
            </a:r>
            <a:r>
              <a:rPr lang="ru-RU" sz="2000" dirty="0"/>
              <a:t>, </a:t>
            </a:r>
            <a:r>
              <a:rPr lang="ru-RU" sz="2000" dirty="0">
                <a:hlinkClick r:id="rId2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ru-RU" sz="2000" i="1" dirty="0" err="1"/>
              <a:t>wildcard</a:t>
            </a:r>
            <a:r>
              <a:rPr lang="ru-RU" sz="2000" i="1" dirty="0"/>
              <a:t> </a:t>
            </a:r>
            <a:r>
              <a:rPr lang="ru-RU" sz="2000" i="1" dirty="0" err="1"/>
              <a:t>characters</a:t>
            </a:r>
            <a:r>
              <a:rPr lang="ru-RU" sz="2000" dirty="0"/>
              <a:t>). Для поиска используется строка-образец (</a:t>
            </a:r>
            <a:r>
              <a:rPr lang="ru-RU" sz="2000" dirty="0">
                <a:hlinkClick r:id="rId2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ru-RU" sz="2000" i="1" dirty="0" err="1"/>
              <a:t>pattern</a:t>
            </a:r>
            <a:r>
              <a:rPr lang="ru-RU" sz="2000" dirty="0"/>
              <a:t>, по-русски её часто называют «шаблоном», «маской»), состоящая из символов и метасимволов и задающая правило поиска. Для манипуляций с текстом дополнительно задаётся строка замены, которая также может содержать в себе специальные символы.</a:t>
            </a:r>
          </a:p>
          <a:p>
            <a:pPr algn="just"/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r>
              <a:rPr lang="ru-RU" sz="1050" dirty="0"/>
              <a:t>*определение из Википедии: </a:t>
            </a:r>
            <a:r>
              <a:rPr lang="en-US" sz="1050" dirty="0"/>
              <a:t>https://ru.wikipedia.org/wiki</a:t>
            </a:r>
            <a:r>
              <a:rPr lang="ru-RU" sz="1050" dirty="0"/>
              <a:t>.</a:t>
            </a:r>
            <a:r>
              <a:rPr lang="ru-RU" sz="1050" dirty="0" err="1"/>
              <a:t>Регулярные_выражения</a:t>
            </a:r>
            <a:endParaRPr lang="ru-RU" sz="10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Регулярные выражения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BC4189-0708-463B-9F2F-9BF9B597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268760"/>
            <a:ext cx="83632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400" kern="0" dirty="0"/>
              <a:t>Функции регулярных выражений:</a:t>
            </a:r>
          </a:p>
          <a:p>
            <a:pPr lvl="1" algn="just"/>
            <a:r>
              <a:rPr lang="ru-RU" sz="1800" dirty="0"/>
              <a:t>проверка наличия искомого образца в заданном тексте;</a:t>
            </a:r>
          </a:p>
          <a:p>
            <a:pPr lvl="1" algn="just"/>
            <a:r>
              <a:rPr lang="ru-RU" sz="1800" dirty="0"/>
              <a:t>определение подстроки текста, которая сопоставляется образцу;</a:t>
            </a:r>
          </a:p>
          <a:p>
            <a:pPr lvl="1" algn="just"/>
            <a:r>
              <a:rPr lang="ru-RU" sz="1800" dirty="0"/>
              <a:t>определение групп символов, соответствующих отдельным частям образца.</a:t>
            </a:r>
            <a:endParaRPr lang="ru-RU" sz="1800" kern="0" dirty="0"/>
          </a:p>
          <a:p>
            <a:r>
              <a:rPr lang="ru-RU" sz="2400" kern="0" dirty="0"/>
              <a:t>Пример использования регулярных выражений:</a:t>
            </a:r>
          </a:p>
          <a:p>
            <a:pPr lvl="1" algn="just"/>
            <a:r>
              <a:rPr lang="ru-RU" sz="1800" kern="0" dirty="0"/>
              <a:t>найти все последовательности символов </a:t>
            </a:r>
            <a:r>
              <a:rPr lang="ru-RU" sz="1800" i="1" kern="0" dirty="0"/>
              <a:t>«кот»</a:t>
            </a:r>
            <a:r>
              <a:rPr lang="ru-RU" sz="1800" kern="0" dirty="0"/>
              <a:t> в любом контексте, как то: </a:t>
            </a:r>
            <a:r>
              <a:rPr lang="ru-RU" sz="1800" i="1" kern="0" dirty="0"/>
              <a:t>«кот», «котлета», «терракотовый»</a:t>
            </a:r>
            <a:r>
              <a:rPr lang="ru-RU" sz="1800" kern="0" dirty="0"/>
              <a:t>;</a:t>
            </a:r>
          </a:p>
          <a:p>
            <a:pPr lvl="1" algn="just"/>
            <a:r>
              <a:rPr lang="ru-RU" sz="1800" kern="0" dirty="0"/>
              <a:t>найти отдельно стоящее слово </a:t>
            </a:r>
            <a:r>
              <a:rPr lang="ru-RU" sz="1800" i="1" kern="0" dirty="0"/>
              <a:t>«самолет»</a:t>
            </a:r>
            <a:r>
              <a:rPr lang="ru-RU" sz="1800" kern="0" dirty="0"/>
              <a:t> и заменить его на </a:t>
            </a:r>
            <a:r>
              <a:rPr lang="ru-RU" sz="1800" i="1" kern="0" dirty="0"/>
              <a:t>«аэроплан»</a:t>
            </a:r>
            <a:r>
              <a:rPr lang="ru-RU" sz="1800" kern="0" dirty="0"/>
              <a:t>;</a:t>
            </a:r>
          </a:p>
          <a:p>
            <a:pPr lvl="1" algn="just"/>
            <a:r>
              <a:rPr lang="ru-RU" sz="1800" kern="0" dirty="0"/>
              <a:t>найти слово </a:t>
            </a:r>
            <a:r>
              <a:rPr lang="ru-RU" sz="1800" i="1" kern="0" dirty="0"/>
              <a:t>«посуда»</a:t>
            </a:r>
            <a:r>
              <a:rPr lang="ru-RU" sz="1800" kern="0" dirty="0"/>
              <a:t>, которому предшествует слово </a:t>
            </a:r>
            <a:r>
              <a:rPr lang="ru-RU" sz="1800" i="1" kern="0" dirty="0"/>
              <a:t>«стеклянная»</a:t>
            </a:r>
            <a:r>
              <a:rPr lang="ru-RU" sz="1800" kern="0" dirty="0"/>
              <a:t> или </a:t>
            </a:r>
            <a:r>
              <a:rPr lang="ru-RU" sz="1800" i="1" kern="0" dirty="0"/>
              <a:t>«пластиковая»</a:t>
            </a:r>
            <a:r>
              <a:rPr lang="ru-RU" sz="1800" kern="0" dirty="0"/>
              <a:t>;</a:t>
            </a:r>
          </a:p>
          <a:p>
            <a:pPr lvl="1" algn="just"/>
            <a:r>
              <a:rPr lang="ru-RU" sz="1800" kern="0" dirty="0"/>
              <a:t>убрать из текста все предложения, в которых упоминается слово </a:t>
            </a:r>
            <a:r>
              <a:rPr lang="ru-RU" sz="1800" i="1" kern="0" dirty="0"/>
              <a:t> «комментарий»</a:t>
            </a:r>
            <a:r>
              <a:rPr lang="ru-RU" sz="1800" kern="0" dirty="0"/>
              <a:t> или </a:t>
            </a:r>
            <a:r>
              <a:rPr lang="ru-RU" sz="1800" i="1" kern="0" dirty="0"/>
              <a:t>«тест»</a:t>
            </a:r>
            <a:r>
              <a:rPr lang="ru-RU" sz="1800" kern="0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ru-RU" sz="24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ru-RU" sz="3600" dirty="0"/>
              <a:t>Регулярные выражения в С++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30725"/>
          </a:xfrm>
        </p:spPr>
        <p:txBody>
          <a:bodyPr/>
          <a:lstStyle/>
          <a:p>
            <a:pPr algn="just"/>
            <a:r>
              <a:rPr lang="ru-RU" sz="2400" dirty="0"/>
              <a:t>Стандартная библиотека в С++11.</a:t>
            </a:r>
            <a:br>
              <a:rPr lang="ru-RU" sz="2400" dirty="0"/>
            </a:br>
            <a:r>
              <a:rPr lang="ru-RU" sz="2400" dirty="0"/>
              <a:t>В </a:t>
            </a:r>
            <a:r>
              <a:rPr lang="en-US" sz="2400" dirty="0"/>
              <a:t>Visual Studio 2008</a:t>
            </a:r>
            <a:r>
              <a:rPr lang="ru-RU" sz="2400" dirty="0"/>
              <a:t> и 2010</a:t>
            </a:r>
            <a:r>
              <a:rPr lang="en-US" sz="2400" dirty="0"/>
              <a:t> </a:t>
            </a:r>
            <a:r>
              <a:rPr lang="ru-RU" sz="2400" dirty="0"/>
              <a:t>пространство имен </a:t>
            </a:r>
            <a:r>
              <a:rPr lang="en-US" sz="2400" dirty="0"/>
              <a:t>std::tr1</a:t>
            </a:r>
            <a:r>
              <a:rPr lang="ru-RU" sz="2400" dirty="0"/>
              <a:t>, в более поздних </a:t>
            </a:r>
            <a:r>
              <a:rPr lang="en-US" sz="2400" dirty="0"/>
              <a:t>std</a:t>
            </a:r>
            <a:r>
              <a:rPr lang="ru-RU" sz="2400" dirty="0"/>
              <a:t>.</a:t>
            </a:r>
          </a:p>
          <a:p>
            <a:pPr algn="just"/>
            <a:r>
              <a:rPr lang="ru-RU" sz="2400" dirty="0"/>
              <a:t>Поддерживаемые синтаксисы:</a:t>
            </a:r>
          </a:p>
          <a:p>
            <a:pPr lvl="1" algn="just"/>
            <a:r>
              <a:rPr lang="en-US" sz="1800" dirty="0"/>
              <a:t>basic</a:t>
            </a:r>
          </a:p>
          <a:p>
            <a:pPr lvl="1" algn="just"/>
            <a:r>
              <a:rPr lang="en-US" sz="1800" dirty="0"/>
              <a:t>extended</a:t>
            </a:r>
          </a:p>
          <a:p>
            <a:pPr lvl="1" algn="just"/>
            <a:r>
              <a:rPr lang="en-US" sz="1800" dirty="0"/>
              <a:t>ECMAScript</a:t>
            </a:r>
            <a:r>
              <a:rPr lang="ru-RU" sz="1800" dirty="0"/>
              <a:t> (по умолчанию в </a:t>
            </a:r>
            <a:r>
              <a:rPr lang="en-US" sz="1800" dirty="0"/>
              <a:t>VS</a:t>
            </a:r>
            <a:r>
              <a:rPr lang="ru-RU" sz="1800" dirty="0"/>
              <a:t>)</a:t>
            </a:r>
            <a:endParaRPr lang="en-US" sz="1800" dirty="0"/>
          </a:p>
          <a:p>
            <a:pPr lvl="1" algn="just"/>
            <a:r>
              <a:rPr lang="en-US" sz="1800" dirty="0" err="1"/>
              <a:t>awk</a:t>
            </a:r>
            <a:endParaRPr lang="en-US" sz="1800" dirty="0"/>
          </a:p>
          <a:p>
            <a:pPr lvl="1" algn="just"/>
            <a:r>
              <a:rPr lang="en-US" sz="1800" dirty="0"/>
              <a:t>grep</a:t>
            </a:r>
          </a:p>
          <a:p>
            <a:pPr lvl="1" algn="just"/>
            <a:r>
              <a:rPr lang="en-US" sz="1800" dirty="0" err="1"/>
              <a:t>egrep</a:t>
            </a:r>
            <a:endParaRPr lang="en-US" sz="1800" dirty="0"/>
          </a:p>
          <a:p>
            <a:pPr lvl="1" algn="just"/>
            <a:r>
              <a:rPr lang="ru-RU" sz="1800" dirty="0"/>
              <a:t>и т.д.</a:t>
            </a:r>
            <a:endParaRPr lang="en-US" sz="1800" dirty="0"/>
          </a:p>
          <a:p>
            <a:endParaRPr lang="ru-RU" sz="20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ru-RU" sz="3600" dirty="0"/>
              <a:t>Регулярные выражения в С++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5680" y="1124744"/>
            <a:ext cx="8686800" cy="5040560"/>
          </a:xfrm>
        </p:spPr>
        <p:txBody>
          <a:bodyPr/>
          <a:lstStyle/>
          <a:p>
            <a:r>
              <a:rPr lang="ru-RU" sz="2400" dirty="0"/>
              <a:t>Основные методы класса </a:t>
            </a:r>
            <a:r>
              <a:rPr lang="en-US" sz="2400" dirty="0"/>
              <a:t>regex</a:t>
            </a:r>
            <a:r>
              <a:rPr lang="ru-RU" sz="2400" dirty="0"/>
              <a:t>:</a:t>
            </a:r>
          </a:p>
          <a:p>
            <a:pPr lvl="1" algn="just"/>
            <a:r>
              <a:rPr lang="en-US" sz="1800" b="1" i="1" dirty="0"/>
              <a:t>regex</a:t>
            </a:r>
            <a:r>
              <a:rPr lang="ru-RU" sz="1800" b="1" i="1" dirty="0"/>
              <a:t> </a:t>
            </a:r>
            <a:r>
              <a:rPr lang="en-US" sz="1800" b="1" i="1" dirty="0"/>
              <a:t>(const </a:t>
            </a:r>
            <a:r>
              <a:rPr lang="en-US" sz="1800" b="1" i="1" dirty="0" err="1"/>
              <a:t>CharT</a:t>
            </a:r>
            <a:r>
              <a:rPr lang="en-US" sz="1800" b="1" i="1" dirty="0"/>
              <a:t>* s, </a:t>
            </a:r>
            <a:r>
              <a:rPr lang="en-US" sz="1800" b="1" i="1" dirty="0" err="1"/>
              <a:t>flag_type</a:t>
            </a:r>
            <a:r>
              <a:rPr lang="ru-RU" sz="1800" b="1" i="1" dirty="0"/>
              <a:t> </a:t>
            </a:r>
            <a:r>
              <a:rPr lang="en-US" sz="1800" b="1" i="1" dirty="0"/>
              <a:t>f = </a:t>
            </a:r>
            <a:r>
              <a:rPr lang="en-US" sz="1800" b="1" i="1" u="sng" dirty="0"/>
              <a:t>std::</a:t>
            </a:r>
            <a:r>
              <a:rPr lang="en-US" sz="1800" b="1" i="1" u="sng" dirty="0" err="1"/>
              <a:t>regex_constants</a:t>
            </a:r>
            <a:r>
              <a:rPr lang="en-US" sz="1800" b="1" i="1" u="sng" dirty="0"/>
              <a:t>::</a:t>
            </a:r>
            <a:br>
              <a:rPr lang="en-US" sz="1800" b="1" i="1" u="sng" dirty="0"/>
            </a:br>
            <a:r>
              <a:rPr lang="en-US" sz="1800" b="1" i="1" u="sng" dirty="0"/>
              <a:t>ECMAScript</a:t>
            </a:r>
            <a:r>
              <a:rPr lang="en-US" sz="1800" b="1" i="1" dirty="0"/>
              <a:t>); </a:t>
            </a:r>
            <a:r>
              <a:rPr lang="en-US" sz="1800" dirty="0"/>
              <a:t>- </a:t>
            </a:r>
            <a:r>
              <a:rPr lang="ru-RU" sz="1800" dirty="0"/>
              <a:t>конструктор, </a:t>
            </a:r>
            <a:r>
              <a:rPr lang="en-US" sz="1800" dirty="0" err="1"/>
              <a:t>CharT</a:t>
            </a:r>
            <a:r>
              <a:rPr lang="en-US" sz="1800" dirty="0"/>
              <a:t>* s – </a:t>
            </a:r>
            <a:r>
              <a:rPr lang="ru-RU" sz="1800" dirty="0"/>
              <a:t>шаблон, </a:t>
            </a:r>
            <a:r>
              <a:rPr lang="en-US" sz="1800" dirty="0" err="1"/>
              <a:t>flag_type</a:t>
            </a:r>
            <a:r>
              <a:rPr lang="ru-RU" sz="1800" dirty="0"/>
              <a:t> </a:t>
            </a:r>
            <a:r>
              <a:rPr lang="en-US" sz="1800" dirty="0"/>
              <a:t>f</a:t>
            </a:r>
            <a:r>
              <a:rPr lang="ru-RU" sz="1800" dirty="0"/>
              <a:t> – тип синтаксиса </a:t>
            </a:r>
          </a:p>
          <a:p>
            <a:pPr algn="just"/>
            <a:r>
              <a:rPr lang="ru-RU" sz="2400" dirty="0"/>
              <a:t>Функции с регулярными выражениями:</a:t>
            </a:r>
          </a:p>
          <a:p>
            <a:pPr lvl="1" algn="just"/>
            <a:r>
              <a:rPr lang="en-US" sz="1800" b="1" i="1" dirty="0"/>
              <a:t>bool </a:t>
            </a:r>
            <a:r>
              <a:rPr lang="en-US" sz="1800" b="1" i="1" dirty="0" err="1"/>
              <a:t>regex_match</a:t>
            </a:r>
            <a:r>
              <a:rPr lang="ru-RU" sz="1800" b="1" i="1" dirty="0"/>
              <a:t>(</a:t>
            </a:r>
            <a:r>
              <a:rPr lang="en-US" sz="1800" b="1" i="1" dirty="0"/>
              <a:t>string str, regex </a:t>
            </a:r>
            <a:r>
              <a:rPr lang="en-US" sz="1800" b="1" i="1" dirty="0" err="1"/>
              <a:t>rx</a:t>
            </a:r>
            <a:r>
              <a:rPr lang="ru-RU" sz="1800" b="1" i="1" dirty="0"/>
              <a:t>)</a:t>
            </a:r>
            <a:r>
              <a:rPr lang="en-US" sz="1800" b="1" i="1" dirty="0"/>
              <a:t>;</a:t>
            </a:r>
            <a:r>
              <a:rPr lang="ru-RU" sz="1800" b="1" i="1" dirty="0"/>
              <a:t> </a:t>
            </a:r>
            <a:r>
              <a:rPr lang="en-US" sz="1800" dirty="0"/>
              <a:t>–</a:t>
            </a:r>
            <a:r>
              <a:rPr lang="ru-RU" sz="1800" dirty="0"/>
              <a:t> функция сравнивает строку </a:t>
            </a:r>
            <a:r>
              <a:rPr lang="en-US" sz="1800" dirty="0"/>
              <a:t>str </a:t>
            </a:r>
            <a:r>
              <a:rPr lang="ru-RU" sz="1800" dirty="0"/>
              <a:t>с шаблоном </a:t>
            </a:r>
            <a:r>
              <a:rPr lang="en-US" sz="1800" dirty="0" err="1"/>
              <a:t>rx</a:t>
            </a:r>
            <a:r>
              <a:rPr lang="en-US" sz="1800" dirty="0"/>
              <a:t>. </a:t>
            </a:r>
            <a:r>
              <a:rPr lang="ru-RU" sz="1800" dirty="0"/>
              <a:t>Если строка соответствует шаблону, то возвращает </a:t>
            </a:r>
            <a:r>
              <a:rPr lang="en-US" sz="1800" dirty="0"/>
              <a:t>true</a:t>
            </a:r>
            <a:r>
              <a:rPr lang="ru-RU" sz="1800" dirty="0"/>
              <a:t>, иначе </a:t>
            </a:r>
            <a:r>
              <a:rPr lang="en-US" sz="1800" dirty="0"/>
              <a:t>false</a:t>
            </a:r>
            <a:endParaRPr lang="ru-RU" sz="1800" dirty="0"/>
          </a:p>
          <a:p>
            <a:pPr lvl="1" algn="just"/>
            <a:r>
              <a:rPr lang="en-US" sz="1800" b="1" i="1" dirty="0"/>
              <a:t>bool </a:t>
            </a:r>
            <a:r>
              <a:rPr lang="en-US" sz="1800" b="1" i="1" dirty="0" err="1"/>
              <a:t>regex_search</a:t>
            </a:r>
            <a:r>
              <a:rPr lang="en-US" sz="1800" b="1" i="1" dirty="0"/>
              <a:t>(string str, </a:t>
            </a:r>
            <a:r>
              <a:rPr lang="en-US" sz="1800" b="1" i="1" dirty="0" err="1"/>
              <a:t>smatch</a:t>
            </a:r>
            <a:r>
              <a:rPr lang="en-US" sz="1800" b="1" i="1" dirty="0"/>
              <a:t> match, regex </a:t>
            </a:r>
            <a:r>
              <a:rPr lang="en-US" sz="1800" b="1" i="1" dirty="0" err="1"/>
              <a:t>rx</a:t>
            </a:r>
            <a:r>
              <a:rPr lang="en-US" sz="1800" b="1" i="1" dirty="0"/>
              <a:t>);</a:t>
            </a:r>
            <a:r>
              <a:rPr lang="en-US" sz="1800" dirty="0"/>
              <a:t> – </a:t>
            </a:r>
            <a:r>
              <a:rPr lang="ru-RU" sz="1800" dirty="0"/>
              <a:t>функция ищет в строке </a:t>
            </a:r>
            <a:r>
              <a:rPr lang="en-US" sz="1800" dirty="0"/>
              <a:t>str</a:t>
            </a:r>
            <a:r>
              <a:rPr lang="ru-RU" sz="1800" dirty="0"/>
              <a:t> соответствующие шаблону </a:t>
            </a:r>
            <a:r>
              <a:rPr lang="en-US" sz="1800" dirty="0" err="1"/>
              <a:t>rx</a:t>
            </a:r>
            <a:r>
              <a:rPr lang="ru-RU" sz="1800" dirty="0"/>
              <a:t> вхождения и записывает его в </a:t>
            </a:r>
            <a:r>
              <a:rPr lang="en-US" sz="1800" dirty="0"/>
              <a:t>match</a:t>
            </a:r>
            <a:r>
              <a:rPr lang="ru-RU" sz="1800" dirty="0"/>
              <a:t>. Возвращает </a:t>
            </a:r>
            <a:r>
              <a:rPr lang="en-US" sz="1800" dirty="0"/>
              <a:t>true</a:t>
            </a:r>
            <a:r>
              <a:rPr lang="ru-RU" sz="1800" dirty="0"/>
              <a:t> при нахождение соответствия</a:t>
            </a:r>
            <a:endParaRPr lang="en-US" sz="1800" dirty="0"/>
          </a:p>
          <a:p>
            <a:pPr lvl="1" algn="just"/>
            <a:r>
              <a:rPr lang="en-US" sz="1800" b="1" i="1" dirty="0"/>
              <a:t>string </a:t>
            </a:r>
            <a:r>
              <a:rPr lang="en-US" sz="1800" b="1" i="1" dirty="0" err="1"/>
              <a:t>regex_replace</a:t>
            </a:r>
            <a:r>
              <a:rPr lang="ru-RU" sz="1800" b="1" i="1" dirty="0"/>
              <a:t>(</a:t>
            </a:r>
            <a:r>
              <a:rPr lang="en-US" sz="1800" b="1" i="1" dirty="0"/>
              <a:t>string str, regex </a:t>
            </a:r>
            <a:r>
              <a:rPr lang="en-US" sz="1800" b="1" i="1" dirty="0" err="1"/>
              <a:t>rx</a:t>
            </a:r>
            <a:r>
              <a:rPr lang="en-US" sz="1800" b="1" i="1" dirty="0"/>
              <a:t>, string replace, …</a:t>
            </a:r>
            <a:r>
              <a:rPr lang="ru-RU" sz="1800" b="1" i="1" dirty="0"/>
              <a:t>)</a:t>
            </a:r>
            <a:r>
              <a:rPr lang="en-US" sz="1800" b="1" i="1" dirty="0"/>
              <a:t>; </a:t>
            </a:r>
            <a:r>
              <a:rPr lang="en-US" sz="1800" dirty="0"/>
              <a:t>– </a:t>
            </a:r>
            <a:r>
              <a:rPr lang="ru-RU" sz="1800" dirty="0"/>
              <a:t>функция заменяет все вхождения шаблона </a:t>
            </a:r>
            <a:r>
              <a:rPr lang="en-US" sz="1800" dirty="0" err="1"/>
              <a:t>rx</a:t>
            </a:r>
            <a:r>
              <a:rPr lang="ru-RU" sz="1800" dirty="0"/>
              <a:t> в строку </a:t>
            </a:r>
            <a:r>
              <a:rPr lang="en-US" sz="1800" dirty="0"/>
              <a:t>str </a:t>
            </a:r>
            <a:r>
              <a:rPr lang="ru-RU" sz="1800" dirty="0"/>
              <a:t>на строку </a:t>
            </a:r>
            <a:r>
              <a:rPr lang="en-US" sz="1800" dirty="0"/>
              <a:t>replace </a:t>
            </a:r>
            <a:r>
              <a:rPr lang="ru-RU" sz="1800" dirty="0"/>
              <a:t>и возвращает полученную строку.</a:t>
            </a:r>
          </a:p>
          <a:p>
            <a:pPr lvl="1" algn="just"/>
            <a:r>
              <a:rPr lang="ru-RU" sz="1800" dirty="0"/>
              <a:t>Возможны иные прототипы у каждой из функций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272810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Синтаксис </a:t>
            </a:r>
            <a:r>
              <a:rPr lang="en-US" sz="3600" dirty="0"/>
              <a:t>ECMAScript</a:t>
            </a:r>
            <a:r>
              <a:rPr lang="ru-RU" sz="36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329642" cy="4530725"/>
          </a:xfrm>
        </p:spPr>
        <p:txBody>
          <a:bodyPr/>
          <a:lstStyle/>
          <a:p>
            <a:pPr algn="just"/>
            <a:r>
              <a:rPr lang="ru-RU" sz="2400" dirty="0"/>
              <a:t>В грамматике </a:t>
            </a:r>
            <a:r>
              <a:rPr lang="ru-RU" sz="2400" dirty="0" err="1"/>
              <a:t>ECMAScript</a:t>
            </a:r>
            <a:r>
              <a:rPr lang="ru-RU" sz="2400" dirty="0"/>
              <a:t> специальное значение имеют следующие символы:</a:t>
            </a:r>
          </a:p>
          <a:p>
            <a:pPr lvl="1" algn="just"/>
            <a:r>
              <a:rPr lang="ru-RU" sz="1800" dirty="0"/>
              <a:t>^ $ \ . * + ? ( ) [ ] { } |</a:t>
            </a:r>
          </a:p>
          <a:p>
            <a:pPr algn="just"/>
            <a:r>
              <a:rPr lang="ru-RU" sz="2400" dirty="0"/>
              <a:t>Остальные символы считаются обычными.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Синтаксис </a:t>
            </a:r>
            <a:r>
              <a:rPr lang="en-US" sz="3600" dirty="0"/>
              <a:t>ECMAScript</a:t>
            </a:r>
            <a:r>
              <a:rPr lang="ru-RU" sz="36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329642" cy="5184576"/>
          </a:xfrm>
        </p:spPr>
        <p:txBody>
          <a:bodyPr/>
          <a:lstStyle/>
          <a:p>
            <a:pPr algn="just"/>
            <a:r>
              <a:rPr lang="ru-RU" sz="1800" dirty="0"/>
              <a:t>«\» - экранирующий символ, после него символ интерпретируется по другому. Специальный становиться обычным, а обычный интерпретируется как специальный.</a:t>
            </a:r>
          </a:p>
          <a:p>
            <a:pPr algn="just"/>
            <a:r>
              <a:rPr lang="ru-RU" sz="1800" dirty="0"/>
              <a:t>«</a:t>
            </a:r>
            <a:r>
              <a:rPr lang="en-US" sz="1800" dirty="0"/>
              <a:t>^</a:t>
            </a:r>
            <a:r>
              <a:rPr lang="ru-RU" sz="1800" dirty="0"/>
              <a:t>» - соответствие началу строки. Например: «</a:t>
            </a:r>
            <a:r>
              <a:rPr lang="en-US" sz="1800" dirty="0"/>
              <a:t>^A</a:t>
            </a:r>
            <a:r>
              <a:rPr lang="ru-RU" sz="1800" dirty="0"/>
              <a:t>» соответствует «</a:t>
            </a:r>
            <a:r>
              <a:rPr lang="en-US" sz="1800" dirty="0"/>
              <a:t>A</a:t>
            </a:r>
            <a:r>
              <a:rPr lang="ru-RU" sz="1800" dirty="0"/>
              <a:t>» в «</a:t>
            </a:r>
            <a:r>
              <a:rPr lang="en-US" sz="1800" dirty="0"/>
              <a:t>An E</a:t>
            </a:r>
            <a:r>
              <a:rPr lang="ru-RU" sz="1800" dirty="0"/>
              <a:t>», но не в «</a:t>
            </a:r>
            <a:r>
              <a:rPr lang="en-US" sz="1800" dirty="0"/>
              <a:t>an A</a:t>
            </a:r>
            <a:r>
              <a:rPr lang="ru-RU" sz="1800" dirty="0"/>
              <a:t>».</a:t>
            </a:r>
          </a:p>
          <a:p>
            <a:pPr algn="just"/>
            <a:r>
              <a:rPr lang="ru-RU" sz="1800" dirty="0"/>
              <a:t>«</a:t>
            </a:r>
            <a:r>
              <a:rPr lang="en-US" sz="1800" dirty="0"/>
              <a:t>$</a:t>
            </a:r>
            <a:r>
              <a:rPr lang="ru-RU" sz="1800" dirty="0"/>
              <a:t>» - соответствует концу строки.</a:t>
            </a:r>
            <a:r>
              <a:rPr lang="en-US" sz="1800" dirty="0"/>
              <a:t> </a:t>
            </a:r>
            <a:r>
              <a:rPr lang="ru-RU" sz="1800" dirty="0"/>
              <a:t>Пример шаблона: «</a:t>
            </a:r>
            <a:r>
              <a:rPr lang="en-US" sz="1800" dirty="0"/>
              <a:t>A$</a:t>
            </a:r>
            <a:r>
              <a:rPr lang="ru-RU" sz="1800" dirty="0"/>
              <a:t>».</a:t>
            </a:r>
          </a:p>
          <a:p>
            <a:pPr algn="just"/>
            <a:r>
              <a:rPr lang="ru-RU" sz="1800" dirty="0"/>
              <a:t>Повторение предыдущего символа:</a:t>
            </a:r>
          </a:p>
          <a:p>
            <a:pPr lvl="1" algn="just"/>
            <a:r>
              <a:rPr lang="ru-RU" sz="1400" dirty="0"/>
              <a:t>«*» - 0 и более раз</a:t>
            </a:r>
            <a:r>
              <a:rPr lang="en-US" sz="1400" dirty="0"/>
              <a:t>;</a:t>
            </a:r>
            <a:endParaRPr lang="ru-RU" sz="1400" dirty="0"/>
          </a:p>
          <a:p>
            <a:pPr lvl="1" algn="just"/>
            <a:r>
              <a:rPr lang="ru-RU" sz="1400" dirty="0"/>
              <a:t>«+» - 1 и более раз</a:t>
            </a:r>
            <a:r>
              <a:rPr lang="en-US" sz="1400" dirty="0"/>
              <a:t>;</a:t>
            </a:r>
            <a:endParaRPr lang="ru-RU" sz="1400" dirty="0"/>
          </a:p>
          <a:p>
            <a:pPr lvl="1" algn="just"/>
            <a:r>
              <a:rPr lang="ru-RU" sz="1400" dirty="0"/>
              <a:t>«?» - 0 или 1 раз</a:t>
            </a:r>
            <a:r>
              <a:rPr lang="en-US" sz="1400" dirty="0"/>
              <a:t>;</a:t>
            </a:r>
            <a:endParaRPr lang="ru-RU" sz="1400" dirty="0"/>
          </a:p>
          <a:p>
            <a:pPr lvl="1" algn="just"/>
            <a:r>
              <a:rPr lang="ru-RU" sz="1400" dirty="0"/>
              <a:t>«</a:t>
            </a:r>
            <a:r>
              <a:rPr lang="en-US" sz="1400" dirty="0"/>
              <a:t>{n}</a:t>
            </a:r>
            <a:r>
              <a:rPr lang="ru-RU" sz="1400" dirty="0"/>
              <a:t>»</a:t>
            </a:r>
            <a:r>
              <a:rPr lang="en-US" sz="1400" dirty="0"/>
              <a:t> - </a:t>
            </a:r>
            <a:r>
              <a:rPr lang="ru-RU" sz="1400" dirty="0"/>
              <a:t>ровно </a:t>
            </a:r>
            <a:r>
              <a:rPr lang="en-US" sz="1400" dirty="0"/>
              <a:t>n </a:t>
            </a:r>
            <a:r>
              <a:rPr lang="ru-RU" sz="1400" dirty="0"/>
              <a:t>вхождений</a:t>
            </a:r>
            <a:r>
              <a:rPr lang="en-US" sz="1400" dirty="0"/>
              <a:t>;</a:t>
            </a:r>
            <a:endParaRPr lang="ru-RU" sz="1400" dirty="0"/>
          </a:p>
          <a:p>
            <a:pPr lvl="1" algn="just"/>
            <a:r>
              <a:rPr lang="ru-RU" sz="1400" dirty="0"/>
              <a:t>«</a:t>
            </a:r>
            <a:r>
              <a:rPr lang="en-US" sz="1400" dirty="0"/>
              <a:t>{</a:t>
            </a:r>
            <a:r>
              <a:rPr lang="en-US" sz="1400" dirty="0" err="1"/>
              <a:t>n,m</a:t>
            </a:r>
            <a:r>
              <a:rPr lang="en-US" sz="1400" dirty="0"/>
              <a:t>}</a:t>
            </a:r>
            <a:r>
              <a:rPr lang="ru-RU" sz="1400" dirty="0"/>
              <a:t>» - вхождений от </a:t>
            </a:r>
            <a:r>
              <a:rPr lang="en-US" sz="1400" dirty="0"/>
              <a:t>n </a:t>
            </a:r>
            <a:r>
              <a:rPr lang="ru-RU" sz="1400" dirty="0"/>
              <a:t>до</a:t>
            </a:r>
            <a:r>
              <a:rPr lang="en-US" sz="1400" dirty="0"/>
              <a:t> m</a:t>
            </a:r>
            <a:r>
              <a:rPr lang="ru-RU" sz="1400" dirty="0"/>
              <a:t> раз</a:t>
            </a:r>
            <a:r>
              <a:rPr lang="en-US" sz="1400" dirty="0"/>
              <a:t>;</a:t>
            </a:r>
            <a:endParaRPr lang="ru-RU" sz="1400" dirty="0"/>
          </a:p>
          <a:p>
            <a:pPr lvl="1" algn="just"/>
            <a:r>
              <a:rPr lang="ru-RU" sz="1400" dirty="0"/>
              <a:t>Пример «</a:t>
            </a:r>
            <a:r>
              <a:rPr lang="en-US" sz="1400" dirty="0" err="1"/>
              <a:t>ba</a:t>
            </a:r>
            <a:r>
              <a:rPr lang="en-US" sz="1400" dirty="0"/>
              <a:t>+</a:t>
            </a:r>
            <a:r>
              <a:rPr lang="ru-RU" sz="1400" dirty="0"/>
              <a:t>» соответствует «</a:t>
            </a:r>
            <a:r>
              <a:rPr lang="en-US" sz="1400" dirty="0" err="1"/>
              <a:t>ba</a:t>
            </a:r>
            <a:r>
              <a:rPr lang="ru-RU" sz="1400" dirty="0"/>
              <a:t>»</a:t>
            </a:r>
            <a:r>
              <a:rPr lang="en-US" sz="1400" dirty="0"/>
              <a:t>,</a:t>
            </a:r>
            <a:r>
              <a:rPr lang="ru-RU" sz="1400" dirty="0"/>
              <a:t> «</a:t>
            </a:r>
            <a:r>
              <a:rPr lang="en-US" sz="1400" dirty="0" err="1"/>
              <a:t>ba</a:t>
            </a:r>
            <a:r>
              <a:rPr lang="ru-RU" sz="1400" dirty="0"/>
              <a:t>а», «</a:t>
            </a:r>
            <a:r>
              <a:rPr lang="en-US" sz="1400" dirty="0"/>
              <a:t>b</a:t>
            </a:r>
            <a:r>
              <a:rPr lang="ru-RU" sz="1400" dirty="0" err="1"/>
              <a:t>аа</a:t>
            </a:r>
            <a:r>
              <a:rPr lang="en-US" sz="1400" dirty="0"/>
              <a:t>a</a:t>
            </a:r>
            <a:r>
              <a:rPr lang="ru-RU" sz="1400" dirty="0"/>
              <a:t>» и </a:t>
            </a:r>
            <a:r>
              <a:rPr lang="ru-RU" sz="1400" dirty="0" err="1"/>
              <a:t>тд</a:t>
            </a:r>
            <a:r>
              <a:rPr lang="ru-RU" sz="1400" dirty="0"/>
              <a:t>, но не «</a:t>
            </a:r>
            <a:r>
              <a:rPr lang="en-US" sz="1400" dirty="0"/>
              <a:t>b</a:t>
            </a:r>
            <a:r>
              <a:rPr lang="ru-RU" sz="1400" dirty="0"/>
              <a:t>»</a:t>
            </a:r>
            <a:r>
              <a:rPr lang="en-US" sz="1400" dirty="0"/>
              <a:t>.</a:t>
            </a:r>
            <a:endParaRPr lang="ru-RU" sz="1400" dirty="0"/>
          </a:p>
          <a:p>
            <a:pPr algn="just"/>
            <a:r>
              <a:rPr lang="ru-RU" sz="1800" dirty="0"/>
              <a:t>«.» - один любой символ, кроме переноса строки.</a:t>
            </a:r>
          </a:p>
          <a:p>
            <a:pPr algn="just"/>
            <a:r>
              <a:rPr lang="ru-RU" sz="1800" dirty="0"/>
              <a:t>«</a:t>
            </a:r>
            <a:r>
              <a:rPr lang="en-US" sz="1800" dirty="0"/>
              <a:t>[…]</a:t>
            </a:r>
            <a:r>
              <a:rPr lang="ru-RU" sz="1800" dirty="0"/>
              <a:t>» - соответствие из набора символов …. Пример: </a:t>
            </a:r>
            <a:r>
              <a:rPr lang="en-US" sz="1800" dirty="0"/>
              <a:t>[0-9]</a:t>
            </a:r>
            <a:r>
              <a:rPr lang="ru-RU" sz="1800" dirty="0"/>
              <a:t> или </a:t>
            </a:r>
            <a:r>
              <a:rPr lang="en-US" sz="1800" dirty="0"/>
              <a:t>[0123456789]</a:t>
            </a:r>
            <a:r>
              <a:rPr lang="ru-RU" sz="1800" dirty="0"/>
              <a:t>– соответствие цифре. </a:t>
            </a:r>
            <a:r>
              <a:rPr lang="en-US" sz="1800" dirty="0"/>
              <a:t>[^0-9]</a:t>
            </a:r>
            <a:r>
              <a:rPr lang="ru-RU" sz="1800" dirty="0"/>
              <a:t> – не цифра</a:t>
            </a:r>
            <a:r>
              <a:rPr lang="en-US" sz="1800" dirty="0"/>
              <a:t>.</a:t>
            </a:r>
          </a:p>
          <a:p>
            <a:pPr algn="just"/>
            <a:r>
              <a:rPr lang="ru-RU" sz="1800" dirty="0"/>
              <a:t>«</a:t>
            </a:r>
            <a:r>
              <a:rPr lang="en-US" sz="1800" dirty="0"/>
              <a:t>|</a:t>
            </a:r>
            <a:r>
              <a:rPr lang="ru-RU" sz="1800" dirty="0"/>
              <a:t>» - или.</a:t>
            </a:r>
          </a:p>
          <a:p>
            <a:pPr algn="just"/>
            <a:r>
              <a:rPr lang="ru-RU" sz="1800" dirty="0"/>
              <a:t>«(…)»</a:t>
            </a:r>
            <a:r>
              <a:rPr lang="en-US" sz="1800" dirty="0"/>
              <a:t> - </a:t>
            </a:r>
            <a:r>
              <a:rPr lang="ru-RU" sz="1800" dirty="0"/>
              <a:t>захватывающие скобки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214872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Синтаксис </a:t>
            </a:r>
            <a:r>
              <a:rPr lang="en-US" sz="3600" dirty="0"/>
              <a:t>ECMAScript</a:t>
            </a:r>
            <a:r>
              <a:rPr lang="ru-RU" sz="36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329642" cy="5328592"/>
          </a:xfrm>
        </p:spPr>
        <p:txBody>
          <a:bodyPr/>
          <a:lstStyle/>
          <a:p>
            <a:pPr algn="just"/>
            <a:r>
              <a:rPr lang="ru-RU" sz="1800" dirty="0"/>
              <a:t>\</a:t>
            </a:r>
            <a:r>
              <a:rPr lang="en-US" sz="1800" dirty="0"/>
              <a:t>b – </a:t>
            </a:r>
            <a:r>
              <a:rPr lang="ru-RU" sz="1800" dirty="0"/>
              <a:t>соответствует границе слова.</a:t>
            </a:r>
            <a:endParaRPr lang="en-US" sz="1800" dirty="0"/>
          </a:p>
          <a:p>
            <a:pPr algn="just"/>
            <a:r>
              <a:rPr lang="en-US" sz="1800" dirty="0"/>
              <a:t>\B </a:t>
            </a:r>
            <a:r>
              <a:rPr lang="ru-RU" sz="1800" dirty="0"/>
              <a:t>–</a:t>
            </a:r>
            <a:r>
              <a:rPr lang="en-US" sz="1800" dirty="0"/>
              <a:t> </a:t>
            </a:r>
            <a:r>
              <a:rPr lang="ru-RU" sz="1800" dirty="0"/>
              <a:t>соответствует не словообразующей границе.</a:t>
            </a:r>
            <a:r>
              <a:rPr lang="en-US" sz="1800" dirty="0"/>
              <a:t> </a:t>
            </a:r>
            <a:r>
              <a:rPr lang="ru-RU" sz="1800" dirty="0"/>
              <a:t>Не словообразующая граница соответствует позиции, в которой предыдущий и следующий символы являются символами одного типа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\d – </a:t>
            </a:r>
            <a:r>
              <a:rPr lang="ru-RU" sz="1800" dirty="0"/>
              <a:t>соответствует цифровому символу.</a:t>
            </a:r>
          </a:p>
          <a:p>
            <a:pPr algn="just"/>
            <a:r>
              <a:rPr lang="ru-RU" sz="1800" dirty="0"/>
              <a:t>\</a:t>
            </a:r>
            <a:r>
              <a:rPr lang="en-US" sz="1800" dirty="0"/>
              <a:t>D </a:t>
            </a:r>
            <a:r>
              <a:rPr lang="ru-RU" sz="1800" dirty="0"/>
              <a:t>– соответствует нецифровому символу.</a:t>
            </a:r>
          </a:p>
          <a:p>
            <a:pPr algn="just"/>
            <a:r>
              <a:rPr lang="ru-RU" sz="1800" dirty="0"/>
              <a:t>\</a:t>
            </a:r>
            <a:r>
              <a:rPr lang="en-US" sz="1800" dirty="0"/>
              <a:t>n, \r – </a:t>
            </a:r>
            <a:r>
              <a:rPr lang="ru-RU" sz="1800" dirty="0"/>
              <a:t>соответствуют переводу строки и возврату каретки.</a:t>
            </a:r>
          </a:p>
          <a:p>
            <a:pPr algn="just"/>
            <a:r>
              <a:rPr lang="ru-RU" sz="1800" dirty="0"/>
              <a:t>\</a:t>
            </a:r>
            <a:r>
              <a:rPr lang="en-US" sz="1800" dirty="0"/>
              <a:t>s – </a:t>
            </a:r>
            <a:r>
              <a:rPr lang="ru-RU" sz="1800" dirty="0"/>
              <a:t>одиночный символ пустого пространства. Пробел</a:t>
            </a:r>
            <a:r>
              <a:rPr lang="en-US" sz="1800" dirty="0"/>
              <a:t>, tab </a:t>
            </a:r>
            <a:r>
              <a:rPr lang="ru-RU" sz="1800" dirty="0"/>
              <a:t>и т.п.</a:t>
            </a:r>
          </a:p>
          <a:p>
            <a:pPr algn="just"/>
            <a:r>
              <a:rPr lang="ru-RU" sz="1800" dirty="0"/>
              <a:t>\</a:t>
            </a:r>
            <a:r>
              <a:rPr lang="en-US" sz="1800" dirty="0"/>
              <a:t>S </a:t>
            </a:r>
            <a:r>
              <a:rPr lang="ru-RU" sz="1800" dirty="0"/>
              <a:t>– одиночный символ непустого пространства.</a:t>
            </a:r>
          </a:p>
          <a:p>
            <a:pPr algn="just"/>
            <a:r>
              <a:rPr lang="ru-RU" sz="1800" dirty="0"/>
              <a:t>\</a:t>
            </a:r>
            <a:r>
              <a:rPr lang="en-US" sz="1800" dirty="0"/>
              <a:t>t – </a:t>
            </a:r>
            <a:r>
              <a:rPr lang="ru-RU" sz="1800" dirty="0"/>
              <a:t>горизонтальный </a:t>
            </a:r>
            <a:r>
              <a:rPr lang="en-US" sz="1800" dirty="0"/>
              <a:t>tab.</a:t>
            </a:r>
          </a:p>
          <a:p>
            <a:pPr algn="just"/>
            <a:r>
              <a:rPr lang="en-US" sz="1800" dirty="0"/>
              <a:t>\v – </a:t>
            </a:r>
            <a:r>
              <a:rPr lang="ru-RU" sz="1800" dirty="0"/>
              <a:t>вертикальный </a:t>
            </a:r>
            <a:r>
              <a:rPr lang="en-US" sz="1800" dirty="0"/>
              <a:t>tab.</a:t>
            </a:r>
            <a:endParaRPr lang="ru-RU" sz="1800" dirty="0"/>
          </a:p>
          <a:p>
            <a:pPr algn="just"/>
            <a:r>
              <a:rPr lang="en-US" sz="1800" dirty="0"/>
              <a:t>\w </a:t>
            </a:r>
            <a:r>
              <a:rPr lang="ru-RU" sz="1800" dirty="0"/>
              <a:t>– любой цифробуквенный символ, включая нижние подчеркивание. Эквивалент </a:t>
            </a:r>
            <a:r>
              <a:rPr lang="en-US" sz="1800" dirty="0"/>
              <a:t>[A-Za-z0-9_]</a:t>
            </a:r>
            <a:r>
              <a:rPr lang="ru-RU" sz="1800" dirty="0"/>
              <a:t>.</a:t>
            </a:r>
          </a:p>
          <a:p>
            <a:pPr algn="just"/>
            <a:r>
              <a:rPr lang="ru-RU" sz="1800" dirty="0"/>
              <a:t>\</a:t>
            </a:r>
            <a:r>
              <a:rPr lang="en-US" sz="1800" dirty="0"/>
              <a:t>W</a:t>
            </a:r>
            <a:r>
              <a:rPr lang="ru-RU" sz="1800" dirty="0"/>
              <a:t> – любой не цифробуквенный символ.</a:t>
            </a:r>
          </a:p>
          <a:p>
            <a:pPr algn="just"/>
            <a:r>
              <a:rPr lang="ru-RU" sz="1800" dirty="0"/>
              <a:t>И т.д.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Нижний Новгород, ННГУ</a:t>
            </a:r>
          </a:p>
        </p:txBody>
      </p:sp>
    </p:spTree>
    <p:extLst>
      <p:ext uri="{BB962C8B-B14F-4D97-AF65-F5344CB8AC3E}">
        <p14:creationId xmlns:p14="http://schemas.microsoft.com/office/powerpoint/2010/main" val="2189485183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12819</TotalTime>
  <Words>700</Words>
  <Application>Microsoft Office PowerPoint</Application>
  <PresentationFormat>Экран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Garamond</vt:lpstr>
      <vt:lpstr>Times New Roman</vt:lpstr>
      <vt:lpstr>Times New Roman Cyr</vt:lpstr>
      <vt:lpstr>Verdana</vt:lpstr>
      <vt:lpstr>Wingdings</vt:lpstr>
      <vt:lpstr>Край</vt:lpstr>
      <vt:lpstr>Регулярные выражения в С++ (Regex)</vt:lpstr>
      <vt:lpstr>Содержание</vt:lpstr>
      <vt:lpstr>Регулярные выражения</vt:lpstr>
      <vt:lpstr>Регулярные выражения</vt:lpstr>
      <vt:lpstr>Регулярные выражения в С++</vt:lpstr>
      <vt:lpstr>Регулярные выражения в С++</vt:lpstr>
      <vt:lpstr>Синтаксис ECMAScript </vt:lpstr>
      <vt:lpstr>Синтаксис ECMAScript </vt:lpstr>
      <vt:lpstr>Синтаксис ECMAScript </vt:lpstr>
      <vt:lpstr>Примеры</vt:lpstr>
      <vt:lpstr>Примеры</vt:lpstr>
      <vt:lpstr>Задача</vt:lpstr>
    </vt:vector>
  </TitlesOfParts>
  <Company>ННГУ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Системные основы параллельных вычислений. Архитектуры: аспекты параллелизма.</dc:title>
  <dc:creator>Алексей Линёв</dc:creator>
  <cp:lastModifiedBy>Валентин Волокитин</cp:lastModifiedBy>
  <cp:revision>463</cp:revision>
  <dcterms:created xsi:type="dcterms:W3CDTF">2003-06-05T04:07:34Z</dcterms:created>
  <dcterms:modified xsi:type="dcterms:W3CDTF">2018-11-15T08:23:41Z</dcterms:modified>
</cp:coreProperties>
</file>