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id" ContentType="audio/mid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52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60" r:id="rId13"/>
    <p:sldId id="275" r:id="rId14"/>
    <p:sldId id="276" r:id="rId15"/>
    <p:sldId id="285" r:id="rId16"/>
    <p:sldId id="286" r:id="rId17"/>
    <p:sldId id="277" r:id="rId18"/>
    <p:sldId id="278" r:id="rId19"/>
    <p:sldId id="279" r:id="rId20"/>
    <p:sldId id="280" r:id="rId21"/>
    <p:sldId id="281" r:id="rId22"/>
    <p:sldId id="287" r:id="rId23"/>
    <p:sldId id="288" r:id="rId24"/>
    <p:sldId id="282" r:id="rId25"/>
    <p:sldId id="283" r:id="rId26"/>
    <p:sldId id="284" r:id="rId27"/>
    <p:sldId id="261" r:id="rId28"/>
    <p:sldId id="289" r:id="rId29"/>
    <p:sldId id="290" r:id="rId30"/>
    <p:sldId id="291" r:id="rId31"/>
    <p:sldId id="293" r:id="rId32"/>
    <p:sldId id="294" r:id="rId33"/>
    <p:sldId id="292" r:id="rId34"/>
    <p:sldId id="300" r:id="rId35"/>
    <p:sldId id="295" r:id="rId36"/>
    <p:sldId id="296" r:id="rId37"/>
    <p:sldId id="297" r:id="rId38"/>
    <p:sldId id="298" r:id="rId39"/>
    <p:sldId id="299" r:id="rId40"/>
    <p:sldId id="262" r:id="rId41"/>
    <p:sldId id="301" r:id="rId42"/>
    <p:sldId id="264" r:id="rId43"/>
    <p:sldId id="263" r:id="rId44"/>
    <p:sldId id="272" r:id="rId45"/>
    <p:sldId id="273" r:id="rId46"/>
    <p:sldId id="302" r:id="rId47"/>
    <p:sldId id="274" r:id="rId48"/>
    <p:sldId id="303" r:id="rId49"/>
    <p:sldId id="304" r:id="rId50"/>
    <p:sldId id="30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59117" autoAdjust="0"/>
  </p:normalViewPr>
  <p:slideViewPr>
    <p:cSldViewPr snapToGrid="0">
      <p:cViewPr varScale="1">
        <p:scale>
          <a:sx n="68" d="100"/>
          <a:sy n="68" d="100"/>
        </p:scale>
        <p:origin x="2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Transposed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D8-48C3-8F1A-D9B3425603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0C-4044-96A8-38840BEC66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With</c:v>
                </c:pt>
                <c:pt idx="1">
                  <c:v>Without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8-48C3-8F1A-D9B34256032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RPoE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0A-44D4-A187-C0DF8867A3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0A-44D4-A187-C0DF8867A3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With</c:v>
                </c:pt>
                <c:pt idx="1">
                  <c:v>Without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48.5</c:v>
                </c:pt>
                <c:pt idx="1">
                  <c:v>51.5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0A-44D4-A187-C0DF8867A3D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Model size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EC-4C8F-B007-D54EF0695C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EC-4C8F-B007-D54EF0695C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EC-4C8F-B007-D54EF0695C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Big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21.1</c:v>
                </c:pt>
                <c:pt idx="1">
                  <c:v>44.5</c:v>
                </c:pt>
                <c:pt idx="2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B-4EDE-8E58-E794B8A86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Scale and Rhythm loss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C5-48C0-B12A-018726B0D6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C5-48C0-B12A-018726B0D6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With</c:v>
                </c:pt>
                <c:pt idx="1">
                  <c:v>Without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54.7</c:v>
                </c:pt>
                <c:pt idx="1">
                  <c:v>45.3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6B-41D4-9D16-EB46FFCF466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Harmony loss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0F-439E-A504-9730837B9B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0F-439E-A504-9730837B9B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With</c:v>
                </c:pt>
                <c:pt idx="1">
                  <c:v>Without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41.5</c:v>
                </c:pt>
                <c:pt idx="1">
                  <c:v>58.5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CE-405B-8B9A-549C88AF696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RPoE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76-4197-930E-C42CB5CD8F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76-4197-930E-C42CB5CD8F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With</c:v>
                </c:pt>
                <c:pt idx="1">
                  <c:v>Without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48.5</c:v>
                </c:pt>
                <c:pt idx="1">
                  <c:v>51.5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E-401D-9053-B9ED9044EC9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Transposed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A8-4E07-A95E-85A3119D2C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A8-4E07-A95E-85A3119D2C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With</c:v>
                </c:pt>
                <c:pt idx="1">
                  <c:v>Without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A8-4E07-A95E-85A3119D2CE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Model size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AC-4D76-9947-CF28F5B7D7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AC-4D76-9947-CF28F5B7D7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AC-4D76-9947-CF28F5B7D7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Big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21.1</c:v>
                </c:pt>
                <c:pt idx="1">
                  <c:v>44.5</c:v>
                </c:pt>
                <c:pt idx="2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AC-4D76-9947-CF28F5B7D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Scale and Rhythm loss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DD-488F-94B2-657EB6C444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DD-488F-94B2-657EB6C444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With</c:v>
                </c:pt>
                <c:pt idx="1">
                  <c:v>Without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54.7</c:v>
                </c:pt>
                <c:pt idx="1">
                  <c:v>45.3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DD-488F-94B2-657EB6C4447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Harmony loss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F1-460F-B26A-26F1330E7E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F1-460F-B26A-26F1330E7E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With</c:v>
                </c:pt>
                <c:pt idx="1">
                  <c:v>Without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41.5</c:v>
                </c:pt>
                <c:pt idx="1">
                  <c:v>58.5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F1-460F-B26A-26F1330E7E4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6A298-381B-4622-AE14-A6E890B6993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5BAAF-4539-4F48-9035-8134868B3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08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</a:p>
          <a:p>
            <a:endParaRPr lang="en-US" dirty="0"/>
          </a:p>
          <a:p>
            <a:r>
              <a:rPr lang="en-US" dirty="0"/>
              <a:t>French student</a:t>
            </a:r>
          </a:p>
          <a:p>
            <a:r>
              <a:rPr lang="en-US" dirty="0"/>
              <a:t>- French Double Degree Program</a:t>
            </a:r>
          </a:p>
          <a:p>
            <a:r>
              <a:rPr lang="en-US" dirty="0"/>
              <a:t>- This is my dissertation</a:t>
            </a:r>
          </a:p>
          <a:p>
            <a:endParaRPr lang="en-US" dirty="0"/>
          </a:p>
          <a:p>
            <a:r>
              <a:rPr lang="en-US" dirty="0"/>
              <a:t>I’m going to talk about my Dissertation and the work I have done.</a:t>
            </a:r>
          </a:p>
          <a:p>
            <a:r>
              <a:rPr lang="fr-FR" dirty="0" err="1"/>
              <a:t>Deep</a:t>
            </a:r>
            <a:r>
              <a:rPr lang="fr-FR" dirty="0"/>
              <a:t> neural network </a:t>
            </a:r>
            <a:r>
              <a:rPr lang="fr-FR" dirty="0" err="1"/>
              <a:t>handle</a:t>
            </a:r>
            <a:r>
              <a:rPr lang="fr-FR" dirty="0"/>
              <a:t> one </a:t>
            </a:r>
            <a:r>
              <a:rPr lang="fr-FR" dirty="0" err="1"/>
              <a:t>task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Generate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harmonize</a:t>
            </a:r>
            <a:endParaRPr lang="fr-FR" dirty="0"/>
          </a:p>
          <a:p>
            <a:r>
              <a:rPr lang="fr-FR" dirty="0" err="1"/>
              <a:t>Musician</a:t>
            </a:r>
            <a:r>
              <a:rPr lang="fr-FR" dirty="0"/>
              <a:t> can do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: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song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Arrange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Harmonize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Improvize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Play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others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Objective : </a:t>
            </a:r>
            <a:r>
              <a:rPr lang="fr-FR" dirty="0" err="1"/>
              <a:t>create</a:t>
            </a:r>
            <a:r>
              <a:rPr lang="fr-FR" dirty="0"/>
              <a:t> a model </a:t>
            </a:r>
            <a:r>
              <a:rPr lang="fr-FR" dirty="0" err="1"/>
              <a:t>which</a:t>
            </a:r>
            <a:r>
              <a:rPr lang="fr-FR" dirty="0"/>
              <a:t> can </a:t>
            </a:r>
            <a:r>
              <a:rPr lang="fr-FR" dirty="0" err="1"/>
              <a:t>perfom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Generate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Create</a:t>
            </a:r>
            <a:r>
              <a:rPr lang="fr-FR" dirty="0"/>
              <a:t> musical part(s)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musical part(s)</a:t>
            </a:r>
          </a:p>
          <a:p>
            <a:pPr marL="171450" indent="-171450">
              <a:buFontTx/>
              <a:buChar char="-"/>
            </a:pPr>
            <a:r>
              <a:rPr lang="fr-FR" dirty="0"/>
              <a:t>Play </a:t>
            </a:r>
            <a:r>
              <a:rPr lang="fr-FR" dirty="0" err="1"/>
              <a:t>with</a:t>
            </a:r>
            <a:r>
              <a:rPr lang="fr-FR" dirty="0"/>
              <a:t> people ?</a:t>
            </a:r>
          </a:p>
          <a:p>
            <a:pPr marL="0" indent="0">
              <a:buFontTx/>
              <a:buNone/>
            </a:pPr>
            <a:r>
              <a:rPr lang="fr-FR" dirty="0"/>
              <a:t>I </a:t>
            </a:r>
            <a:r>
              <a:rPr lang="fr-FR" dirty="0" err="1"/>
              <a:t>wanted</a:t>
            </a:r>
            <a:r>
              <a:rPr lang="fr-FR" dirty="0"/>
              <a:t> to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to the model:</a:t>
            </a:r>
          </a:p>
          <a:p>
            <a:pPr marL="171450" indent="-171450">
              <a:buFontTx/>
              <a:buChar char="-"/>
            </a:pPr>
            <a:r>
              <a:rPr lang="fr-FR" dirty="0"/>
              <a:t>3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 err="1"/>
              <a:t>I’m</a:t>
            </a:r>
            <a:r>
              <a:rPr lang="fr-FR" dirty="0"/>
              <a:t> a </a:t>
            </a:r>
            <a:r>
              <a:rPr lang="fr-FR" dirty="0" err="1"/>
              <a:t>musician</a:t>
            </a:r>
            <a:r>
              <a:rPr lang="fr-FR" dirty="0"/>
              <a:t> -&gt; </a:t>
            </a:r>
            <a:r>
              <a:rPr lang="fr-FR" dirty="0" err="1"/>
              <a:t>Did</a:t>
            </a:r>
            <a:r>
              <a:rPr lang="fr-FR" dirty="0"/>
              <a:t> all the </a:t>
            </a:r>
            <a:r>
              <a:rPr lang="fr-FR" dirty="0" err="1"/>
              <a:t>decision</a:t>
            </a:r>
            <a:r>
              <a:rPr lang="fr-FR" dirty="0"/>
              <a:t> by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musical instinct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21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Objectives</a:t>
            </a:r>
          </a:p>
          <a:p>
            <a:endParaRPr lang="en-US" dirty="0"/>
          </a:p>
          <a:p>
            <a:r>
              <a:rPr lang="en-US" dirty="0"/>
              <a:t>Generate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Bach Both</a:t>
            </a:r>
          </a:p>
          <a:p>
            <a:pPr marL="0" indent="0">
              <a:buFontTx/>
              <a:buNone/>
            </a:pPr>
            <a:r>
              <a:rPr lang="en-US" dirty="0"/>
              <a:t>Create an accompaniment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DeepBach</a:t>
            </a:r>
            <a:endParaRPr lang="en-US" dirty="0"/>
          </a:p>
          <a:p>
            <a:endParaRPr lang="en-US" dirty="0"/>
          </a:p>
          <a:p>
            <a:r>
              <a:rPr lang="en-US" dirty="0"/>
              <a:t>### Data representation</a:t>
            </a:r>
          </a:p>
          <a:p>
            <a:endParaRPr lang="en-US" dirty="0"/>
          </a:p>
          <a:p>
            <a:r>
              <a:rPr lang="en-US" dirty="0"/>
              <a:t>Most of the works use MIDI dataset translated in text</a:t>
            </a:r>
          </a:p>
          <a:p>
            <a:r>
              <a:rPr lang="en-US" dirty="0"/>
              <a:t>They consider only Sixteenth notes</a:t>
            </a:r>
          </a:p>
          <a:p>
            <a:r>
              <a:rPr lang="en-US" dirty="0"/>
              <a:t>The dataset is usually transposed into C major or A minor</a:t>
            </a:r>
          </a:p>
          <a:p>
            <a:r>
              <a:rPr lang="en-US" dirty="0"/>
              <a:t>Some metadata can be passed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Beat number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Tempo</a:t>
            </a:r>
          </a:p>
          <a:p>
            <a:pPr marL="171450" indent="-171450">
              <a:buFontTx/>
              <a:buChar char="-"/>
            </a:pPr>
            <a:r>
              <a:rPr lang="en-US" dirty="0"/>
              <a:t>Fermata symbol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### Architecture used</a:t>
            </a:r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dirty="0"/>
              <a:t>NADE (Bach Doodle)</a:t>
            </a:r>
          </a:p>
          <a:p>
            <a:r>
              <a:rPr lang="en-US" dirty="0" err="1"/>
              <a:t>AutoEncoder</a:t>
            </a:r>
            <a:r>
              <a:rPr lang="en-US" dirty="0"/>
              <a:t> (most popular)  (</a:t>
            </a:r>
            <a:r>
              <a:rPr lang="en-US" dirty="0" err="1"/>
              <a:t>DeepBach</a:t>
            </a:r>
            <a:r>
              <a:rPr lang="en-US" dirty="0"/>
              <a:t>, </a:t>
            </a:r>
            <a:r>
              <a:rPr lang="en-US" dirty="0" err="1"/>
              <a:t>BachBot</a:t>
            </a:r>
            <a:r>
              <a:rPr lang="en-US" dirty="0"/>
              <a:t>)</a:t>
            </a:r>
          </a:p>
          <a:p>
            <a:r>
              <a:rPr lang="en-US" dirty="0"/>
              <a:t>VAE (waveform mostly) , not for generation, more for interpolation</a:t>
            </a:r>
          </a:p>
          <a:p>
            <a:r>
              <a:rPr lang="en-US" dirty="0"/>
              <a:t>GAN (for style </a:t>
            </a:r>
            <a:r>
              <a:rPr lang="en-US" dirty="0" err="1"/>
              <a:t>transfert</a:t>
            </a:r>
            <a:r>
              <a:rPr lang="en-US" dirty="0"/>
              <a:t> mostly: </a:t>
            </a:r>
            <a:r>
              <a:rPr lang="en-US" dirty="0" err="1"/>
              <a:t>CycleGan</a:t>
            </a:r>
            <a:r>
              <a:rPr lang="en-US" dirty="0"/>
              <a:t>)</a:t>
            </a:r>
          </a:p>
          <a:p>
            <a:r>
              <a:rPr lang="en-US" dirty="0"/>
              <a:t>Transformers: State of the art longest generated sequences (Google Magenta)</a:t>
            </a:r>
            <a:endParaRPr lang="fr-FR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073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2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Generate song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Recreate musical part(s) from other musical part(s)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81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MIDI format</a:t>
            </a:r>
          </a:p>
          <a:p>
            <a:pPr marL="171450" indent="-171450">
              <a:buFontTx/>
              <a:buChar char="-"/>
            </a:pPr>
            <a:r>
              <a:rPr lang="en-US" dirty="0"/>
              <a:t>Binary Rhythm</a:t>
            </a:r>
          </a:p>
          <a:p>
            <a:pPr marL="171450" indent="-171450">
              <a:buFontTx/>
              <a:buChar char="-"/>
            </a:pPr>
            <a:r>
              <a:rPr lang="en-US" dirty="0"/>
              <a:t>Sixteenth notes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Measure is a step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Rhythm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Scale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Tensor shape (16, 128, channels)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410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39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Simpler</a:t>
            </a:r>
          </a:p>
          <a:p>
            <a:r>
              <a:rPr lang="en-US" dirty="0"/>
              <a:t>Reduce model size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838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step: MVAE</a:t>
            </a:r>
          </a:p>
          <a:p>
            <a:endParaRPr lang="en-US" dirty="0"/>
          </a:p>
          <a:p>
            <a:r>
              <a:rPr lang="en-US" dirty="0"/>
              <a:t>Encoder: return the parameters of the latent distribution</a:t>
            </a:r>
          </a:p>
          <a:p>
            <a:r>
              <a:rPr lang="en-US" dirty="0"/>
              <a:t>PoE : From MVAE of Mike Wu: compute parameters from joint posterior distribution</a:t>
            </a:r>
          </a:p>
          <a:p>
            <a:r>
              <a:rPr lang="en-US" dirty="0"/>
              <a:t>Sampling: (from VAE) to get a point from the latent space</a:t>
            </a:r>
          </a:p>
          <a:p>
            <a:r>
              <a:rPr lang="en-US" dirty="0"/>
              <a:t>LSTM layers to encode the time dependencies of this latent space</a:t>
            </a:r>
          </a:p>
          <a:p>
            <a:r>
              <a:rPr lang="en-US" dirty="0"/>
              <a:t>Decoders: take point from latent space and generate the new measures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934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dimensions for Encoder and Decoder</a:t>
            </a:r>
          </a:p>
          <a:p>
            <a:r>
              <a:rPr lang="en-US" dirty="0"/>
              <a:t>1 fully connected at the end</a:t>
            </a:r>
          </a:p>
          <a:p>
            <a:pPr marL="171450" indent="-171450">
              <a:buFontTx/>
              <a:buChar char="-"/>
            </a:pPr>
            <a:r>
              <a:rPr lang="en-US" dirty="0"/>
              <a:t>Big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helps a lot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Filter size (5, 5)</a:t>
            </a:r>
            <a:r>
              <a:rPr lang="fr-FR" dirty="0"/>
              <a:t> -&gt; </a:t>
            </a:r>
            <a:r>
              <a:rPr lang="fr-FR" dirty="0" err="1"/>
              <a:t>Receptive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of first layer </a:t>
            </a:r>
            <a:r>
              <a:rPr lang="fr-FR" dirty="0" err="1"/>
              <a:t>is</a:t>
            </a:r>
            <a:r>
              <a:rPr lang="fr-FR" dirty="0"/>
              <a:t> a beat and a Major </a:t>
            </a:r>
            <a:r>
              <a:rPr lang="fr-FR" dirty="0" err="1"/>
              <a:t>Third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852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for monophonic music</a:t>
            </a:r>
          </a:p>
          <a:p>
            <a:endParaRPr lang="en-US" dirty="0"/>
          </a:p>
          <a:p>
            <a:r>
              <a:rPr lang="en-US" dirty="0" err="1"/>
              <a:t>Succesion</a:t>
            </a:r>
            <a:r>
              <a:rPr lang="en-US" dirty="0"/>
              <a:t> of frame (Sixteenth note)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24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monophonic music</a:t>
            </a:r>
          </a:p>
          <a:p>
            <a:endParaRPr lang="en-US" dirty="0"/>
          </a:p>
          <a:p>
            <a:r>
              <a:rPr lang="en-US" dirty="0"/>
              <a:t>Poor results: no notes</a:t>
            </a:r>
          </a:p>
          <a:p>
            <a:endParaRPr lang="en-US" dirty="0"/>
          </a:p>
          <a:p>
            <a:r>
              <a:rPr lang="en-US" dirty="0"/>
              <a:t>TIP TO FOLLOW:</a:t>
            </a:r>
          </a:p>
          <a:p>
            <a:r>
              <a:rPr lang="en-US" dirty="0"/>
              <a:t>Follow the first or last voice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69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936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monophonic music </a:t>
            </a:r>
          </a:p>
          <a:p>
            <a:endParaRPr lang="en-US" dirty="0"/>
          </a:p>
          <a:p>
            <a:r>
              <a:rPr lang="en-US" dirty="0"/>
              <a:t>Huge number of considered notes (128 + 1)</a:t>
            </a:r>
          </a:p>
          <a:p>
            <a:r>
              <a:rPr lang="en-US" dirty="0"/>
              <a:t>Average: silence and note not played</a:t>
            </a:r>
          </a:p>
          <a:p>
            <a:endParaRPr lang="en-US" dirty="0"/>
          </a:p>
          <a:p>
            <a:r>
              <a:rPr lang="en-US" dirty="0"/>
              <a:t>Note continue axis: rhythm axis</a:t>
            </a:r>
          </a:p>
          <a:p>
            <a:endParaRPr lang="en-US" dirty="0"/>
          </a:p>
          <a:p>
            <a:r>
              <a:rPr lang="en-US" dirty="0"/>
              <a:t>More notes are generated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44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wanted the network to generate more notes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much</a:t>
            </a:r>
          </a:p>
          <a:p>
            <a:pPr marL="171450" indent="-171450">
              <a:buFontTx/>
              <a:buChar char="-"/>
            </a:pPr>
            <a:r>
              <a:rPr lang="en-US" dirty="0"/>
              <a:t>Always the same</a:t>
            </a:r>
          </a:p>
          <a:p>
            <a:endParaRPr lang="en-US" dirty="0"/>
          </a:p>
          <a:p>
            <a:r>
              <a:rPr lang="en-US" dirty="0"/>
              <a:t>Difficulties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soundsGood</a:t>
            </a:r>
            <a:r>
              <a:rPr lang="en-US" dirty="0"/>
              <a:t> function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has to be differentiable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983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the local loss from the truth tensor</a:t>
            </a:r>
          </a:p>
          <a:p>
            <a:endParaRPr lang="en-US" dirty="0"/>
          </a:p>
          <a:p>
            <a:r>
              <a:rPr lang="en-US" dirty="0"/>
              <a:t>Reduce sum + segment sum -&gt; project the note in the 12 notes space</a:t>
            </a:r>
          </a:p>
          <a:p>
            <a:r>
              <a:rPr lang="en-US" dirty="0"/>
              <a:t>Clip part to normalize it</a:t>
            </a:r>
          </a:p>
          <a:p>
            <a:endParaRPr lang="en-US" dirty="0"/>
          </a:p>
          <a:p>
            <a:r>
              <a:rPr lang="en-US" dirty="0"/>
              <a:t>Positive value for generated notes not in local scale</a:t>
            </a:r>
          </a:p>
          <a:p>
            <a:r>
              <a:rPr lang="en-US" dirty="0"/>
              <a:t>Negative value for generated notes in local scale</a:t>
            </a:r>
          </a:p>
          <a:p>
            <a:endParaRPr lang="en-US" dirty="0"/>
          </a:p>
          <a:p>
            <a:r>
              <a:rPr lang="en-US" dirty="0"/>
              <a:t>It is differentiable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015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scale</a:t>
            </a:r>
          </a:p>
          <a:p>
            <a:endParaRPr lang="en-US" dirty="0"/>
          </a:p>
          <a:p>
            <a:r>
              <a:rPr lang="en-US" dirty="0"/>
              <a:t>Positive value for predicted note not at the same time as a truth note</a:t>
            </a:r>
          </a:p>
          <a:p>
            <a:r>
              <a:rPr lang="en-US" dirty="0"/>
              <a:t>Negative value for predicted note at the same time as a truth note</a:t>
            </a:r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dirty="0" err="1"/>
              <a:t>differenciable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709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Prevents unacceptable intervals</a:t>
            </a:r>
          </a:p>
          <a:p>
            <a:endParaRPr lang="en-US" dirty="0"/>
          </a:p>
          <a:p>
            <a:r>
              <a:rPr lang="en-US" dirty="0"/>
              <a:t>Only takes predicted tensor: cost function</a:t>
            </a:r>
          </a:p>
          <a:p>
            <a:endParaRPr lang="en-US" dirty="0"/>
          </a:p>
          <a:p>
            <a:r>
              <a:rPr lang="en-US" dirty="0"/>
              <a:t>Use a sub function </a:t>
            </a:r>
            <a:r>
              <a:rPr lang="en-US" dirty="0" err="1"/>
              <a:t>Harmony_n</a:t>
            </a:r>
            <a:r>
              <a:rPr lang="en-US" dirty="0"/>
              <a:t> to prevent a n-</a:t>
            </a:r>
            <a:r>
              <a:rPr lang="en-US" dirty="0" err="1"/>
              <a:t>th</a:t>
            </a:r>
            <a:r>
              <a:rPr lang="en-US" dirty="0"/>
              <a:t> interval (counted in semitones)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scale loss: projection in the 12 notes space</a:t>
            </a:r>
          </a:p>
          <a:p>
            <a:endParaRPr lang="en-US" dirty="0"/>
          </a:p>
          <a:p>
            <a:r>
              <a:rPr lang="en-US" dirty="0"/>
              <a:t>Positive value (from </a:t>
            </a:r>
            <a:r>
              <a:rPr lang="en-US" dirty="0" err="1"/>
              <a:t>softmax</a:t>
            </a:r>
            <a:r>
              <a:rPr lang="en-US" dirty="0"/>
              <a:t> activation)</a:t>
            </a:r>
          </a:p>
          <a:p>
            <a:endParaRPr lang="en-US" dirty="0"/>
          </a:p>
          <a:p>
            <a:r>
              <a:rPr lang="en-US" dirty="0"/>
              <a:t>If unwanted interval in predicted tensor -&gt; High value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133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Implemented tasks</a:t>
            </a:r>
          </a:p>
          <a:p>
            <a:r>
              <a:rPr lang="en-US" dirty="0"/>
              <a:t>Conducted experiments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605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new measure from the seed</a:t>
            </a:r>
          </a:p>
          <a:p>
            <a:r>
              <a:rPr lang="en-US" dirty="0"/>
              <a:t>Over and over</a:t>
            </a:r>
          </a:p>
          <a:p>
            <a:endParaRPr lang="en-US" dirty="0"/>
          </a:p>
          <a:p>
            <a:r>
              <a:rPr lang="en-US" dirty="0"/>
              <a:t>Can specify what instruments to consider with mask input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22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335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musical voice from the others</a:t>
            </a:r>
          </a:p>
          <a:p>
            <a:endParaRPr lang="en-US" dirty="0"/>
          </a:p>
          <a:p>
            <a:r>
              <a:rPr lang="en-US" dirty="0"/>
              <a:t>Delete the instrument to recreate</a:t>
            </a:r>
          </a:p>
          <a:p>
            <a:r>
              <a:rPr lang="en-US" dirty="0"/>
              <a:t>Do generated task with corresponding mask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178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first voice (yellow and pink/red)</a:t>
            </a:r>
            <a:r>
              <a:rPr lang="fr-FR" dirty="0"/>
              <a:t> at the top</a:t>
            </a:r>
          </a:p>
          <a:p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low</a:t>
            </a:r>
            <a:endParaRPr lang="fr-FR" dirty="0"/>
          </a:p>
          <a:p>
            <a:r>
              <a:rPr lang="fr-FR" dirty="0"/>
              <a:t>End </a:t>
            </a:r>
            <a:r>
              <a:rPr lang="fr-FR" dirty="0" err="1"/>
              <a:t>actually</a:t>
            </a:r>
            <a:r>
              <a:rPr lang="fr-FR" dirty="0"/>
              <a:t> follow the music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34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Musical stave</a:t>
            </a:r>
            <a:r>
              <a:rPr lang="fr-FR" dirty="0"/>
              <a:t>:</a:t>
            </a:r>
          </a:p>
          <a:p>
            <a:r>
              <a:rPr lang="fr-FR" dirty="0"/>
              <a:t>2 axis:</a:t>
            </a:r>
          </a:p>
          <a:p>
            <a:pPr marL="171450" indent="-171450">
              <a:buFontTx/>
              <a:buChar char="-"/>
            </a:pPr>
            <a:r>
              <a:rPr lang="fr-FR" dirty="0"/>
              <a:t>Time</a:t>
            </a:r>
          </a:p>
          <a:p>
            <a:pPr marL="171450" indent="-171450">
              <a:buFontTx/>
              <a:buChar char="-"/>
            </a:pPr>
            <a:r>
              <a:rPr lang="fr-FR" dirty="0"/>
              <a:t>Pitch</a:t>
            </a:r>
          </a:p>
          <a:p>
            <a:pPr marL="0" indent="0">
              <a:buFontTx/>
              <a:buNone/>
            </a:pPr>
            <a:r>
              <a:rPr lang="fr-FR" dirty="0"/>
              <a:t>Note correspond to the white key: C major or A minor</a:t>
            </a:r>
          </a:p>
          <a:p>
            <a:pPr marL="0" indent="0">
              <a:buFontTx/>
              <a:buNone/>
            </a:pPr>
            <a:r>
              <a:rPr lang="fr-FR" dirty="0"/>
              <a:t>Shape of the note: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en-US" noProof="0" dirty="0"/>
              <a:t>length</a:t>
            </a:r>
          </a:p>
          <a:p>
            <a:pPr marL="0" indent="0">
              <a:buFontTx/>
              <a:buNone/>
            </a:pPr>
            <a:r>
              <a:rPr lang="en-US" noProof="0" dirty="0"/>
              <a:t>12 different notes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93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Recreate a song</a:t>
            </a:r>
            <a:r>
              <a:rPr lang="fr-FR" dirty="0"/>
              <a:t> by </a:t>
            </a:r>
            <a:r>
              <a:rPr lang="fr-FR" dirty="0" err="1"/>
              <a:t>replacing</a:t>
            </a:r>
            <a:r>
              <a:rPr lang="fr-FR" dirty="0"/>
              <a:t> one by one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voices</a:t>
            </a:r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do the </a:t>
            </a:r>
            <a:r>
              <a:rPr lang="fr-FR" dirty="0" err="1"/>
              <a:t>fill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on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voices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315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Conducted some experiences to know if the loss functions or layers were actually helping the model</a:t>
            </a:r>
          </a:p>
          <a:p>
            <a:endParaRPr lang="en-US" dirty="0"/>
          </a:p>
          <a:p>
            <a:r>
              <a:rPr lang="en-US" dirty="0"/>
              <a:t>And I conducted some surveys:</a:t>
            </a:r>
          </a:p>
          <a:p>
            <a:r>
              <a:rPr lang="en-US" dirty="0"/>
              <a:t>Result : it doesn’t help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2914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 implementation to play in real time with the model</a:t>
            </a:r>
          </a:p>
          <a:p>
            <a:r>
              <a:rPr lang="en-US" dirty="0"/>
              <a:t>Works (But models are not good)</a:t>
            </a:r>
          </a:p>
          <a:p>
            <a:r>
              <a:rPr lang="en-US" dirty="0"/>
              <a:t>Can be real time because it calls the model only once every measure</a:t>
            </a:r>
          </a:p>
          <a:p>
            <a:r>
              <a:rPr lang="en-US" dirty="0"/>
              <a:t>For real time purpose: trained model should generate not the next measure but the one after</a:t>
            </a:r>
          </a:p>
          <a:p>
            <a:endParaRPr lang="en-US" dirty="0"/>
          </a:p>
          <a:p>
            <a:r>
              <a:rPr lang="en-US" dirty="0"/>
              <a:t>Can choose what voice to play and what voices to play with</a:t>
            </a:r>
          </a:p>
          <a:p>
            <a:endParaRPr lang="en-US" dirty="0"/>
          </a:p>
          <a:p>
            <a:r>
              <a:rPr lang="en-US" dirty="0"/>
              <a:t>Also some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Band player:</a:t>
            </a:r>
          </a:p>
          <a:p>
            <a:pPr marL="171450" indent="-171450">
              <a:buFontTx/>
              <a:buChar char="-"/>
            </a:pPr>
            <a:r>
              <a:rPr lang="en-US" dirty="0"/>
              <a:t>python controller.py -l r0sr00h0b1p1BP-MRRMVAEMono,1,8-100-0</a:t>
            </a:r>
          </a:p>
          <a:p>
            <a:pPr marL="171450" indent="-171450">
              <a:buFontTx/>
              <a:buChar char="-"/>
            </a:pPr>
            <a:r>
              <a:rPr lang="en-US" dirty="0"/>
              <a:t>python controller.py -l r1sr11h1b1p1BP-MRRMVAEMono,1,8-100-0</a:t>
            </a:r>
          </a:p>
          <a:p>
            <a:pPr marL="171450" indent="-171450">
              <a:buFontTx/>
              <a:buChar char="-"/>
            </a:pPr>
            <a:r>
              <a:rPr lang="en-US" dirty="0"/>
              <a:t>python controller.py -l name-MRRMVAEMono,pc,2-10-0 --</a:t>
            </a:r>
            <a:r>
              <a:rPr lang="en-US" dirty="0" err="1"/>
              <a:t>nb</a:t>
            </a:r>
            <a:r>
              <a:rPr lang="en-US" dirty="0"/>
              <a:t>-steps-shown 8</a:t>
            </a:r>
          </a:p>
          <a:p>
            <a:endParaRPr lang="fr-FR" dirty="0"/>
          </a:p>
          <a:p>
            <a:r>
              <a:rPr lang="fr-FR" dirty="0"/>
              <a:t>Jupiter Notebook:</a:t>
            </a:r>
          </a:p>
          <a:p>
            <a:r>
              <a:rPr lang="fr-FR" dirty="0"/>
              <a:t>- 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  <a:p>
            <a:endParaRPr lang="fr-FR" dirty="0"/>
          </a:p>
          <a:p>
            <a:r>
              <a:rPr lang="fr-FR" dirty="0" err="1"/>
              <a:t>Other</a:t>
            </a:r>
            <a:r>
              <a:rPr lang="fr-FR" dirty="0"/>
              <a:t>: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Train:	python train.py -m MRRMVAEMono,pc,2 --mono --pc -d Scale --use-binary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267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Successfully handle several tasks with consistency</a:t>
            </a:r>
          </a:p>
          <a:p>
            <a:r>
              <a:rPr lang="en-US" dirty="0"/>
              <a:t>Easy to create a script for other tasks from the ones I already implemented</a:t>
            </a:r>
          </a:p>
          <a:p>
            <a:r>
              <a:rPr lang="en-US" dirty="0"/>
              <a:t>Poor results…</a:t>
            </a:r>
          </a:p>
          <a:p>
            <a:r>
              <a:rPr lang="en-US" dirty="0"/>
              <a:t>Loss functions and layers doesn’t help the model</a:t>
            </a:r>
          </a:p>
          <a:p>
            <a:endParaRPr lang="en-US" dirty="0"/>
          </a:p>
          <a:p>
            <a:r>
              <a:rPr lang="en-US" dirty="0"/>
              <a:t>BIG ISSUE: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 a model for 50 epochs : 2 days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Trained only on the quarter of all the songs I had</a:t>
            </a:r>
          </a:p>
          <a:p>
            <a:pPr marL="171450" indent="-171450">
              <a:buFontTx/>
              <a:buChar char="-"/>
            </a:pPr>
            <a:r>
              <a:rPr lang="en-US" dirty="0"/>
              <a:t>Because of the sub-sample training paradigm of the MVAE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=&gt; Leak memory on CPU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Couldn’t do long training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Had to not load all the data in memory -&gt; some tricks but it is longer (read a file)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Had to launch all the run manually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Hard for finding HP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No grid search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No Bayesian Search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Scale can be improved: templates (harmonics order or Third Major cycle order) (harmonics or chord theory)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247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Compress the input</a:t>
            </a:r>
            <a:endParaRPr lang="fr-FR" dirty="0"/>
          </a:p>
          <a:p>
            <a:endParaRPr lang="en-US" dirty="0"/>
          </a:p>
          <a:p>
            <a:r>
              <a:rPr lang="en-US" dirty="0"/>
              <a:t>Force high level features extraction and comprehension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443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ELBO: Evidence Lower Bound</a:t>
            </a:r>
          </a:p>
          <a:p>
            <a:r>
              <a:rPr lang="en-US" dirty="0"/>
              <a:t>KLD: </a:t>
            </a:r>
            <a:r>
              <a:rPr lang="en-US" dirty="0" err="1"/>
              <a:t>Killback</a:t>
            </a:r>
            <a:r>
              <a:rPr lang="en-US" dirty="0"/>
              <a:t> </a:t>
            </a:r>
            <a:r>
              <a:rPr lang="en-US" dirty="0" err="1"/>
              <a:t>Leibler</a:t>
            </a:r>
            <a:r>
              <a:rPr lang="en-US" dirty="0"/>
              <a:t> Divergence</a:t>
            </a:r>
          </a:p>
          <a:p>
            <a:endParaRPr lang="en-US" dirty="0"/>
          </a:p>
          <a:p>
            <a:r>
              <a:rPr lang="en-US" dirty="0"/>
              <a:t>Marginal likelihood intractable</a:t>
            </a:r>
          </a:p>
          <a:p>
            <a:endParaRPr lang="en-US" dirty="0"/>
          </a:p>
          <a:p>
            <a:r>
              <a:rPr lang="en-US" dirty="0"/>
              <a:t>Graphical model:</a:t>
            </a:r>
          </a:p>
          <a:p>
            <a:pPr marL="171450" indent="-171450">
              <a:buFontTx/>
              <a:buChar char="-"/>
            </a:pPr>
            <a:r>
              <a:rPr lang="en-US" dirty="0"/>
              <a:t>observed space x</a:t>
            </a:r>
          </a:p>
          <a:p>
            <a:pPr marL="171450" indent="-171450">
              <a:buFontTx/>
              <a:buChar char="-"/>
            </a:pPr>
            <a:r>
              <a:rPr lang="en-US" dirty="0"/>
              <a:t>Latent space 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876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ELBO: Evidence Lower Bound</a:t>
            </a:r>
          </a:p>
          <a:p>
            <a:r>
              <a:rPr lang="en-US" dirty="0"/>
              <a:t>KLD: </a:t>
            </a:r>
            <a:r>
              <a:rPr lang="en-US" dirty="0" err="1"/>
              <a:t>Killback</a:t>
            </a:r>
            <a:r>
              <a:rPr lang="en-US" dirty="0"/>
              <a:t> </a:t>
            </a:r>
            <a:r>
              <a:rPr lang="en-US" dirty="0" err="1"/>
              <a:t>Leibler</a:t>
            </a:r>
            <a:r>
              <a:rPr lang="en-US" dirty="0"/>
              <a:t> Divergence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280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Graphical model:</a:t>
            </a:r>
          </a:p>
          <a:p>
            <a:pPr marL="171450" indent="-171450">
              <a:buFontTx/>
              <a:buChar char="-"/>
            </a:pPr>
            <a:r>
              <a:rPr lang="en-US" dirty="0"/>
              <a:t>observed space x</a:t>
            </a:r>
          </a:p>
          <a:p>
            <a:pPr marL="171450" indent="-171450">
              <a:buFontTx/>
              <a:buChar char="-"/>
            </a:pPr>
            <a:r>
              <a:rPr lang="en-US" dirty="0"/>
              <a:t>Latent space z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modalities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561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0248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2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scale is a set of notes</a:t>
            </a:r>
          </a:p>
          <a:p>
            <a:r>
              <a:rPr lang="en-US" dirty="0"/>
              <a:t>Several scales: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Major</a:t>
            </a:r>
          </a:p>
          <a:p>
            <a:pPr marL="171450" indent="-171450">
              <a:buFontTx/>
              <a:buChar char="-"/>
            </a:pPr>
            <a:r>
              <a:rPr lang="en-US" dirty="0"/>
              <a:t>Minor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Natural</a:t>
            </a:r>
          </a:p>
          <a:p>
            <a:pPr marL="628650" lvl="1" indent="-171450">
              <a:buFontTx/>
              <a:buChar char="-"/>
            </a:pPr>
            <a:r>
              <a:rPr lang="fr-FR" dirty="0" err="1"/>
              <a:t>Harmonic</a:t>
            </a: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 err="1"/>
              <a:t>Melodic</a:t>
            </a:r>
            <a:endParaRPr lang="fr-FR" dirty="0"/>
          </a:p>
          <a:p>
            <a:pPr marL="171450" lvl="0" indent="-171450">
              <a:buFontTx/>
              <a:buChar char="-"/>
            </a:pPr>
            <a:r>
              <a:rPr lang="fr-FR" dirty="0" err="1"/>
              <a:t>Pentatonic</a:t>
            </a: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/>
              <a:t>Major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Minor</a:t>
            </a:r>
          </a:p>
          <a:p>
            <a:pPr marL="0" lvl="0" indent="0">
              <a:buFontTx/>
              <a:buNone/>
            </a:pPr>
            <a:r>
              <a:rPr lang="fr-FR" dirty="0"/>
              <a:t>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ear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those</a:t>
            </a:r>
            <a:r>
              <a:rPr lang="fr-FR" dirty="0"/>
              <a:t> sets of notes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sounds</a:t>
            </a:r>
            <a:r>
              <a:rPr lang="fr-FR" dirty="0"/>
              <a:t> </a:t>
            </a:r>
            <a:r>
              <a:rPr lang="fr-FR" dirty="0" err="1"/>
              <a:t>nice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4636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ELBO: Evidence Lower Bound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50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VST: Virtual Studio Technology</a:t>
            </a:r>
          </a:p>
          <a:p>
            <a:endParaRPr lang="en-US" dirty="0"/>
          </a:p>
          <a:p>
            <a:r>
              <a:rPr lang="fr-FR" dirty="0"/>
              <a:t>Events: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NoteOn</a:t>
            </a:r>
            <a:r>
              <a:rPr lang="fr-FR" dirty="0"/>
              <a:t> to </a:t>
            </a:r>
            <a:r>
              <a:rPr lang="fr-FR" dirty="0" err="1"/>
              <a:t>activate</a:t>
            </a:r>
            <a:r>
              <a:rPr lang="fr-FR" dirty="0"/>
              <a:t> a note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NoteOff</a:t>
            </a:r>
            <a:r>
              <a:rPr lang="fr-FR" dirty="0"/>
              <a:t> to </a:t>
            </a:r>
            <a:r>
              <a:rPr lang="fr-FR" dirty="0" err="1"/>
              <a:t>deactivate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9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format can be derived from the MIDI one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Pianoroll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Most of the electronic composition software use that (FL Studio, Ableton…)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Text: </a:t>
            </a: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/>
              <a:t>Just </a:t>
            </a:r>
            <a:r>
              <a:rPr lang="fr-FR" dirty="0" err="1"/>
              <a:t>write</a:t>
            </a:r>
            <a:r>
              <a:rPr lang="fr-FR" dirty="0"/>
              <a:t> the notes</a:t>
            </a:r>
          </a:p>
          <a:p>
            <a:pPr marL="628650" lvl="1" indent="-171450">
              <a:buFontTx/>
              <a:buChar char="-"/>
            </a:pPr>
            <a:r>
              <a:rPr lang="fr-FR" dirty="0" err="1"/>
              <a:t>Then</a:t>
            </a:r>
            <a:r>
              <a:rPr lang="fr-FR" dirty="0"/>
              <a:t> go </a:t>
            </a:r>
            <a:r>
              <a:rPr lang="fr-FR" dirty="0" err="1"/>
              <a:t>through</a:t>
            </a:r>
            <a:r>
              <a:rPr lang="fr-FR" dirty="0"/>
              <a:t> word2vec model</a:t>
            </a:r>
          </a:p>
          <a:p>
            <a:pPr marL="0" lvl="0" indent="0">
              <a:buFontTx/>
              <a:buNone/>
            </a:pPr>
            <a:r>
              <a:rPr lang="fr-FR" dirty="0"/>
              <a:t>Most of the </a:t>
            </a:r>
            <a:r>
              <a:rPr lang="fr-FR" dirty="0" err="1"/>
              <a:t>works</a:t>
            </a:r>
            <a:r>
              <a:rPr lang="fr-FR" dirty="0"/>
              <a:t> use </a:t>
            </a:r>
            <a:r>
              <a:rPr lang="fr-FR" dirty="0" err="1"/>
              <a:t>these</a:t>
            </a:r>
            <a:r>
              <a:rPr lang="fr-FR" dirty="0"/>
              <a:t> 2 translations -&gt; I use </a:t>
            </a:r>
            <a:r>
              <a:rPr lang="fr-FR" dirty="0" err="1"/>
              <a:t>this</a:t>
            </a:r>
            <a:r>
              <a:rPr lang="fr-FR" dirty="0"/>
              <a:t> one</a:t>
            </a:r>
          </a:p>
          <a:p>
            <a:pPr marL="0" lvl="0" indent="0">
              <a:buFontTx/>
              <a:buNone/>
            </a:pPr>
            <a:endParaRPr lang="fr-FR" dirty="0"/>
          </a:p>
          <a:p>
            <a:pPr marL="0" lvl="0" indent="0">
              <a:buFontTx/>
              <a:buNone/>
            </a:pPr>
            <a:r>
              <a:rPr lang="fr-FR" dirty="0" err="1"/>
              <a:t>Waveform</a:t>
            </a:r>
            <a:endParaRPr lang="fr-FR" dirty="0"/>
          </a:p>
          <a:p>
            <a:pPr marL="171450" lvl="0" indent="-171450">
              <a:buFontTx/>
              <a:buChar char="-"/>
            </a:pPr>
            <a:r>
              <a:rPr lang="fr-FR" dirty="0"/>
              <a:t>48 </a:t>
            </a:r>
            <a:r>
              <a:rPr lang="fr-FR" dirty="0" err="1"/>
              <a:t>kHw</a:t>
            </a:r>
            <a:r>
              <a:rPr lang="fr-FR" dirty="0"/>
              <a:t> -&gt;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data -&gt; </a:t>
            </a:r>
            <a:r>
              <a:rPr lang="fr-FR" dirty="0" err="1"/>
              <a:t>poor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marL="171450" lvl="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consider inharmonicity of stringed instruments (common assumption)</a:t>
            </a:r>
          </a:p>
          <a:p>
            <a:endParaRPr lang="en-US" dirty="0"/>
          </a:p>
          <a:p>
            <a:r>
              <a:rPr lang="en-US" dirty="0"/>
              <a:t>Sound has several harmonics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Multiple of its fundamental frequency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en-US" dirty="0"/>
              <a:t>All harmonics of A5 or E5 or … are contained in the harmonics of A4</a:t>
            </a:r>
          </a:p>
          <a:p>
            <a:pPr marL="0" indent="0">
              <a:buFontTx/>
              <a:buNone/>
            </a:pPr>
            <a:r>
              <a:rPr lang="en-US" dirty="0"/>
              <a:t>-&gt; A5 or E5 or … is IN A4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56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B4: 494Hz</a:t>
            </a:r>
          </a:p>
          <a:p>
            <a:r>
              <a:rPr lang="en-US" dirty="0"/>
              <a:t>C5: 523Hz</a:t>
            </a:r>
          </a:p>
          <a:p>
            <a:endParaRPr lang="en-US" dirty="0"/>
          </a:p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Trigonometric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36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harmonics and the resonance phenomena</a:t>
            </a:r>
          </a:p>
          <a:p>
            <a:r>
              <a:rPr lang="en-US" dirty="0"/>
              <a:t>Some notes sound good together</a:t>
            </a:r>
          </a:p>
          <a:p>
            <a:r>
              <a:rPr lang="en-US" dirty="0"/>
              <a:t>Some other don’t</a:t>
            </a:r>
          </a:p>
          <a:p>
            <a:endParaRPr lang="en-US" dirty="0"/>
          </a:p>
          <a:p>
            <a:r>
              <a:rPr lang="fr-FR" dirty="0"/>
              <a:t>Major </a:t>
            </a:r>
            <a:r>
              <a:rPr lang="fr-FR" dirty="0" err="1"/>
              <a:t>chord</a:t>
            </a:r>
            <a:r>
              <a:rPr lang="fr-FR" dirty="0"/>
              <a:t> </a:t>
            </a:r>
            <a:r>
              <a:rPr lang="fr-FR" dirty="0" err="1"/>
              <a:t>sounds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all notes in tonic.</a:t>
            </a:r>
          </a:p>
          <a:p>
            <a:r>
              <a:rPr lang="fr-FR" dirty="0"/>
              <a:t>Not acceptable </a:t>
            </a:r>
            <a:r>
              <a:rPr lang="fr-FR" dirty="0" err="1"/>
              <a:t>intervals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resonance</a:t>
            </a:r>
            <a:r>
              <a:rPr lang="fr-FR" dirty="0"/>
              <a:t> </a:t>
            </a:r>
            <a:r>
              <a:rPr lang="fr-FR" dirty="0" err="1"/>
              <a:t>phenomena</a:t>
            </a:r>
            <a:endParaRPr lang="fr-FR" dirty="0"/>
          </a:p>
          <a:p>
            <a:r>
              <a:rPr lang="fr-FR" dirty="0" err="1"/>
              <a:t>Tritone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Diabolus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"("Devil in the music") and was forbidden by the church at medieval time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5BAAF-4539-4F48-9035-8134868B3E7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27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C12D-99D3-4928-9A9B-0CE362C21DED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79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AD9D-16E3-4024-A53C-98130CD80C39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6F7-D1C2-4899-BB2F-20F7201866E2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22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5A40-4F0B-4FC7-80E2-677F2B371C28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1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ABF1-DE4F-4BF0-B66A-B0B3859786D6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8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399-03CC-4FB4-BD94-6CC7DB4A3D80}" type="datetime1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D8D-A229-4DAE-A864-A613E2C7A185}" type="datetime1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0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95AC-D4B3-4F5E-ABF7-2C33DB1E2566}" type="datetime1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50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73AC-7613-45AD-BB82-1548BE4084C1}" type="datetime1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3634-0804-43E5-9405-6F5B8901BAF3}" type="datetime1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17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A719-62CE-4D1F-B41E-F66611597D53}" type="datetime1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6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820C-2839-4FBE-8911-4FEA90100506}" type="datetime1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Master Thesis presentation - Valentin Vignal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97ED-D37B-41A0-9AC2-BD9FB5BF9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291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0.png"/><Relationship Id="rId10" Type="http://schemas.openxmlformats.org/officeDocument/2006/relationships/image" Target="../media/image3.png"/><Relationship Id="rId4" Type="http://schemas.openxmlformats.org/officeDocument/2006/relationships/image" Target="../media/image220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4.png"/><Relationship Id="rId18" Type="http://schemas.openxmlformats.org/officeDocument/2006/relationships/image" Target="../media/image41.png"/><Relationship Id="rId3" Type="http://schemas.openxmlformats.org/officeDocument/2006/relationships/image" Target="../media/image260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16.png"/><Relationship Id="rId22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18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jpg"/><Relationship Id="rId2" Type="http://schemas.openxmlformats.org/officeDocument/2006/relationships/audio" Target="../media/media2.mid"/><Relationship Id="rId1" Type="http://schemas.microsoft.com/office/2007/relationships/media" Target="../media/media2.mid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media" Target="../media/media3.mid"/><Relationship Id="rId7" Type="http://schemas.openxmlformats.org/officeDocument/2006/relationships/image" Target="../media/image21.jpg"/><Relationship Id="rId2" Type="http://schemas.openxmlformats.org/officeDocument/2006/relationships/audio" Target="../media/media2.mid"/><Relationship Id="rId1" Type="http://schemas.microsoft.com/office/2007/relationships/media" Target="../media/media2.mid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mid"/><Relationship Id="rId9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microsoft.com/office/2007/relationships/media" Target="../media/media5.mid"/><Relationship Id="rId7" Type="http://schemas.openxmlformats.org/officeDocument/2006/relationships/image" Target="../media/image23.jpg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mid"/><Relationship Id="rId9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mid"/><Relationship Id="rId13" Type="http://schemas.openxmlformats.org/officeDocument/2006/relationships/image" Target="../media/image26.jpg"/><Relationship Id="rId3" Type="http://schemas.microsoft.com/office/2007/relationships/media" Target="../media/media7.mid"/><Relationship Id="rId7" Type="http://schemas.microsoft.com/office/2007/relationships/media" Target="../media/media9.mid"/><Relationship Id="rId12" Type="http://schemas.openxmlformats.org/officeDocument/2006/relationships/image" Target="../media/image25.jpg"/><Relationship Id="rId17" Type="http://schemas.openxmlformats.org/officeDocument/2006/relationships/image" Target="../media/image20.png"/><Relationship Id="rId2" Type="http://schemas.openxmlformats.org/officeDocument/2006/relationships/audio" Target="../media/media6.mid"/><Relationship Id="rId16" Type="http://schemas.openxmlformats.org/officeDocument/2006/relationships/image" Target="../media/image29.jpg"/><Relationship Id="rId1" Type="http://schemas.microsoft.com/office/2007/relationships/media" Target="../media/media6.mid"/><Relationship Id="rId6" Type="http://schemas.openxmlformats.org/officeDocument/2006/relationships/audio" Target="../media/media8.mid"/><Relationship Id="rId11" Type="http://schemas.openxmlformats.org/officeDocument/2006/relationships/slideLayout" Target="../slideLayouts/slideLayout2.xml"/><Relationship Id="rId5" Type="http://schemas.microsoft.com/office/2007/relationships/media" Target="../media/media8.mid"/><Relationship Id="rId15" Type="http://schemas.openxmlformats.org/officeDocument/2006/relationships/image" Target="../media/image28.jpg"/><Relationship Id="rId10" Type="http://schemas.openxmlformats.org/officeDocument/2006/relationships/audio" Target="../media/media10.mid"/><Relationship Id="rId4" Type="http://schemas.openxmlformats.org/officeDocument/2006/relationships/audio" Target="../media/media7.mid"/><Relationship Id="rId9" Type="http://schemas.microsoft.com/office/2007/relationships/media" Target="../media/media10.mid"/><Relationship Id="rId14" Type="http://schemas.openxmlformats.org/officeDocument/2006/relationships/image" Target="../media/image2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microsoft.com/office/2007/relationships/media" Target="../media/media12.mid"/><Relationship Id="rId7" Type="http://schemas.openxmlformats.org/officeDocument/2006/relationships/image" Target="../media/image30.jpg"/><Relationship Id="rId2" Type="http://schemas.openxmlformats.org/officeDocument/2006/relationships/audio" Target="../media/media11.mid"/><Relationship Id="rId1" Type="http://schemas.microsoft.com/office/2007/relationships/media" Target="../media/media11.mid"/><Relationship Id="rId6" Type="http://schemas.openxmlformats.org/officeDocument/2006/relationships/chart" Target="../charts/chart6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2.mid"/><Relationship Id="rId9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microsoft.com/office/2007/relationships/media" Target="../media/media14.mid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audio" Target="../media/media13.mid"/><Relationship Id="rId1" Type="http://schemas.microsoft.com/office/2007/relationships/media" Target="../media/media13.mid"/><Relationship Id="rId6" Type="http://schemas.openxmlformats.org/officeDocument/2006/relationships/audio" Target="../media/media15.mid"/><Relationship Id="rId11" Type="http://schemas.openxmlformats.org/officeDocument/2006/relationships/image" Target="../media/image34.jpg"/><Relationship Id="rId5" Type="http://schemas.microsoft.com/office/2007/relationships/media" Target="../media/media15.mid"/><Relationship Id="rId10" Type="http://schemas.openxmlformats.org/officeDocument/2006/relationships/image" Target="../media/image33.jpg"/><Relationship Id="rId4" Type="http://schemas.openxmlformats.org/officeDocument/2006/relationships/audio" Target="../media/media14.mid"/><Relationship Id="rId9" Type="http://schemas.openxmlformats.org/officeDocument/2006/relationships/image" Target="../media/image32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microsoft.com/office/2007/relationships/media" Target="../media/media17.mid"/><Relationship Id="rId7" Type="http://schemas.openxmlformats.org/officeDocument/2006/relationships/image" Target="../media/image35.jpg"/><Relationship Id="rId2" Type="http://schemas.openxmlformats.org/officeDocument/2006/relationships/audio" Target="../media/media16.mid"/><Relationship Id="rId1" Type="http://schemas.microsoft.com/office/2007/relationships/media" Target="../media/media16.mid"/><Relationship Id="rId6" Type="http://schemas.openxmlformats.org/officeDocument/2006/relationships/chart" Target="../charts/chart8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7.mid"/><Relationship Id="rId9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microsoft.com/office/2007/relationships/media" Target="../media/media16.mid"/><Relationship Id="rId7" Type="http://schemas.openxmlformats.org/officeDocument/2006/relationships/image" Target="../media/image37.jpg"/><Relationship Id="rId2" Type="http://schemas.openxmlformats.org/officeDocument/2006/relationships/audio" Target="../media/media18.mid"/><Relationship Id="rId1" Type="http://schemas.microsoft.com/office/2007/relationships/media" Target="../media/media18.mid"/><Relationship Id="rId6" Type="http://schemas.openxmlformats.org/officeDocument/2006/relationships/chart" Target="../charts/chart9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6.mid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microsoft.com/office/2007/relationships/media" Target="../media/media20.mid"/><Relationship Id="rId7" Type="http://schemas.openxmlformats.org/officeDocument/2006/relationships/image" Target="../media/image38.jpg"/><Relationship Id="rId2" Type="http://schemas.openxmlformats.org/officeDocument/2006/relationships/audio" Target="../media/media19.mid"/><Relationship Id="rId1" Type="http://schemas.microsoft.com/office/2007/relationships/media" Target="../media/media19.mid"/><Relationship Id="rId6" Type="http://schemas.openxmlformats.org/officeDocument/2006/relationships/chart" Target="../charts/chart10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0.mid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" TargetMode="External"/><Relationship Id="rId2" Type="http://schemas.openxmlformats.org/officeDocument/2006/relationships/hyperlink" Target="http://arxiv.org/abs/1606.0590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abs/1907.06637" TargetMode="External"/><Relationship Id="rId4" Type="http://schemas.openxmlformats.org/officeDocument/2006/relationships/hyperlink" Target="http://arxiv.org/abs/1612.01010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3FE6B-F944-4954-A62F-656D4DEF3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new music with deep probabilistic</a:t>
            </a:r>
            <a:br>
              <a:rPr lang="en-US" dirty="0"/>
            </a:br>
            <a:r>
              <a:rPr lang="en-US" dirty="0"/>
              <a:t>models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8886BD-6265-4674-8EAA-F59EB86DF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Valentin Vignal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81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1638D-1C1B-4CE2-9FCE-2F7FE298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E20252-9330-473D-BA66-DD275CC1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C0F8D1-A993-4264-8D7B-C8D0DF5A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AC4B68A-5C48-4A94-B1C4-B1ACC8F4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28604"/>
              </p:ext>
            </p:extLst>
          </p:nvPr>
        </p:nvGraphicFramePr>
        <p:xfrm>
          <a:off x="258956" y="1929162"/>
          <a:ext cx="5762703" cy="44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542">
                  <a:extLst>
                    <a:ext uri="{9D8B030D-6E8A-4147-A177-3AD203B41FA5}">
                      <a16:colId xmlns:a16="http://schemas.microsoft.com/office/drawing/2014/main" val="2223830387"/>
                    </a:ext>
                  </a:extLst>
                </a:gridCol>
                <a:gridCol w="2810107">
                  <a:extLst>
                    <a:ext uri="{9D8B030D-6E8A-4147-A177-3AD203B41FA5}">
                      <a16:colId xmlns:a16="http://schemas.microsoft.com/office/drawing/2014/main" val="235951201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729392329"/>
                    </a:ext>
                  </a:extLst>
                </a:gridCol>
              </a:tblGrid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Reason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with A4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832190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Octave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Contained in tonic’s Harmonics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791714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Minor Third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 harmonics</a:t>
                      </a:r>
                    </a:p>
                    <a:p>
                      <a:pPr algn="ctr"/>
                      <a:r>
                        <a:rPr lang="en-US" dirty="0"/>
                        <a:t>(A and C share E in their harmonics)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33069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 Third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Contained in tonic’s harmonics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17865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Fifth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Contained in tonic’s harmonics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046931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DF2C912B-68B4-4A7D-BCDD-11533474DBC0}"/>
              </a:ext>
            </a:extLst>
          </p:cNvPr>
          <p:cNvSpPr txBox="1"/>
          <p:nvPr/>
        </p:nvSpPr>
        <p:spPr>
          <a:xfrm>
            <a:off x="1978377" y="1464273"/>
            <a:ext cx="22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“Acceptable”</a:t>
            </a:r>
            <a:r>
              <a:rPr lang="en-US" dirty="0"/>
              <a:t> intervals</a:t>
            </a:r>
            <a:endParaRPr lang="fr-FR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2B0B7-62AC-4DE6-B63D-03987E38FE04}"/>
              </a:ext>
            </a:extLst>
          </p:cNvPr>
          <p:cNvSpPr/>
          <p:nvPr/>
        </p:nvSpPr>
        <p:spPr>
          <a:xfrm>
            <a:off x="7978974" y="1464273"/>
            <a:ext cx="263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“Not acceptable”</a:t>
            </a:r>
            <a:r>
              <a:rPr lang="en-US" dirty="0"/>
              <a:t> intervals</a:t>
            </a:r>
            <a:endParaRPr lang="fr-FR" i="1" dirty="0"/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7C5CAFDE-3912-4146-84CC-F40716FA7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34218"/>
              </p:ext>
            </p:extLst>
          </p:nvPr>
        </p:nvGraphicFramePr>
        <p:xfrm>
          <a:off x="6389649" y="1929162"/>
          <a:ext cx="5543396" cy="39029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0810">
                  <a:extLst>
                    <a:ext uri="{9D8B030D-6E8A-4147-A177-3AD203B41FA5}">
                      <a16:colId xmlns:a16="http://schemas.microsoft.com/office/drawing/2014/main" val="2223830387"/>
                    </a:ext>
                  </a:extLst>
                </a:gridCol>
                <a:gridCol w="2810107">
                  <a:extLst>
                    <a:ext uri="{9D8B030D-6E8A-4147-A177-3AD203B41FA5}">
                      <a16:colId xmlns:a16="http://schemas.microsoft.com/office/drawing/2014/main" val="235951201"/>
                    </a:ext>
                  </a:extLst>
                </a:gridCol>
                <a:gridCol w="1272479">
                  <a:extLst>
                    <a:ext uri="{9D8B030D-6E8A-4147-A177-3AD203B41FA5}">
                      <a16:colId xmlns:a16="http://schemas.microsoft.com/office/drawing/2014/main" val="729392329"/>
                    </a:ext>
                  </a:extLst>
                </a:gridCol>
              </a:tblGrid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Reason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with A4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832190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Semitone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Resonance phenomena between fundamental frequencies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A#5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791714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Resonance phenomena between fundamental frequencies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33069"/>
                  </a:ext>
                </a:extLst>
              </a:tr>
              <a:tr h="885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Tritone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Resonance phenomena between fundamental frequency and third harmonic (D and D#)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D#6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17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4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7E035-6A49-47E2-9000-E67E0EC0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CC2C87-9CF1-46C8-BC8E-8473C1E9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Generate musical parts</a:t>
            </a:r>
          </a:p>
          <a:p>
            <a:pPr lvl="1"/>
            <a:r>
              <a:rPr lang="en-US" dirty="0"/>
              <a:t>Harmonize</a:t>
            </a:r>
          </a:p>
          <a:p>
            <a:r>
              <a:rPr lang="en-US" dirty="0"/>
              <a:t>Data Representation</a:t>
            </a:r>
          </a:p>
          <a:p>
            <a:pPr lvl="1"/>
            <a:r>
              <a:rPr lang="en-US" dirty="0"/>
              <a:t>MIDI format translated to text</a:t>
            </a:r>
          </a:p>
          <a:p>
            <a:pPr lvl="1"/>
            <a:r>
              <a:rPr lang="en-US" dirty="0"/>
              <a:t>Songs transposed in C major</a:t>
            </a:r>
          </a:p>
          <a:p>
            <a:r>
              <a:rPr lang="en-US" dirty="0"/>
              <a:t>Architectures Users</a:t>
            </a:r>
          </a:p>
          <a:p>
            <a:pPr lvl="1"/>
            <a:r>
              <a:rPr lang="en-US" dirty="0"/>
              <a:t>NADE</a:t>
            </a:r>
          </a:p>
          <a:p>
            <a:pPr lvl="1"/>
            <a:r>
              <a:rPr lang="en-US" dirty="0" err="1"/>
              <a:t>AutoEncoder</a:t>
            </a:r>
            <a:r>
              <a:rPr lang="en-US" dirty="0"/>
              <a:t> (most common)</a:t>
            </a:r>
          </a:p>
          <a:p>
            <a:pPr lvl="1"/>
            <a:r>
              <a:rPr lang="en-US" dirty="0"/>
              <a:t>VAE</a:t>
            </a:r>
          </a:p>
          <a:p>
            <a:pPr lvl="1"/>
            <a:r>
              <a:rPr lang="en-US" dirty="0"/>
              <a:t>GAN</a:t>
            </a:r>
          </a:p>
          <a:p>
            <a:pPr lvl="1"/>
            <a:r>
              <a:rPr lang="en-US" dirty="0"/>
              <a:t>Transformers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AECBAE-CF5C-4C7B-9999-3806F1E9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C22A91-F125-4A29-A065-04641F60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8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4949-94C6-4F98-A64F-CB3FAEB6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D8038-0876-4243-98D8-773EE10B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RMVAE</a:t>
            </a:r>
          </a:p>
          <a:p>
            <a:pPr lvl="1"/>
            <a:r>
              <a:rPr lang="en-US" dirty="0"/>
              <a:t>Global architecture</a:t>
            </a:r>
          </a:p>
          <a:p>
            <a:pPr lvl="1"/>
            <a:r>
              <a:rPr lang="en-US" dirty="0" err="1"/>
              <a:t>RPoE</a:t>
            </a:r>
            <a:endParaRPr lang="en-US" dirty="0"/>
          </a:p>
          <a:p>
            <a:pPr lvl="1"/>
            <a:r>
              <a:rPr lang="en-US" dirty="0"/>
              <a:t>Encoder/Decoder Architecture</a:t>
            </a:r>
          </a:p>
          <a:p>
            <a:pPr lvl="1"/>
            <a:r>
              <a:rPr lang="en-US" dirty="0"/>
              <a:t>Activation function</a:t>
            </a:r>
          </a:p>
          <a:p>
            <a:pPr lvl="2"/>
            <a:endParaRPr lang="en-US" dirty="0"/>
          </a:p>
          <a:p>
            <a:r>
              <a:rPr lang="en-US" dirty="0"/>
              <a:t>Custom loss functions</a:t>
            </a:r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Rhythm</a:t>
            </a:r>
          </a:p>
          <a:p>
            <a:pPr lvl="1"/>
            <a:r>
              <a:rPr lang="en-US" dirty="0"/>
              <a:t>Harmony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3EB26F-6DBD-483D-A7A0-047E895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EE6577-D68D-4F96-A499-235D3C9A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88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3672C-B034-4F3E-986B-ACC9ECB6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0C401-D2EE-44B4-B06C-DE858953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music with several musical parts</a:t>
            </a:r>
          </a:p>
          <a:p>
            <a:r>
              <a:rPr lang="en-US" dirty="0"/>
              <a:t>Create an accompaniment from a melody</a:t>
            </a:r>
          </a:p>
          <a:p>
            <a:r>
              <a:rPr lang="en-US" dirty="0"/>
              <a:t>Create a melody from an accompaniment</a:t>
            </a:r>
          </a:p>
          <a:p>
            <a:r>
              <a:rPr lang="en-US" dirty="0"/>
              <a:t>Create musical parts from other musical parts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4402EE-D8FE-4524-8077-CDC16C42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A1518A-127F-412F-B9EB-914FE6A3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65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9AED0-C612-4401-A170-1572397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23257-FB79-4025-B523-27BAD6E1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consider binary rhythm only (1 beat is divided in 2 equal beats)</a:t>
            </a:r>
          </a:p>
          <a:p>
            <a:r>
              <a:rPr lang="en-US" dirty="0"/>
              <a:t>The smallest notes I consider are the Sixteenth notes</a:t>
            </a:r>
          </a:p>
          <a:p>
            <a:r>
              <a:rPr lang="en-US" dirty="0"/>
              <a:t>A </a:t>
            </a:r>
            <a:r>
              <a:rPr lang="en-US" i="1" dirty="0"/>
              <a:t>“step” </a:t>
            </a:r>
            <a:r>
              <a:rPr lang="en-US" dirty="0"/>
              <a:t>is a measure</a:t>
            </a:r>
          </a:p>
          <a:p>
            <a:pPr lvl="1"/>
            <a:r>
              <a:rPr lang="en-US" dirty="0"/>
              <a:t>There are 16 Sixteenth notes division in a measure</a:t>
            </a:r>
          </a:p>
          <a:p>
            <a:pPr lvl="1"/>
            <a:r>
              <a:rPr lang="en-US" dirty="0"/>
              <a:t>From a fixed number of measures, the model will predict the next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128 different pitches</a:t>
            </a:r>
          </a:p>
          <a:p>
            <a:r>
              <a:rPr lang="en-US" dirty="0"/>
              <a:t>A tensor representing a measure:	</a:t>
            </a:r>
            <a:r>
              <a:rPr lang="en-US" dirty="0">
                <a:latin typeface="Consolas" panose="020B0609020204030204" pitchFamily="49" charset="0"/>
              </a:rPr>
              <a:t>(16, 128, channels)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786B07-15EE-4245-8ACD-6C141294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0D37A4-64F6-481B-81C4-BBEAA4F1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530A20-10C4-44EF-9631-CA78F28317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4" y="2265556"/>
            <a:ext cx="816358" cy="816358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84235E5C-7505-44DE-AABC-FE0A798AEB54}"/>
              </a:ext>
            </a:extLst>
          </p:cNvPr>
          <p:cNvGrpSpPr/>
          <p:nvPr/>
        </p:nvGrpSpPr>
        <p:grpSpPr>
          <a:xfrm>
            <a:off x="5363738" y="4110347"/>
            <a:ext cx="4072051" cy="1437540"/>
            <a:chOff x="4716967" y="4137102"/>
            <a:chExt cx="4072051" cy="14375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E1D4BB-044A-4024-B810-410862815400}"/>
                    </a:ext>
                  </a:extLst>
                </p:cNvPr>
                <p:cNvSpPr/>
                <p:nvPr/>
              </p:nvSpPr>
              <p:spPr>
                <a:xfrm>
                  <a:off x="4716967" y="4137102"/>
                  <a:ext cx="624467" cy="5352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E1D4BB-044A-4024-B810-410862815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967" y="4137102"/>
                  <a:ext cx="624467" cy="5352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AE2D2EE-1584-432D-B966-F8BBBC8AED96}"/>
                </a:ext>
              </a:extLst>
            </p:cNvPr>
            <p:cNvSpPr/>
            <p:nvPr/>
          </p:nvSpPr>
          <p:spPr>
            <a:xfrm>
              <a:off x="6099719" y="4326245"/>
              <a:ext cx="1184817" cy="118481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4017E5E-EF09-49C9-B76F-A8CA83A95371}"/>
                    </a:ext>
                  </a:extLst>
                </p:cNvPr>
                <p:cNvSpPr/>
                <p:nvPr/>
              </p:nvSpPr>
              <p:spPr>
                <a:xfrm>
                  <a:off x="4716967" y="5039383"/>
                  <a:ext cx="624467" cy="5352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4017E5E-EF09-49C9-B76F-A8CA83A953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967" y="5039383"/>
                  <a:ext cx="624467" cy="5352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1C2D9FB-7889-49F0-89E9-8BB1D8789DCA}"/>
                    </a:ext>
                  </a:extLst>
                </p:cNvPr>
                <p:cNvSpPr/>
                <p:nvPr/>
              </p:nvSpPr>
              <p:spPr>
                <a:xfrm>
                  <a:off x="8164551" y="4651023"/>
                  <a:ext cx="624467" cy="5352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1C2D9FB-7889-49F0-89E9-8BB1D8789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551" y="4651023"/>
                  <a:ext cx="624467" cy="535259"/>
                </a:xfrm>
                <a:prstGeom prst="rect">
                  <a:avLst/>
                </a:prstGeom>
                <a:blipFill>
                  <a:blip r:embed="rId6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D94940C-4A95-49DB-A9A4-CAE011E585E6}"/>
                </a:ext>
              </a:extLst>
            </p:cNvPr>
            <p:cNvSpPr txBox="1"/>
            <p:nvPr/>
          </p:nvSpPr>
          <p:spPr>
            <a:xfrm>
              <a:off x="4857518" y="462263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…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572F5245-7BF9-4AFB-868B-28759E7B833D}"/>
                </a:ext>
              </a:extLst>
            </p:cNvPr>
            <p:cNvCxnSpPr>
              <a:stCxn id="9" idx="6"/>
            </p:cNvCxnSpPr>
            <p:nvPr/>
          </p:nvCxnSpPr>
          <p:spPr>
            <a:xfrm flipV="1">
              <a:off x="7284536" y="4918652"/>
              <a:ext cx="86886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E175ACC1-F4CB-4629-94FD-4C4F94D22EE0}"/>
                </a:ext>
              </a:extLst>
            </p:cNvPr>
            <p:cNvCxnSpPr>
              <a:cxnSpLocks/>
            </p:cNvCxnSpPr>
            <p:nvPr/>
          </p:nvCxnSpPr>
          <p:spPr>
            <a:xfrm>
              <a:off x="5352585" y="4404731"/>
              <a:ext cx="747134" cy="267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78DB3EE-985A-4FF8-9297-86D4A559C06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341434" y="5039383"/>
              <a:ext cx="754566" cy="267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8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73D2C-FD79-4548-9B8F-54061EBA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– Polyphonic Music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0D12C-7595-4770-87C2-16C43E9C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290" y="1619483"/>
            <a:ext cx="4369420" cy="510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(16, 128, channels=2)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B8D1FB-91C0-4B64-A5A3-107EFBF5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7F65F-D4B1-4C65-8ECF-ABBBAC63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15</a:t>
            </a:fld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81B87F8-6407-46C8-9E5B-BD8AE780B5AF}"/>
              </a:ext>
            </a:extLst>
          </p:cNvPr>
          <p:cNvGrpSpPr/>
          <p:nvPr/>
        </p:nvGrpSpPr>
        <p:grpSpPr>
          <a:xfrm>
            <a:off x="1" y="2919063"/>
            <a:ext cx="4137568" cy="3315810"/>
            <a:chOff x="1" y="2919063"/>
            <a:chExt cx="4137568" cy="331581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D257621-FED2-40FA-9304-E70A8465CD7D}"/>
                </a:ext>
              </a:extLst>
            </p:cNvPr>
            <p:cNvGrpSpPr/>
            <p:nvPr/>
          </p:nvGrpSpPr>
          <p:grpSpPr>
            <a:xfrm>
              <a:off x="579863" y="2919063"/>
              <a:ext cx="2823117" cy="2723453"/>
              <a:chOff x="579863" y="2919063"/>
              <a:chExt cx="2823117" cy="272345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F8115F-C5C8-4737-A7CC-F43423A1182A}"/>
                  </a:ext>
                </a:extLst>
              </p:cNvPr>
              <p:cNvSpPr/>
              <p:nvPr/>
            </p:nvSpPr>
            <p:spPr>
              <a:xfrm>
                <a:off x="838200" y="2919063"/>
                <a:ext cx="2564780" cy="246442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duration</a:t>
                </a:r>
                <a:endParaRPr lang="fr-FR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4C41D5-21C4-40BD-B8C4-968C53FA9B32}"/>
                  </a:ext>
                </a:extLst>
              </p:cNvPr>
              <p:cNvSpPr/>
              <p:nvPr/>
            </p:nvSpPr>
            <p:spPr>
              <a:xfrm>
                <a:off x="579863" y="3178096"/>
                <a:ext cx="2564780" cy="246442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activation</a:t>
                </a:r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88D0722-72FC-4C47-92F9-6963893E7378}"/>
                </a:ext>
              </a:extLst>
            </p:cNvPr>
            <p:cNvGrpSpPr/>
            <p:nvPr/>
          </p:nvGrpSpPr>
          <p:grpSpPr>
            <a:xfrm>
              <a:off x="1" y="3178096"/>
              <a:ext cx="4137568" cy="3056777"/>
              <a:chOff x="1" y="3178096"/>
              <a:chExt cx="4137568" cy="3056777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850A2058-223B-4D41-AEB7-E89EC0149D40}"/>
                  </a:ext>
                </a:extLst>
              </p:cNvPr>
              <p:cNvGrpSpPr/>
              <p:nvPr/>
            </p:nvGrpSpPr>
            <p:grpSpPr>
              <a:xfrm>
                <a:off x="579863" y="5865541"/>
                <a:ext cx="2564780" cy="369332"/>
                <a:chOff x="579863" y="5865541"/>
                <a:chExt cx="2564780" cy="369332"/>
              </a:xfrm>
            </p:grpSpPr>
            <p:cxnSp>
              <p:nvCxnSpPr>
                <p:cNvPr id="12" name="Connecteur droit avec flèche 11">
                  <a:extLst>
                    <a:ext uri="{FF2B5EF4-FFF2-40B4-BE49-F238E27FC236}">
                      <a16:creationId xmlns:a16="http://schemas.microsoft.com/office/drawing/2014/main" id="{3FF4E759-36F6-4107-8808-36702171B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9863" y="5865541"/>
                  <a:ext cx="256478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EE486BEF-AFC6-4A59-9B80-5921531BCFE3}"/>
                    </a:ext>
                  </a:extLst>
                </p:cNvPr>
                <p:cNvSpPr txBox="1"/>
                <p:nvPr/>
              </p:nvSpPr>
              <p:spPr>
                <a:xfrm>
                  <a:off x="1471053" y="5865541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Time</a:t>
                  </a:r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6DE27141-CCA3-4E10-919A-7B14F3CFD68B}"/>
                  </a:ext>
                </a:extLst>
              </p:cNvPr>
              <p:cNvGrpSpPr/>
              <p:nvPr/>
            </p:nvGrpSpPr>
            <p:grpSpPr>
              <a:xfrm>
                <a:off x="1" y="3178096"/>
                <a:ext cx="369332" cy="2464420"/>
                <a:chOff x="1" y="3178096"/>
                <a:chExt cx="369332" cy="2464420"/>
              </a:xfrm>
            </p:grpSpPr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29C2CDE8-1A10-4373-A30A-0CBCE6E3A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839" y="3178096"/>
                  <a:ext cx="0" cy="24644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6C1BF2A0-7CB3-46FF-8C85-B0459562E18C}"/>
                    </a:ext>
                  </a:extLst>
                </p:cNvPr>
                <p:cNvSpPr txBox="1"/>
                <p:nvPr/>
              </p:nvSpPr>
              <p:spPr>
                <a:xfrm rot="16200000">
                  <a:off x="-140294" y="4111082"/>
                  <a:ext cx="649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Pitch</a:t>
                  </a:r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2E8FFCA9-01B5-4418-BB16-C8250CCD4AB4}"/>
                  </a:ext>
                </a:extLst>
              </p:cNvPr>
              <p:cNvGrpSpPr/>
              <p:nvPr/>
            </p:nvGrpSpPr>
            <p:grpSpPr>
              <a:xfrm>
                <a:off x="3185064" y="5499496"/>
                <a:ext cx="952505" cy="510606"/>
                <a:chOff x="3185064" y="5499496"/>
                <a:chExt cx="952505" cy="510606"/>
              </a:xfrm>
            </p:grpSpPr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817CE475-51BD-48F9-B183-F5B674A41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7666" y="5499496"/>
                  <a:ext cx="293650" cy="2545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04A870B2-44C6-473F-B0A9-07931E586F7C}"/>
                    </a:ext>
                  </a:extLst>
                </p:cNvPr>
                <p:cNvSpPr txBox="1"/>
                <p:nvPr/>
              </p:nvSpPr>
              <p:spPr>
                <a:xfrm rot="18900000">
                  <a:off x="3185064" y="5640770"/>
                  <a:ext cx="952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Channel</a:t>
                  </a:r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F1171C65-0477-4E11-BFB9-7B6A3C64D011}"/>
              </a:ext>
            </a:extLst>
          </p:cNvPr>
          <p:cNvSpPr txBox="1"/>
          <p:nvPr/>
        </p:nvSpPr>
        <p:spPr>
          <a:xfrm>
            <a:off x="3811633" y="2772773"/>
            <a:ext cx="43402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Activation</a:t>
            </a:r>
            <a:r>
              <a:rPr lang="en-US" sz="2400" dirty="0"/>
              <a:t> channel: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Sigmoid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Binary cross-entropy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Duration</a:t>
            </a:r>
            <a:r>
              <a:rPr lang="en-US" sz="2400" dirty="0"/>
              <a:t> channel: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ReLU</a:t>
            </a:r>
            <a:r>
              <a:rPr lang="en-US" sz="2400" dirty="0"/>
              <a:t>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Mean squared error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8BA5224-1BD1-4DDC-A012-9CB2EAB26338}"/>
                  </a:ext>
                </a:extLst>
              </p:cNvPr>
              <p:cNvSpPr txBox="1"/>
              <p:nvPr/>
            </p:nvSpPr>
            <p:spPr>
              <a:xfrm>
                <a:off x="8280710" y="2854930"/>
                <a:ext cx="37825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≥0.5⇒ 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a note </a:t>
                </a:r>
                <a:r>
                  <a:rPr lang="fr-FR" dirty="0" err="1">
                    <a:solidFill>
                      <a:schemeClr val="tx1"/>
                    </a:solidFill>
                  </a:rPr>
                  <a:t>is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</a:rPr>
                  <a:t>played</a:t>
                </a:r>
                <a:endParaRPr lang="fr-FR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&lt;0.5⇒ 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no note </a:t>
                </a:r>
                <a:r>
                  <a:rPr lang="fr-FR" dirty="0" err="1">
                    <a:solidFill>
                      <a:schemeClr val="tx1"/>
                    </a:solidFill>
                  </a:rPr>
                  <a:t>is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</a:rPr>
                  <a:t>played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8BA5224-1BD1-4DDC-A012-9CB2EAB2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710" y="2854930"/>
                <a:ext cx="3782574" cy="646331"/>
              </a:xfrm>
              <a:prstGeom prst="rect">
                <a:avLst/>
              </a:prstGeom>
              <a:blipFill>
                <a:blip r:embed="rId3"/>
                <a:stretch>
                  <a:fillRect t="-4717" r="-64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B0D5146-48D3-49A8-8D47-5ABBE47FFEF4}"/>
                  </a:ext>
                </a:extLst>
              </p:cNvPr>
              <p:cNvSpPr txBox="1"/>
              <p:nvPr/>
            </p:nvSpPr>
            <p:spPr>
              <a:xfrm>
                <a:off x="8692617" y="3974378"/>
                <a:ext cx="29587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𝑛𝑜𝑡𝑒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fr-FR" dirty="0"/>
                  <a:t>in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sixteenth</a:t>
                </a:r>
                <a:r>
                  <a:rPr lang="fr-FR" dirty="0"/>
                  <a:t> notes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B0D5146-48D3-49A8-8D47-5ABBE47FF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617" y="3974378"/>
                <a:ext cx="2958759" cy="646331"/>
              </a:xfrm>
              <a:prstGeom prst="rect">
                <a:avLst/>
              </a:prstGeom>
              <a:blipFill>
                <a:blip r:embed="rId4"/>
                <a:stretch>
                  <a:fillRect l="-1856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41FE645-5555-4588-AA6D-8B7BC3EAE22C}"/>
                  </a:ext>
                </a:extLst>
              </p:cNvPr>
              <p:cNvSpPr txBox="1"/>
              <p:nvPr/>
            </p:nvSpPr>
            <p:spPr>
              <a:xfrm>
                <a:off x="8560577" y="4815448"/>
                <a:ext cx="204011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=1⇒ 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=2⇒ 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=4⇒ 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=8⇒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41FE645-5555-4588-AA6D-8B7BC3EAE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77" y="4815448"/>
                <a:ext cx="2040110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 34">
            <a:extLst>
              <a:ext uri="{FF2B5EF4-FFF2-40B4-BE49-F238E27FC236}">
                <a16:creationId xmlns:a16="http://schemas.microsoft.com/office/drawing/2014/main" id="{26CC5FB8-A7DC-4D8F-BB43-EF7C4111647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218" y="4767598"/>
            <a:ext cx="365125" cy="365125"/>
          </a:xfrm>
          <a:prstGeom prst="rect">
            <a:avLst/>
          </a:prstGeom>
        </p:spPr>
      </p:pic>
      <p:pic>
        <p:nvPicPr>
          <p:cNvPr id="37" name="Image 3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AA6916A-51E5-4184-8E11-836AA97BB06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20" y="5054339"/>
            <a:ext cx="195646" cy="36512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1C2082C-DD3D-43B6-B03B-E8A620786E1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53" y="5327462"/>
            <a:ext cx="249167" cy="415279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E821F167-9471-4D69-BFC9-36A8E8A96B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53" y="5552846"/>
            <a:ext cx="683009" cy="37702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FE13E00C-6BC7-44F2-B1C1-84829F00D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964" y="5884423"/>
            <a:ext cx="683010" cy="4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1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73D2C-FD79-4548-9B8F-54061EBA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–Monophonic Music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0D12C-7595-4770-87C2-16C43E9C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039" y="1617907"/>
            <a:ext cx="5321921" cy="544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(16, 128 + 1, channels=1)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B8D1FB-91C0-4B64-A5A3-107EFBF5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7F65F-D4B1-4C65-8ECF-ABBBAC63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16</a:t>
            </a:fld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81B87F8-6407-46C8-9E5B-BD8AE780B5AF}"/>
              </a:ext>
            </a:extLst>
          </p:cNvPr>
          <p:cNvGrpSpPr/>
          <p:nvPr/>
        </p:nvGrpSpPr>
        <p:grpSpPr>
          <a:xfrm>
            <a:off x="1" y="3178096"/>
            <a:ext cx="3144642" cy="3056777"/>
            <a:chOff x="1" y="3178096"/>
            <a:chExt cx="3144642" cy="30567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4C41D5-21C4-40BD-B8C4-968C53FA9B32}"/>
                </a:ext>
              </a:extLst>
            </p:cNvPr>
            <p:cNvSpPr/>
            <p:nvPr/>
          </p:nvSpPr>
          <p:spPr>
            <a:xfrm>
              <a:off x="579863" y="3178096"/>
              <a:ext cx="2564780" cy="2464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activation</a:t>
              </a:r>
              <a:endParaRPr lang="fr-FR" dirty="0"/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88D0722-72FC-4C47-92F9-6963893E7378}"/>
                </a:ext>
              </a:extLst>
            </p:cNvPr>
            <p:cNvGrpSpPr/>
            <p:nvPr/>
          </p:nvGrpSpPr>
          <p:grpSpPr>
            <a:xfrm>
              <a:off x="1" y="3178096"/>
              <a:ext cx="3144642" cy="3056777"/>
              <a:chOff x="1" y="3178096"/>
              <a:chExt cx="3144642" cy="3056777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850A2058-223B-4D41-AEB7-E89EC0149D40}"/>
                  </a:ext>
                </a:extLst>
              </p:cNvPr>
              <p:cNvGrpSpPr/>
              <p:nvPr/>
            </p:nvGrpSpPr>
            <p:grpSpPr>
              <a:xfrm>
                <a:off x="579863" y="5865541"/>
                <a:ext cx="2564780" cy="369332"/>
                <a:chOff x="579863" y="5865541"/>
                <a:chExt cx="2564780" cy="369332"/>
              </a:xfrm>
            </p:grpSpPr>
            <p:cxnSp>
              <p:nvCxnSpPr>
                <p:cNvPr id="12" name="Connecteur droit avec flèche 11">
                  <a:extLst>
                    <a:ext uri="{FF2B5EF4-FFF2-40B4-BE49-F238E27FC236}">
                      <a16:creationId xmlns:a16="http://schemas.microsoft.com/office/drawing/2014/main" id="{3FF4E759-36F6-4107-8808-36702171B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9863" y="5865541"/>
                  <a:ext cx="256478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EE486BEF-AFC6-4A59-9B80-5921531BCFE3}"/>
                    </a:ext>
                  </a:extLst>
                </p:cNvPr>
                <p:cNvSpPr txBox="1"/>
                <p:nvPr/>
              </p:nvSpPr>
              <p:spPr>
                <a:xfrm>
                  <a:off x="1471053" y="5865541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Time</a:t>
                  </a:r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6DE27141-CCA3-4E10-919A-7B14F3CFD68B}"/>
                  </a:ext>
                </a:extLst>
              </p:cNvPr>
              <p:cNvGrpSpPr/>
              <p:nvPr/>
            </p:nvGrpSpPr>
            <p:grpSpPr>
              <a:xfrm>
                <a:off x="1" y="3178096"/>
                <a:ext cx="369332" cy="2464420"/>
                <a:chOff x="1" y="3178096"/>
                <a:chExt cx="369332" cy="2464420"/>
              </a:xfrm>
            </p:grpSpPr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29C2CDE8-1A10-4373-A30A-0CBCE6E3A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839" y="3178096"/>
                  <a:ext cx="0" cy="24644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6C1BF2A0-7CB3-46FF-8C85-B0459562E18C}"/>
                    </a:ext>
                  </a:extLst>
                </p:cNvPr>
                <p:cNvSpPr txBox="1"/>
                <p:nvPr/>
              </p:nvSpPr>
              <p:spPr>
                <a:xfrm rot="16200000">
                  <a:off x="-140294" y="4111082"/>
                  <a:ext cx="649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Pitch</a:t>
                  </a:r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1171C65-0477-4E11-BFB9-7B6A3C64D011}"/>
                  </a:ext>
                </a:extLst>
              </p:cNvPr>
              <p:cNvSpPr txBox="1"/>
              <p:nvPr/>
            </p:nvSpPr>
            <p:spPr>
              <a:xfrm>
                <a:off x="3740980" y="3034322"/>
                <a:ext cx="704757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Activation</a:t>
                </a:r>
                <a:r>
                  <a:rPr lang="en-US" sz="2400" dirty="0"/>
                  <a:t> channel: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Softmax</a:t>
                </a:r>
                <a:r>
                  <a:rPr lang="en-US" sz="2400" dirty="0"/>
                  <a:t> activation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Categorical cross-entropy loss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Extra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𝑐𝑜𝑛𝑡𝑖𝑛𝑢𝑒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/>
                  <a:t>continue the previous note</a:t>
                </a: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1171C65-0477-4E11-BFB9-7B6A3C64D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80" y="3034322"/>
                <a:ext cx="7047570" cy="1569660"/>
              </a:xfrm>
              <a:prstGeom prst="rect">
                <a:avLst/>
              </a:prstGeom>
              <a:blipFill>
                <a:blip r:embed="rId3"/>
                <a:stretch>
                  <a:fillRect l="-1211" t="-3113" r="-346" b="-81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8BA5224-1BD1-4DDC-A012-9CB2EAB26338}"/>
                  </a:ext>
                </a:extLst>
              </p:cNvPr>
              <p:cNvSpPr txBox="1"/>
              <p:nvPr/>
            </p:nvSpPr>
            <p:spPr>
              <a:xfrm>
                <a:off x="5373478" y="4996185"/>
                <a:ext cx="3193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Argmax 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𝑎𝑐𝑡𝑖𝑣𝑎𝑡𝑖𝑜𝑛</m:t>
                    </m:r>
                  </m:oMath>
                </a14:m>
                <a:r>
                  <a:rPr lang="fr-FR" dirty="0">
                    <a:solidFill>
                      <a:schemeClr val="accent1"/>
                    </a:solidFill>
                  </a:rPr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played</a:t>
                </a:r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8BA5224-1BD1-4DDC-A012-9CB2EAB2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78" y="4996185"/>
                <a:ext cx="3193118" cy="369332"/>
              </a:xfrm>
              <a:prstGeom prst="rect">
                <a:avLst/>
              </a:prstGeom>
              <a:blipFill>
                <a:blip r:embed="rId4"/>
                <a:stretch>
                  <a:fillRect l="-1527" t="-10000" r="-954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6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73CD8-1CC2-416D-A77E-C6C99356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5" y="5030787"/>
            <a:ext cx="10515600" cy="1325563"/>
          </a:xfrm>
        </p:spPr>
        <p:txBody>
          <a:bodyPr/>
          <a:lstStyle/>
          <a:p>
            <a:r>
              <a:rPr lang="en-US" dirty="0"/>
              <a:t>Recurrent Multimodal</a:t>
            </a:r>
            <a:br>
              <a:rPr lang="en-US" dirty="0"/>
            </a:br>
            <a:r>
              <a:rPr lang="en-US" dirty="0"/>
              <a:t>Variational </a:t>
            </a:r>
            <a:r>
              <a:rPr lang="en-US" dirty="0" err="1"/>
              <a:t>AutoEncoder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AACFD-3C20-426F-810F-E28009F3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01E1CC-FBB3-48F1-81C7-4B8A82CC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17</a:t>
            </a:fld>
            <a:endParaRPr lang="fr-FR"/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F47498B7-B53E-4F69-87DE-921B75D27490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>
            <a:off x="7125629" y="5270653"/>
            <a:ext cx="0" cy="225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AAA938F-DD98-4208-AC51-E6F8DCD316F7}"/>
              </a:ext>
            </a:extLst>
          </p:cNvPr>
          <p:cNvGrpSpPr/>
          <p:nvPr/>
        </p:nvGrpSpPr>
        <p:grpSpPr>
          <a:xfrm>
            <a:off x="3357532" y="490332"/>
            <a:ext cx="5520197" cy="5735979"/>
            <a:chOff x="3357532" y="490332"/>
            <a:chExt cx="5520197" cy="573597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6EB2C8F8-8FEC-4369-9BD5-8814C5A687A9}"/>
                </a:ext>
              </a:extLst>
            </p:cNvPr>
            <p:cNvGrpSpPr/>
            <p:nvPr/>
          </p:nvGrpSpPr>
          <p:grpSpPr>
            <a:xfrm>
              <a:off x="3357532" y="490332"/>
              <a:ext cx="5476936" cy="3877674"/>
              <a:chOff x="1888273" y="252096"/>
              <a:chExt cx="5476936" cy="3877674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388748A-40D0-4F06-814E-1A8D11F0104B}"/>
                  </a:ext>
                </a:extLst>
              </p:cNvPr>
              <p:cNvGrpSpPr/>
              <p:nvPr/>
            </p:nvGrpSpPr>
            <p:grpSpPr>
              <a:xfrm>
                <a:off x="1888273" y="274629"/>
                <a:ext cx="2059259" cy="3855141"/>
                <a:chOff x="1888273" y="274629"/>
                <a:chExt cx="2059259" cy="38551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Ellipse 5">
                      <a:extLst>
                        <a:ext uri="{FF2B5EF4-FFF2-40B4-BE49-F238E27FC236}">
                          <a16:creationId xmlns:a16="http://schemas.microsoft.com/office/drawing/2014/main" id="{FC9556D1-A143-40F0-BAE5-28F836D43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273" y="274629"/>
                      <a:ext cx="700840" cy="7008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6" name="Ellipse 5">
                      <a:extLst>
                        <a:ext uri="{FF2B5EF4-FFF2-40B4-BE49-F238E27FC236}">
                          <a16:creationId xmlns:a16="http://schemas.microsoft.com/office/drawing/2014/main" id="{FC9556D1-A143-40F0-BAE5-28F836D43D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8273" y="274629"/>
                      <a:ext cx="700840" cy="7008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Ellipse 6">
                      <a:extLst>
                        <a:ext uri="{FF2B5EF4-FFF2-40B4-BE49-F238E27FC236}">
                          <a16:creationId xmlns:a16="http://schemas.microsoft.com/office/drawing/2014/main" id="{667451FF-9292-468C-A888-102D677D5D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6692" y="274629"/>
                      <a:ext cx="700840" cy="7008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7" name="Ellipse 6">
                      <a:extLst>
                        <a:ext uri="{FF2B5EF4-FFF2-40B4-BE49-F238E27FC236}">
                          <a16:creationId xmlns:a16="http://schemas.microsoft.com/office/drawing/2014/main" id="{667451FF-9292-468C-A888-102D677D5D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6692" y="274629"/>
                      <a:ext cx="700840" cy="70084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5D4B1ABC-85FF-47CD-93D8-38052A4D36A4}"/>
                    </a:ext>
                  </a:extLst>
                </p:cNvPr>
                <p:cNvSpPr txBox="1"/>
                <p:nvPr/>
              </p:nvSpPr>
              <p:spPr>
                <a:xfrm>
                  <a:off x="2757033" y="418943"/>
                  <a:ext cx="321733" cy="35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  <a:endParaRPr lang="fr-FR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4917707-2B1D-4D52-AF89-6124EC29C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273" y="1188126"/>
                      <a:ext cx="700840" cy="60499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4917707-2B1D-4D52-AF89-6124EC29C0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8273" y="1188126"/>
                      <a:ext cx="700840" cy="60499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109E4B76-4F85-4135-BA89-933EF62C99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6692" y="1188126"/>
                      <a:ext cx="700840" cy="60499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109E4B76-4F85-4135-BA89-933EF62C99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6692" y="1188126"/>
                      <a:ext cx="700840" cy="60499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0A73AAC-EAAE-44A0-AB1E-5F9CE3E4F235}"/>
                    </a:ext>
                  </a:extLst>
                </p:cNvPr>
                <p:cNvSpPr/>
                <p:nvPr/>
              </p:nvSpPr>
              <p:spPr>
                <a:xfrm>
                  <a:off x="2589113" y="2005776"/>
                  <a:ext cx="700840" cy="60499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PoE</a:t>
                  </a:r>
                  <a:endParaRPr lang="fr-FR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D9B152F-16FE-401F-9BC3-326FB37C56CE}"/>
                    </a:ext>
                  </a:extLst>
                </p:cNvPr>
                <p:cNvSpPr/>
                <p:nvPr/>
              </p:nvSpPr>
              <p:spPr>
                <a:xfrm>
                  <a:off x="2288444" y="2840135"/>
                  <a:ext cx="1308668" cy="45527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Sampling</a:t>
                  </a:r>
                  <a:endParaRPr lang="fr-FR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6211F65-F7C6-4527-9569-CCBE11C470EA}"/>
                    </a:ext>
                  </a:extLst>
                </p:cNvPr>
                <p:cNvSpPr/>
                <p:nvPr/>
              </p:nvSpPr>
              <p:spPr>
                <a:xfrm>
                  <a:off x="2589113" y="3524779"/>
                  <a:ext cx="700840" cy="60499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LSTM</a:t>
                  </a:r>
                  <a:endParaRPr lang="fr-FR" dirty="0"/>
                </a:p>
              </p:txBody>
            </p:sp>
            <p:cxnSp>
              <p:nvCxnSpPr>
                <p:cNvPr id="17" name="Connecteur droit avec flèche 16">
                  <a:extLst>
                    <a:ext uri="{FF2B5EF4-FFF2-40B4-BE49-F238E27FC236}">
                      <a16:creationId xmlns:a16="http://schemas.microsoft.com/office/drawing/2014/main" id="{89E1561B-FFA2-4A0E-82C7-4F2DC945B28D}"/>
                    </a:ext>
                  </a:extLst>
                </p:cNvPr>
                <p:cNvCxnSpPr>
                  <a:stCxn id="6" idx="4"/>
                  <a:endCxn id="9" idx="0"/>
                </p:cNvCxnSpPr>
                <p:nvPr/>
              </p:nvCxnSpPr>
              <p:spPr>
                <a:xfrm>
                  <a:off x="2238693" y="975469"/>
                  <a:ext cx="0" cy="2126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>
                  <a:extLst>
                    <a:ext uri="{FF2B5EF4-FFF2-40B4-BE49-F238E27FC236}">
                      <a16:creationId xmlns:a16="http://schemas.microsoft.com/office/drawing/2014/main" id="{AC9C6D69-0DE7-40AF-85D5-EDA68AE577CC}"/>
                    </a:ext>
                  </a:extLst>
                </p:cNvPr>
                <p:cNvCxnSpPr>
                  <a:cxnSpLocks/>
                  <a:stCxn id="7" idx="4"/>
                  <a:endCxn id="10" idx="0"/>
                </p:cNvCxnSpPr>
                <p:nvPr/>
              </p:nvCxnSpPr>
              <p:spPr>
                <a:xfrm>
                  <a:off x="3597112" y="975469"/>
                  <a:ext cx="0" cy="2126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avec flèche 20">
                  <a:extLst>
                    <a:ext uri="{FF2B5EF4-FFF2-40B4-BE49-F238E27FC236}">
                      <a16:creationId xmlns:a16="http://schemas.microsoft.com/office/drawing/2014/main" id="{7B542E11-7245-4614-8497-CE88B4EDC9B9}"/>
                    </a:ext>
                  </a:extLst>
                </p:cNvPr>
                <p:cNvCxnSpPr>
                  <a:cxnSpLocks/>
                  <a:stCxn id="10" idx="2"/>
                  <a:endCxn id="11" idx="0"/>
                </p:cNvCxnSpPr>
                <p:nvPr/>
              </p:nvCxnSpPr>
              <p:spPr>
                <a:xfrm flipH="1">
                  <a:off x="2939533" y="1793117"/>
                  <a:ext cx="657579" cy="2126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avec flèche 23">
                  <a:extLst>
                    <a:ext uri="{FF2B5EF4-FFF2-40B4-BE49-F238E27FC236}">
                      <a16:creationId xmlns:a16="http://schemas.microsoft.com/office/drawing/2014/main" id="{0E90F4A8-AAAD-446F-BCF5-01D3D94A7F34}"/>
                    </a:ext>
                  </a:extLst>
                </p:cNvPr>
                <p:cNvCxnSpPr>
                  <a:cxnSpLocks/>
                  <a:stCxn id="9" idx="2"/>
                  <a:endCxn id="11" idx="0"/>
                </p:cNvCxnSpPr>
                <p:nvPr/>
              </p:nvCxnSpPr>
              <p:spPr>
                <a:xfrm>
                  <a:off x="2238693" y="1793117"/>
                  <a:ext cx="700840" cy="2126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>
                  <a:extLst>
                    <a:ext uri="{FF2B5EF4-FFF2-40B4-BE49-F238E27FC236}">
                      <a16:creationId xmlns:a16="http://schemas.microsoft.com/office/drawing/2014/main" id="{FCEDB2A3-CD28-4C27-9D40-D1FB4F5785D2}"/>
                    </a:ext>
                  </a:extLst>
                </p:cNvPr>
                <p:cNvCxnSpPr>
                  <a:cxnSpLocks/>
                  <a:stCxn id="11" idx="2"/>
                  <a:endCxn id="12" idx="0"/>
                </p:cNvCxnSpPr>
                <p:nvPr/>
              </p:nvCxnSpPr>
              <p:spPr>
                <a:xfrm>
                  <a:off x="2939533" y="2610767"/>
                  <a:ext cx="3245" cy="2293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772B8F16-1F30-4A07-B05B-2D00907CBF79}"/>
                    </a:ext>
                  </a:extLst>
                </p:cNvPr>
                <p:cNvCxnSpPr>
                  <a:cxnSpLocks/>
                  <a:stCxn id="12" idx="2"/>
                  <a:endCxn id="14" idx="0"/>
                </p:cNvCxnSpPr>
                <p:nvPr/>
              </p:nvCxnSpPr>
              <p:spPr>
                <a:xfrm flipH="1">
                  <a:off x="2939533" y="3295410"/>
                  <a:ext cx="3245" cy="2293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8C1C020D-05C9-43E9-9EE5-5D0D4830C07F}"/>
                  </a:ext>
                </a:extLst>
              </p:cNvPr>
              <p:cNvGrpSpPr/>
              <p:nvPr/>
            </p:nvGrpSpPr>
            <p:grpSpPr>
              <a:xfrm>
                <a:off x="5305950" y="252096"/>
                <a:ext cx="2059259" cy="3855141"/>
                <a:chOff x="5305950" y="252096"/>
                <a:chExt cx="2059259" cy="38551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Ellipse 36">
                      <a:extLst>
                        <a:ext uri="{FF2B5EF4-FFF2-40B4-BE49-F238E27FC236}">
                          <a16:creationId xmlns:a16="http://schemas.microsoft.com/office/drawing/2014/main" id="{C32C35D1-301A-4EF8-BA90-CB72ED388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5950" y="252096"/>
                      <a:ext cx="700840" cy="7008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7" name="Ellipse 36">
                      <a:extLst>
                        <a:ext uri="{FF2B5EF4-FFF2-40B4-BE49-F238E27FC236}">
                          <a16:creationId xmlns:a16="http://schemas.microsoft.com/office/drawing/2014/main" id="{C32C35D1-301A-4EF8-BA90-CB72ED3886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5950" y="252096"/>
                      <a:ext cx="700840" cy="70084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Ellipse 37">
                      <a:extLst>
                        <a:ext uri="{FF2B5EF4-FFF2-40B4-BE49-F238E27FC236}">
                          <a16:creationId xmlns:a16="http://schemas.microsoft.com/office/drawing/2014/main" id="{38DD6583-07CE-42C3-963E-4C7F8D5D7F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4369" y="252096"/>
                      <a:ext cx="700840" cy="7008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8" name="Ellipse 37">
                      <a:extLst>
                        <a:ext uri="{FF2B5EF4-FFF2-40B4-BE49-F238E27FC236}">
                          <a16:creationId xmlns:a16="http://schemas.microsoft.com/office/drawing/2014/main" id="{38DD6583-07CE-42C3-963E-4C7F8D5D7F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4369" y="252096"/>
                      <a:ext cx="700840" cy="70084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3AEC5F38-5DCA-4111-950C-9ABEEF4093DF}"/>
                    </a:ext>
                  </a:extLst>
                </p:cNvPr>
                <p:cNvSpPr txBox="1"/>
                <p:nvPr/>
              </p:nvSpPr>
              <p:spPr>
                <a:xfrm>
                  <a:off x="6174710" y="396410"/>
                  <a:ext cx="321733" cy="35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  <a:endParaRPr lang="fr-FR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50A74523-A302-406A-8686-5FED9D8B0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5950" y="1165593"/>
                      <a:ext cx="700840" cy="60499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50A74523-A302-406A-8686-5FED9D8B0F7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5950" y="1165593"/>
                      <a:ext cx="700840" cy="60499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386FF187-0CBF-49A6-9965-765363FD7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4369" y="1165593"/>
                      <a:ext cx="700840" cy="60499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386FF187-0CBF-49A6-9965-765363FD79A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4369" y="1165593"/>
                      <a:ext cx="700840" cy="60499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08EF630-4019-4B30-8C04-B61BE68E4AC0}"/>
                    </a:ext>
                  </a:extLst>
                </p:cNvPr>
                <p:cNvSpPr/>
                <p:nvPr/>
              </p:nvSpPr>
              <p:spPr>
                <a:xfrm>
                  <a:off x="6006790" y="1983243"/>
                  <a:ext cx="700840" cy="60499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PoE</a:t>
                  </a:r>
                  <a:endParaRPr lang="fr-FR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159E202-22ED-4AE3-B1AE-2940F6F236D2}"/>
                    </a:ext>
                  </a:extLst>
                </p:cNvPr>
                <p:cNvSpPr/>
                <p:nvPr/>
              </p:nvSpPr>
              <p:spPr>
                <a:xfrm>
                  <a:off x="5706121" y="2817602"/>
                  <a:ext cx="1308668" cy="45527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Sampling</a:t>
                  </a:r>
                  <a:endParaRPr lang="fr-FR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72DE0B6-8929-4A7C-BDA8-6A106FD1FFEB}"/>
                    </a:ext>
                  </a:extLst>
                </p:cNvPr>
                <p:cNvSpPr/>
                <p:nvPr/>
              </p:nvSpPr>
              <p:spPr>
                <a:xfrm>
                  <a:off x="6006790" y="3502246"/>
                  <a:ext cx="700840" cy="60499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LSTM</a:t>
                  </a:r>
                  <a:endParaRPr lang="fr-FR" dirty="0"/>
                </a:p>
              </p:txBody>
            </p:sp>
            <p:cxnSp>
              <p:nvCxnSpPr>
                <p:cNvPr id="45" name="Connecteur droit avec flèche 44">
                  <a:extLst>
                    <a:ext uri="{FF2B5EF4-FFF2-40B4-BE49-F238E27FC236}">
                      <a16:creationId xmlns:a16="http://schemas.microsoft.com/office/drawing/2014/main" id="{26EDAA41-2990-465D-81ED-C0E65F2DEC3C}"/>
                    </a:ext>
                  </a:extLst>
                </p:cNvPr>
                <p:cNvCxnSpPr>
                  <a:stCxn id="37" idx="4"/>
                  <a:endCxn id="40" idx="0"/>
                </p:cNvCxnSpPr>
                <p:nvPr/>
              </p:nvCxnSpPr>
              <p:spPr>
                <a:xfrm>
                  <a:off x="5656370" y="952936"/>
                  <a:ext cx="0" cy="2126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>
                  <a:extLst>
                    <a:ext uri="{FF2B5EF4-FFF2-40B4-BE49-F238E27FC236}">
                      <a16:creationId xmlns:a16="http://schemas.microsoft.com/office/drawing/2014/main" id="{1D92F20E-B69C-4CE9-99B7-5C7ED5C2C919}"/>
                    </a:ext>
                  </a:extLst>
                </p:cNvPr>
                <p:cNvCxnSpPr>
                  <a:cxnSpLocks/>
                  <a:stCxn id="38" idx="4"/>
                  <a:endCxn id="41" idx="0"/>
                </p:cNvCxnSpPr>
                <p:nvPr/>
              </p:nvCxnSpPr>
              <p:spPr>
                <a:xfrm>
                  <a:off x="7014789" y="952936"/>
                  <a:ext cx="0" cy="2126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avec flèche 46">
                  <a:extLst>
                    <a:ext uri="{FF2B5EF4-FFF2-40B4-BE49-F238E27FC236}">
                      <a16:creationId xmlns:a16="http://schemas.microsoft.com/office/drawing/2014/main" id="{FD06DF9F-DB3F-4049-B404-09351B77CCA3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6357210" y="1770584"/>
                  <a:ext cx="657579" cy="2126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>
                  <a:extLst>
                    <a:ext uri="{FF2B5EF4-FFF2-40B4-BE49-F238E27FC236}">
                      <a16:creationId xmlns:a16="http://schemas.microsoft.com/office/drawing/2014/main" id="{D6C4A5AE-17B8-4783-991B-ED997D59C185}"/>
                    </a:ext>
                  </a:extLst>
                </p:cNvPr>
                <p:cNvCxnSpPr>
                  <a:cxnSpLocks/>
                  <a:stCxn id="40" idx="2"/>
                  <a:endCxn id="42" idx="0"/>
                </p:cNvCxnSpPr>
                <p:nvPr/>
              </p:nvCxnSpPr>
              <p:spPr>
                <a:xfrm>
                  <a:off x="5656370" y="1770584"/>
                  <a:ext cx="700840" cy="2126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>
                  <a:extLst>
                    <a:ext uri="{FF2B5EF4-FFF2-40B4-BE49-F238E27FC236}">
                      <a16:creationId xmlns:a16="http://schemas.microsoft.com/office/drawing/2014/main" id="{502E146A-982F-4BC0-A8E0-2A14623E4CF2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6357210" y="2588234"/>
                  <a:ext cx="3245" cy="2293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avec flèche 49">
                  <a:extLst>
                    <a:ext uri="{FF2B5EF4-FFF2-40B4-BE49-F238E27FC236}">
                      <a16:creationId xmlns:a16="http://schemas.microsoft.com/office/drawing/2014/main" id="{D9EAC097-7EDB-4A8C-8226-4570010AC881}"/>
                    </a:ext>
                  </a:extLst>
                </p:cNvPr>
                <p:cNvCxnSpPr>
                  <a:cxnSpLocks/>
                  <a:stCxn id="43" idx="2"/>
                  <a:endCxn id="44" idx="0"/>
                </p:cNvCxnSpPr>
                <p:nvPr/>
              </p:nvCxnSpPr>
              <p:spPr>
                <a:xfrm flipH="1">
                  <a:off x="6357210" y="3272877"/>
                  <a:ext cx="3245" cy="2293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30EDF-41C2-4529-9F7C-BDCFA2682348}"/>
                  </a:ext>
                </a:extLst>
              </p:cNvPr>
              <p:cNvSpPr/>
              <p:nvPr/>
            </p:nvSpPr>
            <p:spPr>
              <a:xfrm>
                <a:off x="4232060" y="2118985"/>
                <a:ext cx="7008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92D050"/>
                    </a:solidFill>
                  </a:rPr>
                  <a:t>…</a:t>
                </a:r>
                <a:endParaRPr lang="fr-FR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097DF21-88BE-4E24-B047-80E37917ACE1}"/>
                  </a:ext>
                </a:extLst>
              </p:cNvPr>
              <p:cNvSpPr/>
              <p:nvPr/>
            </p:nvSpPr>
            <p:spPr>
              <a:xfrm>
                <a:off x="4232060" y="3631490"/>
                <a:ext cx="7008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92D050"/>
                    </a:solidFill>
                  </a:rPr>
                  <a:t>…</a:t>
                </a:r>
                <a:endParaRPr lang="fr-FR" dirty="0"/>
              </a:p>
            </p:txBody>
          </p:sp>
          <p:cxnSp>
            <p:nvCxnSpPr>
              <p:cNvPr id="55" name="Connecteur droit avec flèche 54">
                <a:extLst>
                  <a:ext uri="{FF2B5EF4-FFF2-40B4-BE49-F238E27FC236}">
                    <a16:creationId xmlns:a16="http://schemas.microsoft.com/office/drawing/2014/main" id="{0E5AE55B-0EFE-42F9-B4EA-05D5E37FE2C4}"/>
                  </a:ext>
                </a:extLst>
              </p:cNvPr>
              <p:cNvCxnSpPr>
                <a:cxnSpLocks/>
                <a:stCxn id="11" idx="3"/>
                <a:endCxn id="52" idx="1"/>
              </p:cNvCxnSpPr>
              <p:nvPr/>
            </p:nvCxnSpPr>
            <p:spPr>
              <a:xfrm flipV="1">
                <a:off x="3289953" y="2303651"/>
                <a:ext cx="942107" cy="462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avec flèche 55">
                <a:extLst>
                  <a:ext uri="{FF2B5EF4-FFF2-40B4-BE49-F238E27FC236}">
                    <a16:creationId xmlns:a16="http://schemas.microsoft.com/office/drawing/2014/main" id="{4140D7F5-4D25-407E-A9FE-33D923177099}"/>
                  </a:ext>
                </a:extLst>
              </p:cNvPr>
              <p:cNvCxnSpPr>
                <a:cxnSpLocks/>
                <a:stCxn id="52" idx="3"/>
                <a:endCxn id="42" idx="1"/>
              </p:cNvCxnSpPr>
              <p:nvPr/>
            </p:nvCxnSpPr>
            <p:spPr>
              <a:xfrm flipV="1">
                <a:off x="4932900" y="2285739"/>
                <a:ext cx="1073890" cy="1791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>
                <a:extLst>
                  <a:ext uri="{FF2B5EF4-FFF2-40B4-BE49-F238E27FC236}">
                    <a16:creationId xmlns:a16="http://schemas.microsoft.com/office/drawing/2014/main" id="{447B6199-4953-436D-A55F-6D858B9BCA1D}"/>
                  </a:ext>
                </a:extLst>
              </p:cNvPr>
              <p:cNvCxnSpPr>
                <a:cxnSpLocks/>
                <a:stCxn id="53" idx="3"/>
                <a:endCxn id="44" idx="1"/>
              </p:cNvCxnSpPr>
              <p:nvPr/>
            </p:nvCxnSpPr>
            <p:spPr>
              <a:xfrm flipV="1">
                <a:off x="4932900" y="3804742"/>
                <a:ext cx="1073890" cy="11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54E6160C-D243-4CA1-B6F8-74722A4122C4}"/>
                  </a:ext>
                </a:extLst>
              </p:cNvPr>
              <p:cNvCxnSpPr>
                <a:cxnSpLocks/>
                <a:stCxn id="14" idx="3"/>
                <a:endCxn id="53" idx="1"/>
              </p:cNvCxnSpPr>
              <p:nvPr/>
            </p:nvCxnSpPr>
            <p:spPr>
              <a:xfrm flipV="1">
                <a:off x="3289953" y="3816156"/>
                <a:ext cx="942107" cy="11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>
                <a:extLst>
                  <a:ext uri="{FF2B5EF4-FFF2-40B4-BE49-F238E27FC236}">
                    <a16:creationId xmlns:a16="http://schemas.microsoft.com/office/drawing/2014/main" id="{68E12646-9EAF-40C7-9762-FC6FC457F1C4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1996068" y="3827275"/>
                <a:ext cx="5930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>
                <a:extLst>
                  <a:ext uri="{FF2B5EF4-FFF2-40B4-BE49-F238E27FC236}">
                    <a16:creationId xmlns:a16="http://schemas.microsoft.com/office/drawing/2014/main" id="{A377A955-48C9-4AE0-B3EF-6A292BD1C969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6707630" y="3804742"/>
                <a:ext cx="657579" cy="11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F480B474-7763-47CF-8791-4716A1AA6AE9}"/>
                </a:ext>
              </a:extLst>
            </p:cNvPr>
            <p:cNvGrpSpPr/>
            <p:nvPr/>
          </p:nvGrpSpPr>
          <p:grpSpPr>
            <a:xfrm>
              <a:off x="6775209" y="4345473"/>
              <a:ext cx="2102520" cy="1880838"/>
              <a:chOff x="6775209" y="4345473"/>
              <a:chExt cx="2102520" cy="18808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4FC66CBF-A929-458F-9C67-AC94FE622228}"/>
                      </a:ext>
                    </a:extLst>
                  </p:cNvPr>
                  <p:cNvSpPr/>
                  <p:nvPr/>
                </p:nvSpPr>
                <p:spPr>
                  <a:xfrm>
                    <a:off x="6775209" y="4665662"/>
                    <a:ext cx="700840" cy="60499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0" dirty="0"/>
                      <a:t>D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4FC66CBF-A929-458F-9C67-AC94FE6222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5209" y="4665662"/>
                    <a:ext cx="700840" cy="604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6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AB208A0C-1937-4C97-9DBB-404CC508A166}"/>
                      </a:ext>
                    </a:extLst>
                  </p:cNvPr>
                  <p:cNvSpPr/>
                  <p:nvPr/>
                </p:nvSpPr>
                <p:spPr>
                  <a:xfrm>
                    <a:off x="8176889" y="4665661"/>
                    <a:ext cx="700840" cy="60499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0" dirty="0"/>
                      <a:t>D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AB208A0C-1937-4C97-9DBB-404CC508A1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6889" y="4665661"/>
                    <a:ext cx="700840" cy="60499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12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Ellipse 85">
                    <a:extLst>
                      <a:ext uri="{FF2B5EF4-FFF2-40B4-BE49-F238E27FC236}">
                        <a16:creationId xmlns:a16="http://schemas.microsoft.com/office/drawing/2014/main" id="{532D7110-ECFC-434A-BB9C-8EC43C1D00E9}"/>
                      </a:ext>
                    </a:extLst>
                  </p:cNvPr>
                  <p:cNvSpPr/>
                  <p:nvPr/>
                </p:nvSpPr>
                <p:spPr>
                  <a:xfrm>
                    <a:off x="6775209" y="5496144"/>
                    <a:ext cx="700840" cy="7008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86" name="Ellipse 85">
                    <a:extLst>
                      <a:ext uri="{FF2B5EF4-FFF2-40B4-BE49-F238E27FC236}">
                        <a16:creationId xmlns:a16="http://schemas.microsoft.com/office/drawing/2014/main" id="{532D7110-ECFC-434A-BB9C-8EC43C1D00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5209" y="5496144"/>
                    <a:ext cx="700840" cy="70084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Ellipse 86">
                    <a:extLst>
                      <a:ext uri="{FF2B5EF4-FFF2-40B4-BE49-F238E27FC236}">
                        <a16:creationId xmlns:a16="http://schemas.microsoft.com/office/drawing/2014/main" id="{76B19342-6938-47C7-8D34-82BD968CB5D4}"/>
                      </a:ext>
                    </a:extLst>
                  </p:cNvPr>
                  <p:cNvSpPr/>
                  <p:nvPr/>
                </p:nvSpPr>
                <p:spPr>
                  <a:xfrm>
                    <a:off x="8176889" y="5525471"/>
                    <a:ext cx="700840" cy="70084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87" name="Ellipse 86">
                    <a:extLst>
                      <a:ext uri="{FF2B5EF4-FFF2-40B4-BE49-F238E27FC236}">
                        <a16:creationId xmlns:a16="http://schemas.microsoft.com/office/drawing/2014/main" id="{76B19342-6938-47C7-8D34-82BD968CB5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6889" y="5525471"/>
                    <a:ext cx="700840" cy="70084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F781DC26-040E-47D9-8672-C9091CE754C5}"/>
                  </a:ext>
                </a:extLst>
              </p:cNvPr>
              <p:cNvSpPr txBox="1"/>
              <p:nvPr/>
            </p:nvSpPr>
            <p:spPr>
              <a:xfrm>
                <a:off x="7643969" y="5640458"/>
                <a:ext cx="321733" cy="35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fr-FR" dirty="0"/>
              </a:p>
            </p:txBody>
          </p:sp>
          <p:cxnSp>
            <p:nvCxnSpPr>
              <p:cNvPr id="89" name="Connecteur droit avec flèche 88">
                <a:extLst>
                  <a:ext uri="{FF2B5EF4-FFF2-40B4-BE49-F238E27FC236}">
                    <a16:creationId xmlns:a16="http://schemas.microsoft.com/office/drawing/2014/main" id="{630FE428-8F30-4797-AF4D-8B2D3D5FAAEE}"/>
                  </a:ext>
                </a:extLst>
              </p:cNvPr>
              <p:cNvCxnSpPr>
                <a:cxnSpLocks/>
                <a:stCxn id="44" idx="2"/>
                <a:endCxn id="83" idx="0"/>
              </p:cNvCxnSpPr>
              <p:nvPr/>
            </p:nvCxnSpPr>
            <p:spPr>
              <a:xfrm flipH="1">
                <a:off x="7125629" y="4345473"/>
                <a:ext cx="700840" cy="320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>
                <a:extLst>
                  <a:ext uri="{FF2B5EF4-FFF2-40B4-BE49-F238E27FC236}">
                    <a16:creationId xmlns:a16="http://schemas.microsoft.com/office/drawing/2014/main" id="{AEB16918-48BF-457C-880E-811035B36D89}"/>
                  </a:ext>
                </a:extLst>
              </p:cNvPr>
              <p:cNvCxnSpPr>
                <a:cxnSpLocks/>
                <a:stCxn id="44" idx="2"/>
                <a:endCxn id="84" idx="0"/>
              </p:cNvCxnSpPr>
              <p:nvPr/>
            </p:nvCxnSpPr>
            <p:spPr>
              <a:xfrm>
                <a:off x="7826469" y="4345473"/>
                <a:ext cx="700840" cy="320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4A410BAE-E3DE-4B25-8931-7FCE7A782FD2}"/>
              </a:ext>
            </a:extLst>
          </p:cNvPr>
          <p:cNvCxnSpPr>
            <a:cxnSpLocks/>
            <a:stCxn id="84" idx="2"/>
            <a:endCxn id="87" idx="0"/>
          </p:cNvCxnSpPr>
          <p:nvPr/>
        </p:nvCxnSpPr>
        <p:spPr>
          <a:xfrm>
            <a:off x="8527309" y="5270652"/>
            <a:ext cx="0" cy="254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A20F022-DC51-49BC-A89E-CCEC5340D0E4}"/>
                  </a:ext>
                </a:extLst>
              </p:cNvPr>
              <p:cNvSpPr txBox="1"/>
              <p:nvPr/>
            </p:nvSpPr>
            <p:spPr>
              <a:xfrm>
                <a:off x="3757703" y="3460023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A20F022-DC51-49BC-A89E-CCEC5340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703" y="3460023"/>
                <a:ext cx="4461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7A523F2-5AC3-432C-A8F1-6DE84534913B}"/>
                  </a:ext>
                </a:extLst>
              </p:cNvPr>
              <p:cNvSpPr txBox="1"/>
              <p:nvPr/>
            </p:nvSpPr>
            <p:spPr>
              <a:xfrm>
                <a:off x="7164020" y="3444277"/>
                <a:ext cx="431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7A523F2-5AC3-432C-A8F1-6DE845349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20" y="3444277"/>
                <a:ext cx="43191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39078265-EA4B-430F-9533-4451CB24A015}"/>
                  </a:ext>
                </a:extLst>
              </p:cNvPr>
              <p:cNvSpPr txBox="1"/>
              <p:nvPr/>
            </p:nvSpPr>
            <p:spPr>
              <a:xfrm>
                <a:off x="3459909" y="2720141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39078265-EA4B-430F-9533-4451CB24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09" y="2720141"/>
                <a:ext cx="773673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AC5EF99-8FFE-4080-B500-E0728D2BB5CE}"/>
                  </a:ext>
                </a:extLst>
              </p:cNvPr>
              <p:cNvSpPr txBox="1"/>
              <p:nvPr/>
            </p:nvSpPr>
            <p:spPr>
              <a:xfrm>
                <a:off x="6696696" y="2715139"/>
                <a:ext cx="7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AC5EF99-8FFE-4080-B500-E0728D2BB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96" y="2715139"/>
                <a:ext cx="745204" cy="369332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7DEC57A6-C8C4-4129-8EED-AE1228D5E359}"/>
                  </a:ext>
                </a:extLst>
              </p:cNvPr>
              <p:cNvSpPr txBox="1"/>
              <p:nvPr/>
            </p:nvSpPr>
            <p:spPr>
              <a:xfrm>
                <a:off x="3289502" y="2023590"/>
                <a:ext cx="809965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7DEC57A6-C8C4-4129-8EED-AE1228D5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502" y="2023590"/>
                <a:ext cx="809965" cy="371961"/>
              </a:xfrm>
              <a:prstGeom prst="rect">
                <a:avLst/>
              </a:prstGeom>
              <a:blipFill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4C4055B4-C5CA-48DC-A86A-794BEE305831}"/>
                  </a:ext>
                </a:extLst>
              </p:cNvPr>
              <p:cNvSpPr txBox="1"/>
              <p:nvPr/>
            </p:nvSpPr>
            <p:spPr>
              <a:xfrm>
                <a:off x="6664315" y="2031353"/>
                <a:ext cx="809965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4C4055B4-C5CA-48DC-A86A-794BEE30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315" y="2031353"/>
                <a:ext cx="809965" cy="370551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EF9916C3-9FB7-4E63-BBE0-3F2AFDE5A070}"/>
                  </a:ext>
                </a:extLst>
              </p:cNvPr>
              <p:cNvSpPr txBox="1"/>
              <p:nvPr/>
            </p:nvSpPr>
            <p:spPr>
              <a:xfrm>
                <a:off x="4793361" y="1951701"/>
                <a:ext cx="885371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EF9916C3-9FB7-4E63-BBE0-3F2AFDE5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1" y="1951701"/>
                <a:ext cx="885371" cy="372666"/>
              </a:xfrm>
              <a:prstGeom prst="rect">
                <a:avLst/>
              </a:prstGeom>
              <a:blipFill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73CB48B3-E80B-47E8-9FB9-38EE299238D6}"/>
                  </a:ext>
                </a:extLst>
              </p:cNvPr>
              <p:cNvSpPr txBox="1"/>
              <p:nvPr/>
            </p:nvSpPr>
            <p:spPr>
              <a:xfrm>
                <a:off x="8214495" y="1949897"/>
                <a:ext cx="885371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73CB48B3-E80B-47E8-9FB9-38EE29923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95" y="1949897"/>
                <a:ext cx="885371" cy="371255"/>
              </a:xfrm>
              <a:prstGeom prst="rect">
                <a:avLst/>
              </a:prstGeom>
              <a:blipFill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99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01656-F62C-4E2B-B3AE-0C2545AA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Product of Experts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CD4BD9-D2E0-452A-94E2-02C2000D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87A8D7-B2EB-4B7A-B0CE-67DEEF73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8B9B9-8211-419B-8343-A9EF0C52C4FC}"/>
              </a:ext>
            </a:extLst>
          </p:cNvPr>
          <p:cNvSpPr/>
          <p:nvPr/>
        </p:nvSpPr>
        <p:spPr>
          <a:xfrm>
            <a:off x="297221" y="3694630"/>
            <a:ext cx="3112477" cy="7480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10EC205-8E8E-485C-AD65-44A145A7DFC9}"/>
                  </a:ext>
                </a:extLst>
              </p:cNvPr>
              <p:cNvSpPr txBox="1"/>
              <p:nvPr/>
            </p:nvSpPr>
            <p:spPr>
              <a:xfrm>
                <a:off x="5440722" y="1690688"/>
                <a:ext cx="148745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10EC205-8E8E-485C-AD65-44A145A7D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722" y="1690688"/>
                <a:ext cx="1487458" cy="390748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C8EB7A7-716F-427A-A6E5-91DB7C88B16B}"/>
                  </a:ext>
                </a:extLst>
              </p:cNvPr>
              <p:cNvSpPr txBox="1"/>
              <p:nvPr/>
            </p:nvSpPr>
            <p:spPr>
              <a:xfrm>
                <a:off x="297221" y="2977296"/>
                <a:ext cx="809965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C8EB7A7-716F-427A-A6E5-91DB7C88B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21" y="2977296"/>
                <a:ext cx="809965" cy="371961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79EA525-5BAB-45C2-9F63-FB84C2A0A036}"/>
                  </a:ext>
                </a:extLst>
              </p:cNvPr>
              <p:cNvSpPr txBox="1"/>
              <p:nvPr/>
            </p:nvSpPr>
            <p:spPr>
              <a:xfrm>
                <a:off x="1853459" y="2977296"/>
                <a:ext cx="885371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79EA525-5BAB-45C2-9F63-FB84C2A0A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59" y="2977296"/>
                <a:ext cx="885371" cy="372666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550D723-43F1-4B9C-8CE0-393053E22357}"/>
                  </a:ext>
                </a:extLst>
              </p:cNvPr>
              <p:cNvSpPr txBox="1"/>
              <p:nvPr/>
            </p:nvSpPr>
            <p:spPr>
              <a:xfrm>
                <a:off x="1274978" y="297992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550D723-43F1-4B9C-8CE0-393053E2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78" y="2979925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34C9424-BF8D-4A53-8A5B-A7741F349A92}"/>
              </a:ext>
            </a:extLst>
          </p:cNvPr>
          <p:cNvCxnSpPr>
            <a:stCxn id="8" idx="2"/>
          </p:cNvCxnSpPr>
          <p:nvPr/>
        </p:nvCxnSpPr>
        <p:spPr>
          <a:xfrm flipH="1">
            <a:off x="702203" y="3349257"/>
            <a:ext cx="1" cy="346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1FA3FF7-4B09-49C0-9A71-2F95973BE2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296145" y="3349962"/>
            <a:ext cx="0" cy="344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2190F-6B5D-4DA3-AC51-D965AB1326A6}"/>
              </a:ext>
            </a:extLst>
          </p:cNvPr>
          <p:cNvSpPr/>
          <p:nvPr/>
        </p:nvSpPr>
        <p:spPr>
          <a:xfrm>
            <a:off x="3814680" y="3698320"/>
            <a:ext cx="3112477" cy="7473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8EFDB-F8FC-4DB3-B510-E78E89BFE7CE}"/>
              </a:ext>
            </a:extLst>
          </p:cNvPr>
          <p:cNvSpPr/>
          <p:nvPr/>
        </p:nvSpPr>
        <p:spPr>
          <a:xfrm>
            <a:off x="8849208" y="3694629"/>
            <a:ext cx="3112477" cy="7473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3DB3F96-EAB5-46E6-B947-E32969ADA9E6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1853459" y="4442682"/>
            <a:ext cx="1" cy="439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D79F7ED-8BE1-466A-BDCA-1260CCB9EE26}"/>
                  </a:ext>
                </a:extLst>
              </p:cNvPr>
              <p:cNvSpPr txBox="1"/>
              <p:nvPr/>
            </p:nvSpPr>
            <p:spPr>
              <a:xfrm>
                <a:off x="1466622" y="4882296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D79F7ED-8BE1-466A-BDCA-1260CCB9E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22" y="4882296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061233C-34A1-47ED-96A5-4DA2B73468E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853458" y="5251628"/>
            <a:ext cx="1" cy="3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58EF9FB6-9DB3-4330-9F4C-EC656DAB0581}"/>
              </a:ext>
            </a:extLst>
          </p:cNvPr>
          <p:cNvSpPr/>
          <p:nvPr/>
        </p:nvSpPr>
        <p:spPr>
          <a:xfrm>
            <a:off x="3031638" y="2116183"/>
            <a:ext cx="3134760" cy="1570183"/>
          </a:xfrm>
          <a:custGeom>
            <a:avLst/>
            <a:gdLst>
              <a:gd name="connsiteX0" fmla="*/ 3186545 w 3186545"/>
              <a:gd name="connsiteY0" fmla="*/ 0 h 1597891"/>
              <a:gd name="connsiteX1" fmla="*/ 1034473 w 3186545"/>
              <a:gd name="connsiteY1" fmla="*/ 341745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93977 w 3193977"/>
              <a:gd name="connsiteY0" fmla="*/ 0 h 1597891"/>
              <a:gd name="connsiteX1" fmla="*/ 986487 w 3193977"/>
              <a:gd name="connsiteY1" fmla="*/ 314036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986487 w 3193977"/>
              <a:gd name="connsiteY1" fmla="*/ 314036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205836 w 3205836"/>
              <a:gd name="connsiteY0" fmla="*/ 0 h 1597891"/>
              <a:gd name="connsiteX1" fmla="*/ 1026055 w 3205836"/>
              <a:gd name="connsiteY1" fmla="*/ 471054 h 1597891"/>
              <a:gd name="connsiteX2" fmla="*/ 47000 w 3205836"/>
              <a:gd name="connsiteY2" fmla="*/ 1357745 h 1597891"/>
              <a:gd name="connsiteX3" fmla="*/ 19291 w 3205836"/>
              <a:gd name="connsiteY3" fmla="*/ 1597891 h 1597891"/>
              <a:gd name="connsiteX0" fmla="*/ 3200238 w 3200238"/>
              <a:gd name="connsiteY0" fmla="*/ 0 h 1625601"/>
              <a:gd name="connsiteX1" fmla="*/ 1020457 w 3200238"/>
              <a:gd name="connsiteY1" fmla="*/ 471054 h 1625601"/>
              <a:gd name="connsiteX2" fmla="*/ 41402 w 3200238"/>
              <a:gd name="connsiteY2" fmla="*/ 1357745 h 1625601"/>
              <a:gd name="connsiteX3" fmla="*/ 32166 w 3200238"/>
              <a:gd name="connsiteY3" fmla="*/ 1625601 h 1625601"/>
              <a:gd name="connsiteX0" fmla="*/ 3192268 w 3192268"/>
              <a:gd name="connsiteY0" fmla="*/ 0 h 1477819"/>
              <a:gd name="connsiteX1" fmla="*/ 1012487 w 3192268"/>
              <a:gd name="connsiteY1" fmla="*/ 471054 h 1477819"/>
              <a:gd name="connsiteX2" fmla="*/ 33432 w 3192268"/>
              <a:gd name="connsiteY2" fmla="*/ 1357745 h 1477819"/>
              <a:gd name="connsiteX3" fmla="*/ 61141 w 3192268"/>
              <a:gd name="connsiteY3" fmla="*/ 1477819 h 1477819"/>
              <a:gd name="connsiteX0" fmla="*/ 3200237 w 3200237"/>
              <a:gd name="connsiteY0" fmla="*/ 0 h 1616365"/>
              <a:gd name="connsiteX1" fmla="*/ 1020456 w 3200237"/>
              <a:gd name="connsiteY1" fmla="*/ 471054 h 1616365"/>
              <a:gd name="connsiteX2" fmla="*/ 41401 w 3200237"/>
              <a:gd name="connsiteY2" fmla="*/ 1357745 h 1616365"/>
              <a:gd name="connsiteX3" fmla="*/ 32164 w 3200237"/>
              <a:gd name="connsiteY3" fmla="*/ 1616365 h 1616365"/>
              <a:gd name="connsiteX0" fmla="*/ 3202425 w 3202425"/>
              <a:gd name="connsiteY0" fmla="*/ 0 h 1616365"/>
              <a:gd name="connsiteX1" fmla="*/ 1022644 w 3202425"/>
              <a:gd name="connsiteY1" fmla="*/ 471054 h 1616365"/>
              <a:gd name="connsiteX2" fmla="*/ 43589 w 3202425"/>
              <a:gd name="connsiteY2" fmla="*/ 1357745 h 1616365"/>
              <a:gd name="connsiteX3" fmla="*/ 34352 w 3202425"/>
              <a:gd name="connsiteY3" fmla="*/ 1616365 h 1616365"/>
              <a:gd name="connsiteX0" fmla="*/ 3190179 w 3190179"/>
              <a:gd name="connsiteY0" fmla="*/ 0 h 1616365"/>
              <a:gd name="connsiteX1" fmla="*/ 1010398 w 3190179"/>
              <a:gd name="connsiteY1" fmla="*/ 471054 h 1616365"/>
              <a:gd name="connsiteX2" fmla="*/ 31343 w 3190179"/>
              <a:gd name="connsiteY2" fmla="*/ 1357745 h 1616365"/>
              <a:gd name="connsiteX3" fmla="*/ 22106 w 3190179"/>
              <a:gd name="connsiteY3" fmla="*/ 1616365 h 1616365"/>
              <a:gd name="connsiteX0" fmla="*/ 3168073 w 3168073"/>
              <a:gd name="connsiteY0" fmla="*/ 0 h 1616365"/>
              <a:gd name="connsiteX1" fmla="*/ 988292 w 3168073"/>
              <a:gd name="connsiteY1" fmla="*/ 471054 h 1616365"/>
              <a:gd name="connsiteX2" fmla="*/ 64655 w 3168073"/>
              <a:gd name="connsiteY2" fmla="*/ 1052945 h 1616365"/>
              <a:gd name="connsiteX3" fmla="*/ 0 w 3168073"/>
              <a:gd name="connsiteY3" fmla="*/ 1616365 h 1616365"/>
              <a:gd name="connsiteX0" fmla="*/ 3134760 w 3134760"/>
              <a:gd name="connsiteY0" fmla="*/ 0 h 1607129"/>
              <a:gd name="connsiteX1" fmla="*/ 954979 w 3134760"/>
              <a:gd name="connsiteY1" fmla="*/ 471054 h 1607129"/>
              <a:gd name="connsiteX2" fmla="*/ 31342 w 3134760"/>
              <a:gd name="connsiteY2" fmla="*/ 1052945 h 1607129"/>
              <a:gd name="connsiteX3" fmla="*/ 22106 w 3134760"/>
              <a:gd name="connsiteY3" fmla="*/ 1607129 h 1607129"/>
              <a:gd name="connsiteX0" fmla="*/ 3134760 w 3134760"/>
              <a:gd name="connsiteY0" fmla="*/ 0 h 1570183"/>
              <a:gd name="connsiteX1" fmla="*/ 954979 w 3134760"/>
              <a:gd name="connsiteY1" fmla="*/ 471054 h 1570183"/>
              <a:gd name="connsiteX2" fmla="*/ 31342 w 3134760"/>
              <a:gd name="connsiteY2" fmla="*/ 1052945 h 1570183"/>
              <a:gd name="connsiteX3" fmla="*/ 22106 w 3134760"/>
              <a:gd name="connsiteY3" fmla="*/ 1570183 h 157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760" h="1570183">
                <a:moveTo>
                  <a:pt x="3134760" y="0"/>
                </a:moveTo>
                <a:cubicBezTo>
                  <a:pt x="2288094" y="427952"/>
                  <a:pt x="1349064" y="310957"/>
                  <a:pt x="954979" y="471054"/>
                </a:cubicBezTo>
                <a:cubicBezTo>
                  <a:pt x="573210" y="578812"/>
                  <a:pt x="43657" y="899007"/>
                  <a:pt x="31342" y="1052945"/>
                </a:cubicBezTo>
                <a:cubicBezTo>
                  <a:pt x="-33312" y="1151466"/>
                  <a:pt x="22106" y="1453188"/>
                  <a:pt x="22106" y="1570183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14394056-A405-49B3-8A4B-27B49D06E4DD}"/>
              </a:ext>
            </a:extLst>
          </p:cNvPr>
          <p:cNvSpPr/>
          <p:nvPr/>
        </p:nvSpPr>
        <p:spPr>
          <a:xfrm>
            <a:off x="2231708" y="3307414"/>
            <a:ext cx="1911927" cy="1782877"/>
          </a:xfrm>
          <a:custGeom>
            <a:avLst/>
            <a:gdLst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850 h 1782850"/>
              <a:gd name="connsiteX1" fmla="*/ 1302327 w 1911927"/>
              <a:gd name="connsiteY1" fmla="*/ 720668 h 1782850"/>
              <a:gd name="connsiteX2" fmla="*/ 1681018 w 1911927"/>
              <a:gd name="connsiteY2" fmla="*/ 232 h 1782850"/>
              <a:gd name="connsiteX3" fmla="*/ 1911927 w 1911927"/>
              <a:gd name="connsiteY3" fmla="*/ 388159 h 1782850"/>
              <a:gd name="connsiteX0" fmla="*/ 0 w 1912309"/>
              <a:gd name="connsiteY0" fmla="*/ 1782897 h 1782897"/>
              <a:gd name="connsiteX1" fmla="*/ 1302327 w 1912309"/>
              <a:gd name="connsiteY1" fmla="*/ 720715 h 1782897"/>
              <a:gd name="connsiteX2" fmla="*/ 1681018 w 1912309"/>
              <a:gd name="connsiteY2" fmla="*/ 279 h 1782897"/>
              <a:gd name="connsiteX3" fmla="*/ 1911927 w 1912309"/>
              <a:gd name="connsiteY3" fmla="*/ 388206 h 1782897"/>
              <a:gd name="connsiteX0" fmla="*/ 0 w 1911927"/>
              <a:gd name="connsiteY0" fmla="*/ 1782877 h 1782877"/>
              <a:gd name="connsiteX1" fmla="*/ 1302327 w 1911927"/>
              <a:gd name="connsiteY1" fmla="*/ 720695 h 1782877"/>
              <a:gd name="connsiteX2" fmla="*/ 1681018 w 1911927"/>
              <a:gd name="connsiteY2" fmla="*/ 259 h 1782877"/>
              <a:gd name="connsiteX3" fmla="*/ 1911927 w 1911927"/>
              <a:gd name="connsiteY3" fmla="*/ 388186 h 178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927" h="1782877">
                <a:moveTo>
                  <a:pt x="0" y="1782877"/>
                </a:moveTo>
                <a:cubicBezTo>
                  <a:pt x="738909" y="1752089"/>
                  <a:pt x="1302327" y="1425738"/>
                  <a:pt x="1302327" y="720695"/>
                </a:cubicBezTo>
                <a:cubicBezTo>
                  <a:pt x="1317721" y="268113"/>
                  <a:pt x="1462425" y="27968"/>
                  <a:pt x="1681018" y="259"/>
                </a:cubicBezTo>
                <a:cubicBezTo>
                  <a:pt x="1850352" y="-8977"/>
                  <a:pt x="1908847" y="231168"/>
                  <a:pt x="1911927" y="388186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1F58768-3601-41C4-BB93-00DB794022A5}"/>
                  </a:ext>
                </a:extLst>
              </p:cNvPr>
              <p:cNvSpPr txBox="1"/>
              <p:nvPr/>
            </p:nvSpPr>
            <p:spPr>
              <a:xfrm>
                <a:off x="4014229" y="2959744"/>
                <a:ext cx="809965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1F58768-3601-41C4-BB93-00DB79402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229" y="2959744"/>
                <a:ext cx="809965" cy="372474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A50907A-1AD0-4E70-9411-BE1E83D54D96}"/>
                  </a:ext>
                </a:extLst>
              </p:cNvPr>
              <p:cNvSpPr txBox="1"/>
              <p:nvPr/>
            </p:nvSpPr>
            <p:spPr>
              <a:xfrm>
                <a:off x="5570467" y="2959744"/>
                <a:ext cx="885371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A50907A-1AD0-4E70-9411-BE1E83D54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67" y="2959744"/>
                <a:ext cx="885371" cy="373179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C9C6996-A4E6-4A24-85C5-C81A268281B4}"/>
                  </a:ext>
                </a:extLst>
              </p:cNvPr>
              <p:cNvSpPr txBox="1"/>
              <p:nvPr/>
            </p:nvSpPr>
            <p:spPr>
              <a:xfrm>
                <a:off x="4991986" y="296237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C9C6996-A4E6-4A24-85C5-C81A26828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986" y="2962373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FBFBB1D-A60B-425F-9E65-3BC12ADFACD9}"/>
              </a:ext>
            </a:extLst>
          </p:cNvPr>
          <p:cNvCxnSpPr>
            <a:stCxn id="20" idx="2"/>
          </p:cNvCxnSpPr>
          <p:nvPr/>
        </p:nvCxnSpPr>
        <p:spPr>
          <a:xfrm>
            <a:off x="4419212" y="3332218"/>
            <a:ext cx="1" cy="34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0AF0E56-E87F-4EC5-931D-9C528282E02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013153" y="3332923"/>
            <a:ext cx="1" cy="34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3985949-7EC1-4D63-A186-944AADCDBCB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352775" y="4456896"/>
            <a:ext cx="5320" cy="439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292F72E-EFB7-4E83-889C-EA779CE3176F}"/>
                  </a:ext>
                </a:extLst>
              </p:cNvPr>
              <p:cNvSpPr txBox="1"/>
              <p:nvPr/>
            </p:nvSpPr>
            <p:spPr>
              <a:xfrm>
                <a:off x="4965936" y="4896510"/>
                <a:ext cx="784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292F72E-EFB7-4E83-889C-EA779CE31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36" y="4896510"/>
                <a:ext cx="784317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9F9E128-4A99-4FCD-A350-EAFE304A94A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358095" y="5265842"/>
            <a:ext cx="0" cy="29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F88213C-E371-4C7B-A036-9A22EED1F0DB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>
            <a:off x="10405447" y="4441976"/>
            <a:ext cx="1" cy="440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CFC9044-8294-499F-8E89-355B2ED64621}"/>
                  </a:ext>
                </a:extLst>
              </p:cNvPr>
              <p:cNvSpPr txBox="1"/>
              <p:nvPr/>
            </p:nvSpPr>
            <p:spPr>
              <a:xfrm>
                <a:off x="9993604" y="4882478"/>
                <a:ext cx="823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CFC9044-8294-499F-8E89-355B2ED6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604" y="4882478"/>
                <a:ext cx="823687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B3759A9-25CB-4F78-9024-026210B1F2F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0405448" y="5251810"/>
            <a:ext cx="0" cy="37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5C26DC7-7902-4AEE-AD9E-338226626C55}"/>
                  </a:ext>
                </a:extLst>
              </p:cNvPr>
              <p:cNvSpPr txBox="1"/>
              <p:nvPr/>
            </p:nvSpPr>
            <p:spPr>
              <a:xfrm>
                <a:off x="9127443" y="2964354"/>
                <a:ext cx="828368" cy="37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5C26DC7-7902-4AEE-AD9E-338226626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443" y="2964354"/>
                <a:ext cx="828368" cy="372603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F07E468-B43D-4B75-91C7-2153335AD4A4}"/>
                  </a:ext>
                </a:extLst>
              </p:cNvPr>
              <p:cNvSpPr txBox="1"/>
              <p:nvPr/>
            </p:nvSpPr>
            <p:spPr>
              <a:xfrm>
                <a:off x="10683681" y="2964354"/>
                <a:ext cx="885371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F07E468-B43D-4B75-91C7-2153335AD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81" y="2964354"/>
                <a:ext cx="885371" cy="373307"/>
              </a:xfrm>
              <a:prstGeom prst="rect">
                <a:avLst/>
              </a:prstGeom>
              <a:blipFill>
                <a:blip r:embed="rId1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F4B36E6-B6C9-4B02-A057-457859B9FC88}"/>
                  </a:ext>
                </a:extLst>
              </p:cNvPr>
              <p:cNvSpPr txBox="1"/>
              <p:nvPr/>
            </p:nvSpPr>
            <p:spPr>
              <a:xfrm>
                <a:off x="10105200" y="2966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F4B36E6-B6C9-4B02-A057-457859B9F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200" y="2966983"/>
                <a:ext cx="4106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6B1DAF5-0D8E-4AC6-8DBB-106E9ACDE37E}"/>
              </a:ext>
            </a:extLst>
          </p:cNvPr>
          <p:cNvCxnSpPr>
            <a:stCxn id="31" idx="2"/>
          </p:cNvCxnSpPr>
          <p:nvPr/>
        </p:nvCxnSpPr>
        <p:spPr>
          <a:xfrm flipH="1">
            <a:off x="9532427" y="3336957"/>
            <a:ext cx="9200" cy="345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6C55B12-2E86-461A-8029-76020D36B9A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126367" y="3337661"/>
            <a:ext cx="1" cy="344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52390B4-0461-493A-A9AE-C7FBB45AABD5}"/>
              </a:ext>
            </a:extLst>
          </p:cNvPr>
          <p:cNvSpPr/>
          <p:nvPr/>
        </p:nvSpPr>
        <p:spPr>
          <a:xfrm>
            <a:off x="6166398" y="2125419"/>
            <a:ext cx="539332" cy="1560945"/>
          </a:xfrm>
          <a:custGeom>
            <a:avLst/>
            <a:gdLst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9332"/>
              <a:gd name="connsiteY0" fmla="*/ 0 h 1560945"/>
              <a:gd name="connsiteX1" fmla="*/ 508000 w 539332"/>
              <a:gd name="connsiteY1" fmla="*/ 711200 h 1560945"/>
              <a:gd name="connsiteX2" fmla="*/ 535710 w 539332"/>
              <a:gd name="connsiteY2" fmla="*/ 1560945 h 156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332" h="1560945">
                <a:moveTo>
                  <a:pt x="0" y="0"/>
                </a:moveTo>
                <a:cubicBezTo>
                  <a:pt x="3078" y="237067"/>
                  <a:pt x="347903" y="400242"/>
                  <a:pt x="508000" y="711200"/>
                </a:cubicBezTo>
                <a:cubicBezTo>
                  <a:pt x="563419" y="763539"/>
                  <a:pt x="526473" y="1277697"/>
                  <a:pt x="535710" y="156094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93010AAE-4D26-4A4B-9F93-F94D409CE9F8}"/>
              </a:ext>
            </a:extLst>
          </p:cNvPr>
          <p:cNvSpPr/>
          <p:nvPr/>
        </p:nvSpPr>
        <p:spPr>
          <a:xfrm>
            <a:off x="6166398" y="2125419"/>
            <a:ext cx="5560291" cy="1570182"/>
          </a:xfrm>
          <a:custGeom>
            <a:avLst/>
            <a:gdLst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0291" h="1570182">
                <a:moveTo>
                  <a:pt x="0" y="0"/>
                </a:moveTo>
                <a:cubicBezTo>
                  <a:pt x="58498" y="172412"/>
                  <a:pt x="1188413" y="326352"/>
                  <a:pt x="1838037" y="350982"/>
                </a:cubicBezTo>
                <a:lnTo>
                  <a:pt x="4959928" y="360218"/>
                </a:lnTo>
                <a:cubicBezTo>
                  <a:pt x="5363249" y="357139"/>
                  <a:pt x="5526424" y="677333"/>
                  <a:pt x="5532582" y="988291"/>
                </a:cubicBezTo>
                <a:lnTo>
                  <a:pt x="5560291" y="1570182"/>
                </a:lnTo>
              </a:path>
            </a:pathLst>
          </a:cu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833D06F7-7A09-4D1C-9B7E-D2D612846C1F}"/>
              </a:ext>
            </a:extLst>
          </p:cNvPr>
          <p:cNvSpPr/>
          <p:nvPr/>
        </p:nvSpPr>
        <p:spPr>
          <a:xfrm>
            <a:off x="5723053" y="3224365"/>
            <a:ext cx="3389745" cy="1902871"/>
          </a:xfrm>
          <a:custGeom>
            <a:avLst/>
            <a:gdLst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776 h 1902776"/>
              <a:gd name="connsiteX1" fmla="*/ 1311564 w 3389745"/>
              <a:gd name="connsiteY1" fmla="*/ 1902776 h 1902776"/>
              <a:gd name="connsiteX2" fmla="*/ 2161309 w 3389745"/>
              <a:gd name="connsiteY2" fmla="*/ 849831 h 1902776"/>
              <a:gd name="connsiteX3" fmla="*/ 2798618 w 3389745"/>
              <a:gd name="connsiteY3" fmla="*/ 85 h 1902776"/>
              <a:gd name="connsiteX4" fmla="*/ 3389745 w 3389745"/>
              <a:gd name="connsiteY4" fmla="*/ 480376 h 1902776"/>
              <a:gd name="connsiteX0" fmla="*/ 0 w 3389745"/>
              <a:gd name="connsiteY0" fmla="*/ 1902871 h 1902871"/>
              <a:gd name="connsiteX1" fmla="*/ 1311564 w 3389745"/>
              <a:gd name="connsiteY1" fmla="*/ 1902871 h 1902871"/>
              <a:gd name="connsiteX2" fmla="*/ 2161309 w 3389745"/>
              <a:gd name="connsiteY2" fmla="*/ 849926 h 1902871"/>
              <a:gd name="connsiteX3" fmla="*/ 2798618 w 3389745"/>
              <a:gd name="connsiteY3" fmla="*/ 180 h 1902871"/>
              <a:gd name="connsiteX4" fmla="*/ 3389745 w 3389745"/>
              <a:gd name="connsiteY4" fmla="*/ 480471 h 19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9745" h="1902871">
                <a:moveTo>
                  <a:pt x="0" y="1902871"/>
                </a:moveTo>
                <a:lnTo>
                  <a:pt x="1311564" y="1902871"/>
                </a:lnTo>
                <a:cubicBezTo>
                  <a:pt x="1945794" y="1884398"/>
                  <a:pt x="2155152" y="1376398"/>
                  <a:pt x="2161309" y="849926"/>
                </a:cubicBezTo>
                <a:cubicBezTo>
                  <a:pt x="2179781" y="474313"/>
                  <a:pt x="2327564" y="15575"/>
                  <a:pt x="2798618" y="180"/>
                </a:cubicBezTo>
                <a:cubicBezTo>
                  <a:pt x="3318933" y="-5978"/>
                  <a:pt x="3377431" y="144883"/>
                  <a:pt x="3389745" y="480471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4E275752-7D82-4BEF-B54C-551864A8E64A}"/>
                  </a:ext>
                </a:extLst>
              </p:cNvPr>
              <p:cNvSpPr txBox="1"/>
              <p:nvPr/>
            </p:nvSpPr>
            <p:spPr>
              <a:xfrm>
                <a:off x="7371214" y="3893307"/>
                <a:ext cx="10155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4E275752-7D82-4BEF-B54C-551864A8E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14" y="3893307"/>
                <a:ext cx="10155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51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16CE4-65C0-44F9-8AA1-A5A3C1BC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Encoder/Decoder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0684F71-EDFE-4043-A858-436830B14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02" y="1999020"/>
            <a:ext cx="5951395" cy="3130541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67C66B-8A38-4323-BEE2-98992711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384462-B985-4E1E-94A7-8E4D60F6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19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AC3A80-B989-415B-8435-009D1DFB1087}"/>
              </a:ext>
            </a:extLst>
          </p:cNvPr>
          <p:cNvSpPr txBox="1"/>
          <p:nvPr/>
        </p:nvSpPr>
        <p:spPr>
          <a:xfrm>
            <a:off x="838200" y="2688805"/>
            <a:ext cx="4402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Convolution</a:t>
            </a:r>
            <a:r>
              <a:rPr lang="en-US" sz="2000" dirty="0"/>
              <a:t>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Fully Connected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Fully Connected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Transposed Convolutional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 Fully Connected layer</a:t>
            </a: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4CBC48-08B8-4C7B-9780-A13394756514}"/>
              </a:ext>
            </a:extLst>
          </p:cNvPr>
          <p:cNvSpPr txBox="1"/>
          <p:nvPr/>
        </p:nvSpPr>
        <p:spPr>
          <a:xfrm>
            <a:off x="838200" y="5445907"/>
            <a:ext cx="3212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Convolutional filter : </a:t>
            </a:r>
            <a:r>
              <a:rPr lang="en-US" sz="2000" dirty="0">
                <a:latin typeface="Consolas" panose="020B0609020204030204" pitchFamily="49" charset="0"/>
              </a:rPr>
              <a:t>(5, 5)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2DC525-0915-43D0-8E30-07D5FD195E5F}"/>
              </a:ext>
            </a:extLst>
          </p:cNvPr>
          <p:cNvSpPr txBox="1"/>
          <p:nvPr/>
        </p:nvSpPr>
        <p:spPr>
          <a:xfrm>
            <a:off x="838200" y="1822961"/>
            <a:ext cx="4333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tensor : </a:t>
            </a:r>
            <a:r>
              <a:rPr lang="en-US" sz="2000" dirty="0">
                <a:latin typeface="Consolas" panose="020B0609020204030204" pitchFamily="49" charset="0"/>
              </a:rPr>
              <a:t>(16, 128, channels)</a:t>
            </a:r>
            <a:endParaRPr lang="fr-F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BEC22-7682-4E0D-A666-815FC0E3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9BB5A-BE56-4310-AA63-296B982D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  <a:p>
            <a:r>
              <a:rPr lang="en-US" dirty="0"/>
              <a:t>Related</a:t>
            </a:r>
            <a:r>
              <a:rPr lang="fr-FR" dirty="0"/>
              <a:t> </a:t>
            </a:r>
            <a:r>
              <a:rPr lang="en-US" dirty="0"/>
              <a:t>works</a:t>
            </a:r>
          </a:p>
          <a:p>
            <a:r>
              <a:rPr lang="en-US" dirty="0"/>
              <a:t>Contribution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Band Player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75D93-D240-43BF-B0C7-CB894023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A7F070-77DA-46C2-931E-5A310C45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13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0B1B2-341A-427B-AA61-6BE7E5DD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</a:t>
            </a:r>
            <a:br>
              <a:rPr lang="en-US" dirty="0"/>
            </a:br>
            <a:r>
              <a:rPr lang="en-US" dirty="0"/>
              <a:t>Encoder/Decoder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D29FBE-8044-4F5B-9E6F-92A88369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B70D41-05DD-4D43-A8BF-AF3833D1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20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CA02CB-19FC-4793-ADBC-B31EF6097E27}"/>
              </a:ext>
            </a:extLst>
          </p:cNvPr>
          <p:cNvSpPr txBox="1"/>
          <p:nvPr/>
        </p:nvSpPr>
        <p:spPr>
          <a:xfrm>
            <a:off x="838200" y="1800659"/>
            <a:ext cx="292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tensor : </a:t>
            </a:r>
            <a:r>
              <a:rPr lang="en-US" sz="2000" dirty="0">
                <a:latin typeface="Consolas" panose="020B0609020204030204" pitchFamily="49" charset="0"/>
              </a:rPr>
              <a:t>(16, 128)</a:t>
            </a:r>
            <a:endParaRPr lang="fr-FR" sz="2000" dirty="0">
              <a:latin typeface="Consolas" panose="020B0609020204030204" pitchFamily="49" charset="0"/>
            </a:endParaRPr>
          </a:p>
        </p:txBody>
      </p: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3005E4E7-AB73-4B09-9B3E-9AC8E964680D}"/>
              </a:ext>
            </a:extLst>
          </p:cNvPr>
          <p:cNvGrpSpPr/>
          <p:nvPr/>
        </p:nvGrpSpPr>
        <p:grpSpPr>
          <a:xfrm>
            <a:off x="6410795" y="265230"/>
            <a:ext cx="2454958" cy="5958348"/>
            <a:chOff x="5327579" y="358868"/>
            <a:chExt cx="2454958" cy="5958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504ECD21-24A3-4EF5-99B6-A44000353EDF}"/>
                    </a:ext>
                  </a:extLst>
                </p:cNvPr>
                <p:cNvSpPr/>
                <p:nvPr/>
              </p:nvSpPr>
              <p:spPr>
                <a:xfrm>
                  <a:off x="6096000" y="358868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𝑚𝑒𝑎𝑠𝑢𝑟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504ECD21-24A3-4EF5-99B6-A44000353E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58868"/>
                  <a:ext cx="924537" cy="924537"/>
                </a:xfrm>
                <a:prstGeom prst="ellipse">
                  <a:avLst/>
                </a:prstGeom>
                <a:blipFill>
                  <a:blip r:embed="rId3"/>
                  <a:stretch>
                    <a:fillRect l="-45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9FA3B0-3695-4847-B85E-9CFF582BA8F4}"/>
                </a:ext>
              </a:extLst>
            </p:cNvPr>
            <p:cNvSpPr/>
            <p:nvPr/>
          </p:nvSpPr>
          <p:spPr>
            <a:xfrm>
              <a:off x="6252117" y="1419071"/>
              <a:ext cx="605883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Split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0560A15E-177C-4ABF-B143-A8FEFF66B08D}"/>
                    </a:ext>
                  </a:extLst>
                </p:cNvPr>
                <p:cNvSpPr/>
                <p:nvPr/>
              </p:nvSpPr>
              <p:spPr>
                <a:xfrm>
                  <a:off x="5327580" y="1916321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𝑓𝑟𝑎𝑚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0560A15E-177C-4ABF-B143-A8FEFF66B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580" y="1916321"/>
                  <a:ext cx="924537" cy="92453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D1B10402-E44F-4E2E-AE2D-4BB2A18833FF}"/>
                    </a:ext>
                  </a:extLst>
                </p:cNvPr>
                <p:cNvSpPr/>
                <p:nvPr/>
              </p:nvSpPr>
              <p:spPr>
                <a:xfrm>
                  <a:off x="6858000" y="1916322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𝑓𝑟𝑎𝑚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D1B10402-E44F-4E2E-AE2D-4BB2A1883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916322"/>
                  <a:ext cx="924537" cy="924537"/>
                </a:xfrm>
                <a:prstGeom prst="ellipse">
                  <a:avLst/>
                </a:prstGeom>
                <a:blipFill>
                  <a:blip r:embed="rId5"/>
                  <a:stretch>
                    <a:fillRect l="-326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E15AE03-4994-4C52-AA04-52D4BB9DCE60}"/>
                    </a:ext>
                  </a:extLst>
                </p:cNvPr>
                <p:cNvSpPr/>
                <p:nvPr/>
              </p:nvSpPr>
              <p:spPr>
                <a:xfrm>
                  <a:off x="5327579" y="3025126"/>
                  <a:ext cx="924537" cy="5911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E15AE03-4994-4C52-AA04-52D4BB9DCE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579" y="3025126"/>
                  <a:ext cx="924537" cy="591109"/>
                </a:xfrm>
                <a:prstGeom prst="rect">
                  <a:avLst/>
                </a:prstGeom>
                <a:blipFill>
                  <a:blip r:embed="rId6"/>
                  <a:stretch>
                    <a:fillRect l="-52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EF79F3-69A1-4EDA-9566-8C36FE392D98}"/>
                    </a:ext>
                  </a:extLst>
                </p:cNvPr>
                <p:cNvSpPr/>
                <p:nvPr/>
              </p:nvSpPr>
              <p:spPr>
                <a:xfrm>
                  <a:off x="6857999" y="3025125"/>
                  <a:ext cx="924537" cy="5911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EF79F3-69A1-4EDA-9566-8C36FE392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9" y="3025125"/>
                  <a:ext cx="924537" cy="591109"/>
                </a:xfrm>
                <a:prstGeom prst="rect">
                  <a:avLst/>
                </a:prstGeom>
                <a:blipFill>
                  <a:blip r:embed="rId7"/>
                  <a:stretch>
                    <a:fillRect l="-52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730E66-AE23-45BE-A7AB-3D30848A1962}"/>
                </a:ext>
              </a:extLst>
            </p:cNvPr>
            <p:cNvSpPr/>
            <p:nvPr/>
          </p:nvSpPr>
          <p:spPr>
            <a:xfrm>
              <a:off x="5408498" y="3839694"/>
              <a:ext cx="752856" cy="591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B3FADD2-B4EC-4128-923A-ED0E98C4A7A7}"/>
                    </a:ext>
                  </a:extLst>
                </p:cNvPr>
                <p:cNvSpPr/>
                <p:nvPr/>
              </p:nvSpPr>
              <p:spPr>
                <a:xfrm>
                  <a:off x="5956609" y="4617304"/>
                  <a:ext cx="1196898" cy="5911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𝑚𝑒𝑎𝑠𝑢𝑟𝑒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B3FADD2-B4EC-4128-923A-ED0E98C4A7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609" y="4617304"/>
                  <a:ext cx="1196898" cy="591109"/>
                </a:xfrm>
                <a:prstGeom prst="rect">
                  <a:avLst/>
                </a:prstGeom>
                <a:blipFill>
                  <a:blip r:embed="rId8"/>
                  <a:stretch>
                    <a:fillRect l="-50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4A955A39-E2B6-49D1-AF3E-51BB55C6AB86}"/>
                    </a:ext>
                  </a:extLst>
                </p:cNvPr>
                <p:cNvSpPr/>
                <p:nvPr/>
              </p:nvSpPr>
              <p:spPr>
                <a:xfrm>
                  <a:off x="6092789" y="5392679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4A955A39-E2B6-49D1-AF3E-51BB55C6AB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2789" y="5392679"/>
                  <a:ext cx="924537" cy="92453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0D6393F-B51A-4B75-B533-F21792F0E2F3}"/>
                </a:ext>
              </a:extLst>
            </p:cNvPr>
            <p:cNvSpPr txBox="1"/>
            <p:nvPr/>
          </p:nvSpPr>
          <p:spPr>
            <a:xfrm>
              <a:off x="6383375" y="217324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…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EFEA72C-30EB-417C-A045-145BD3E34569}"/>
                </a:ext>
              </a:extLst>
            </p:cNvPr>
            <p:cNvSpPr txBox="1"/>
            <p:nvPr/>
          </p:nvSpPr>
          <p:spPr>
            <a:xfrm>
              <a:off x="6383375" y="394609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…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9C424DE1-C6C8-4408-9390-807ECE277C61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flipH="1">
              <a:off x="6555059" y="1283405"/>
              <a:ext cx="3210" cy="13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AD04367-002E-4A5A-A33F-9F421B3EB356}"/>
                </a:ext>
              </a:extLst>
            </p:cNvPr>
            <p:cNvCxnSpPr>
              <a:cxnSpLocks/>
              <a:stCxn id="8" idx="2"/>
              <a:endCxn id="9" idx="7"/>
            </p:cNvCxnSpPr>
            <p:nvPr/>
          </p:nvCxnSpPr>
          <p:spPr>
            <a:xfrm flipH="1">
              <a:off x="6116722" y="1819181"/>
              <a:ext cx="438337" cy="23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D752CFD8-7902-4DE3-AEC2-DC4FB3638509}"/>
                </a:ext>
              </a:extLst>
            </p:cNvPr>
            <p:cNvCxnSpPr>
              <a:cxnSpLocks/>
              <a:stCxn id="8" idx="2"/>
              <a:endCxn id="10" idx="1"/>
            </p:cNvCxnSpPr>
            <p:nvPr/>
          </p:nvCxnSpPr>
          <p:spPr>
            <a:xfrm>
              <a:off x="6555059" y="1819181"/>
              <a:ext cx="438336" cy="2325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3E83445-BD0A-4CFF-A2B4-46AE6ABF2841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flipH="1">
              <a:off x="7320268" y="2840859"/>
              <a:ext cx="1" cy="18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9D37A06-56E7-4A48-86E9-7FD39FC5459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5789848" y="2840858"/>
              <a:ext cx="1" cy="1842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4F13E3C-6D18-4C49-BF73-FCC515B14D9B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5784926" y="3616235"/>
              <a:ext cx="4922" cy="22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D90378C8-235D-43ED-8125-BC864A4897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 flipH="1">
              <a:off x="7320267" y="3616234"/>
              <a:ext cx="1" cy="21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01835C82-17EF-445A-A72A-2C35FFCC3E61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6555057" y="4315429"/>
              <a:ext cx="1" cy="3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92387546-592C-4512-8DF9-1850C1AF7CA3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6555058" y="5208413"/>
              <a:ext cx="0" cy="18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07C1EE41-5B0C-4B7B-A04D-9C8BDBCAD221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6161354" y="4130763"/>
              <a:ext cx="222021" cy="44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8EBEC9-B7A6-431C-894A-1AA57F2A5EC7}"/>
                </a:ext>
              </a:extLst>
            </p:cNvPr>
            <p:cNvSpPr/>
            <p:nvPr/>
          </p:nvSpPr>
          <p:spPr>
            <a:xfrm>
              <a:off x="6943839" y="3830894"/>
              <a:ext cx="752856" cy="591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  <a:endParaRPr lang="fr-FR" dirty="0"/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B63884F2-0C75-4421-B6BD-5AC5335492FA}"/>
                </a:ext>
              </a:extLst>
            </p:cNvPr>
            <p:cNvCxnSpPr>
              <a:cxnSpLocks/>
              <a:stCxn id="18" idx="3"/>
              <a:endCxn id="55" idx="1"/>
            </p:cNvCxnSpPr>
            <p:nvPr/>
          </p:nvCxnSpPr>
          <p:spPr>
            <a:xfrm flipV="1">
              <a:off x="6726739" y="4126449"/>
              <a:ext cx="217100" cy="43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F75402CB-5A8C-4D9E-B776-45A2A8605D97}"/>
              </a:ext>
            </a:extLst>
          </p:cNvPr>
          <p:cNvGrpSpPr/>
          <p:nvPr/>
        </p:nvGrpSpPr>
        <p:grpSpPr>
          <a:xfrm>
            <a:off x="9143502" y="368129"/>
            <a:ext cx="2601931" cy="5977121"/>
            <a:chOff x="9143502" y="368129"/>
            <a:chExt cx="2601931" cy="5977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10295482-7D05-49DA-B37D-89717E2C5FA7}"/>
                    </a:ext>
                  </a:extLst>
                </p:cNvPr>
                <p:cNvSpPr/>
                <p:nvPr/>
              </p:nvSpPr>
              <p:spPr>
                <a:xfrm>
                  <a:off x="9982200" y="368129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10295482-7D05-49DA-B37D-89717E2C5F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200" y="368129"/>
                  <a:ext cx="924537" cy="924537"/>
                </a:xfrm>
                <a:prstGeom prst="ellipse">
                  <a:avLst/>
                </a:prstGeom>
                <a:blipFill>
                  <a:blip r:embed="rId10"/>
                  <a:stretch>
                    <a:fillRect l="-6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3DB9E3-014C-4442-A3DC-8FD0F9C9BA9E}"/>
                    </a:ext>
                  </a:extLst>
                </p:cNvPr>
                <p:cNvSpPr/>
                <p:nvPr/>
              </p:nvSpPr>
              <p:spPr>
                <a:xfrm>
                  <a:off x="9846019" y="1419071"/>
                  <a:ext cx="1196898" cy="5911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𝑚𝑒𝑎𝑠𝑢𝑟𝑒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3DB9E3-014C-4442-A3DC-8FD0F9C9BA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6019" y="1419071"/>
                  <a:ext cx="1196898" cy="591109"/>
                </a:xfrm>
                <a:prstGeom prst="rect">
                  <a:avLst/>
                </a:prstGeom>
                <a:blipFill>
                  <a:blip r:embed="rId11"/>
                  <a:stretch>
                    <a:fillRect l="-50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66D6DC-4C04-405F-865E-DF7323FC3F67}"/>
                </a:ext>
              </a:extLst>
            </p:cNvPr>
            <p:cNvSpPr/>
            <p:nvPr/>
          </p:nvSpPr>
          <p:spPr>
            <a:xfrm>
              <a:off x="9229344" y="2173240"/>
              <a:ext cx="752856" cy="5911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  <a:endParaRPr lang="fr-FR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A7E301B-3098-4BA5-A127-0270BC3FBC59}"/>
                </a:ext>
              </a:extLst>
            </p:cNvPr>
            <p:cNvSpPr/>
            <p:nvPr/>
          </p:nvSpPr>
          <p:spPr>
            <a:xfrm>
              <a:off x="10906737" y="2171992"/>
              <a:ext cx="752856" cy="5911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CDFB4D9-9577-4464-BC62-27A7AB0513C7}"/>
                    </a:ext>
                  </a:extLst>
                </p:cNvPr>
                <p:cNvSpPr/>
                <p:nvPr/>
              </p:nvSpPr>
              <p:spPr>
                <a:xfrm>
                  <a:off x="9143503" y="2951346"/>
                  <a:ext cx="924537" cy="5911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CDFB4D9-9577-4464-BC62-27A7AB051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503" y="2951346"/>
                  <a:ext cx="924537" cy="591109"/>
                </a:xfrm>
                <a:prstGeom prst="rect">
                  <a:avLst/>
                </a:prstGeom>
                <a:blipFill>
                  <a:blip r:embed="rId12"/>
                  <a:stretch>
                    <a:fillRect l="-5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32DDD98-5FA7-4CE0-A692-EF7CF8128940}"/>
                    </a:ext>
                  </a:extLst>
                </p:cNvPr>
                <p:cNvSpPr/>
                <p:nvPr/>
              </p:nvSpPr>
              <p:spPr>
                <a:xfrm>
                  <a:off x="10820896" y="2948850"/>
                  <a:ext cx="924537" cy="5911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32DDD98-5FA7-4CE0-A692-EF7CF8128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896" y="2948850"/>
                  <a:ext cx="924537" cy="591109"/>
                </a:xfrm>
                <a:prstGeom prst="rect">
                  <a:avLst/>
                </a:prstGeom>
                <a:blipFill>
                  <a:blip r:embed="rId13"/>
                  <a:stretch>
                    <a:fillRect l="-5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D449170C-3BC4-4E62-816E-29DFEF98ED0F}"/>
                    </a:ext>
                  </a:extLst>
                </p:cNvPr>
                <p:cNvSpPr/>
                <p:nvPr/>
              </p:nvSpPr>
              <p:spPr>
                <a:xfrm>
                  <a:off x="9143502" y="3728388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𝑓𝑟𝑎𝑚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D449170C-3BC4-4E62-816E-29DFEF98ED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502" y="3728388"/>
                  <a:ext cx="924537" cy="92453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F32B053D-19E6-4E54-8A23-CA447CC3BA31}"/>
                    </a:ext>
                  </a:extLst>
                </p:cNvPr>
                <p:cNvSpPr/>
                <p:nvPr/>
              </p:nvSpPr>
              <p:spPr>
                <a:xfrm>
                  <a:off x="10820895" y="3731114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𝑓𝑟𝑎𝑚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F32B053D-19E6-4E54-8A23-CA447CC3BA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895" y="3731114"/>
                  <a:ext cx="924537" cy="924537"/>
                </a:xfrm>
                <a:prstGeom prst="ellipse">
                  <a:avLst/>
                </a:prstGeom>
                <a:blipFill>
                  <a:blip r:embed="rId15"/>
                  <a:stretch>
                    <a:fillRect l="-32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F72CE39-D28F-4BF1-A90E-7AE3849F2452}"/>
                </a:ext>
              </a:extLst>
            </p:cNvPr>
            <p:cNvSpPr/>
            <p:nvPr/>
          </p:nvSpPr>
          <p:spPr>
            <a:xfrm>
              <a:off x="10025121" y="4844080"/>
              <a:ext cx="838695" cy="400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Concat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7C45A377-5E6D-4934-B655-847F49495949}"/>
                    </a:ext>
                  </a:extLst>
                </p:cNvPr>
                <p:cNvSpPr/>
                <p:nvPr/>
              </p:nvSpPr>
              <p:spPr>
                <a:xfrm>
                  <a:off x="9982198" y="5420713"/>
                  <a:ext cx="924537" cy="924537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𝑚𝑒𝑎𝑠𝑢𝑟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7C45A377-5E6D-4934-B655-847F49495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98" y="5420713"/>
                  <a:ext cx="924537" cy="924537"/>
                </a:xfrm>
                <a:prstGeom prst="ellipse">
                  <a:avLst/>
                </a:prstGeom>
                <a:blipFill>
                  <a:blip r:embed="rId16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8129A91F-5189-4AC7-BC26-F05934EC75B7}"/>
                </a:ext>
              </a:extLst>
            </p:cNvPr>
            <p:cNvCxnSpPr>
              <a:stCxn id="70" idx="4"/>
              <a:endCxn id="71" idx="0"/>
            </p:cNvCxnSpPr>
            <p:nvPr/>
          </p:nvCxnSpPr>
          <p:spPr>
            <a:xfrm flipH="1">
              <a:off x="10444468" y="1292666"/>
              <a:ext cx="1" cy="1264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E92149E1-7520-4CD2-9171-F5618CE01B8C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 flipH="1">
              <a:off x="9605772" y="2010180"/>
              <a:ext cx="838696" cy="16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3A22AA0C-B530-4082-8C11-B56998D3F293}"/>
                </a:ext>
              </a:extLst>
            </p:cNvPr>
            <p:cNvCxnSpPr>
              <a:cxnSpLocks/>
              <a:stCxn id="71" idx="2"/>
              <a:endCxn id="73" idx="0"/>
            </p:cNvCxnSpPr>
            <p:nvPr/>
          </p:nvCxnSpPr>
          <p:spPr>
            <a:xfrm>
              <a:off x="10444468" y="2010180"/>
              <a:ext cx="838697" cy="1618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8A737452-3CA3-41C0-AB02-C43BC34D4EBA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>
              <a:off x="11283165" y="2763101"/>
              <a:ext cx="0" cy="1857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06BC8906-06E1-4FE7-AA83-DC6046AF0F6F}"/>
                </a:ext>
              </a:extLst>
            </p:cNvPr>
            <p:cNvCxnSpPr>
              <a:cxnSpLocks/>
              <a:stCxn id="72" idx="2"/>
              <a:endCxn id="75" idx="0"/>
            </p:cNvCxnSpPr>
            <p:nvPr/>
          </p:nvCxnSpPr>
          <p:spPr>
            <a:xfrm>
              <a:off x="9605772" y="2764349"/>
              <a:ext cx="0" cy="1869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634F6808-1CD8-4188-940E-0C4ECB1095E9}"/>
                </a:ext>
              </a:extLst>
            </p:cNvPr>
            <p:cNvCxnSpPr>
              <a:cxnSpLocks/>
              <a:stCxn id="75" idx="2"/>
              <a:endCxn id="77" idx="0"/>
            </p:cNvCxnSpPr>
            <p:nvPr/>
          </p:nvCxnSpPr>
          <p:spPr>
            <a:xfrm flipH="1">
              <a:off x="9605771" y="3542455"/>
              <a:ext cx="1" cy="1859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6091F704-F901-4E95-8D05-3B65989DE9C8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 flipH="1">
              <a:off x="11283164" y="3539959"/>
              <a:ext cx="1" cy="1911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>
              <a:extLst>
                <a:ext uri="{FF2B5EF4-FFF2-40B4-BE49-F238E27FC236}">
                  <a16:creationId xmlns:a16="http://schemas.microsoft.com/office/drawing/2014/main" id="{5AE955A4-9F22-42EE-ADCC-95EE3811D8EA}"/>
                </a:ext>
              </a:extLst>
            </p:cNvPr>
            <p:cNvCxnSpPr>
              <a:cxnSpLocks/>
              <a:stCxn id="78" idx="3"/>
              <a:endCxn id="79" idx="0"/>
            </p:cNvCxnSpPr>
            <p:nvPr/>
          </p:nvCxnSpPr>
          <p:spPr>
            <a:xfrm flipH="1">
              <a:off x="10444469" y="4520256"/>
              <a:ext cx="511821" cy="323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F9569F7F-97BD-4A94-A5F9-8EE316CE5A32}"/>
                </a:ext>
              </a:extLst>
            </p:cNvPr>
            <p:cNvCxnSpPr>
              <a:cxnSpLocks/>
              <a:stCxn id="77" idx="5"/>
              <a:endCxn id="79" idx="0"/>
            </p:cNvCxnSpPr>
            <p:nvPr/>
          </p:nvCxnSpPr>
          <p:spPr>
            <a:xfrm>
              <a:off x="9932644" y="4517530"/>
              <a:ext cx="511825" cy="3265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Connecteur droit avec flèche 108">
              <a:extLst>
                <a:ext uri="{FF2B5EF4-FFF2-40B4-BE49-F238E27FC236}">
                  <a16:creationId xmlns:a16="http://schemas.microsoft.com/office/drawing/2014/main" id="{72543842-00AF-44A5-8CCC-64870AEBC524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10444467" y="5244190"/>
              <a:ext cx="2" cy="176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2DF9CB93-4551-42D8-8D0A-69A947CA47FF}"/>
                </a:ext>
              </a:extLst>
            </p:cNvPr>
            <p:cNvSpPr txBox="1"/>
            <p:nvPr/>
          </p:nvSpPr>
          <p:spPr>
            <a:xfrm>
              <a:off x="10272784" y="2289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…</a:t>
              </a:r>
              <a:endParaRPr lang="fr-FR" dirty="0">
                <a:solidFill>
                  <a:schemeClr val="accent3"/>
                </a:solidFill>
              </a:endParaRP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5B95D85A-BAE7-4C22-B1EB-2B5083198E5E}"/>
                </a:ext>
              </a:extLst>
            </p:cNvPr>
            <p:cNvSpPr txBox="1"/>
            <p:nvPr/>
          </p:nvSpPr>
          <p:spPr>
            <a:xfrm>
              <a:off x="10277870" y="394801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…</a:t>
              </a:r>
              <a:endParaRPr lang="fr-FR" dirty="0">
                <a:solidFill>
                  <a:schemeClr val="accent3"/>
                </a:solidFill>
              </a:endParaRPr>
            </a:p>
          </p:txBody>
        </p: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1ECEE4A1-9FBC-4EFE-A64B-7D3D3FE2FB3B}"/>
                </a:ext>
              </a:extLst>
            </p:cNvPr>
            <p:cNvCxnSpPr>
              <a:cxnSpLocks/>
              <a:stCxn id="72" idx="3"/>
              <a:endCxn id="122" idx="1"/>
            </p:cNvCxnSpPr>
            <p:nvPr/>
          </p:nvCxnSpPr>
          <p:spPr>
            <a:xfrm>
              <a:off x="9982200" y="2468795"/>
              <a:ext cx="290584" cy="52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AB97CB95-A81C-4D2B-8CF8-6CC6BC25DE6C}"/>
                </a:ext>
              </a:extLst>
            </p:cNvPr>
            <p:cNvCxnSpPr>
              <a:cxnSpLocks/>
              <a:stCxn id="122" idx="3"/>
              <a:endCxn id="73" idx="1"/>
            </p:cNvCxnSpPr>
            <p:nvPr/>
          </p:nvCxnSpPr>
          <p:spPr>
            <a:xfrm flipV="1">
              <a:off x="10616148" y="2467547"/>
              <a:ext cx="290589" cy="6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3" name="ZoneTexte 132">
            <a:extLst>
              <a:ext uri="{FF2B5EF4-FFF2-40B4-BE49-F238E27FC236}">
                <a16:creationId xmlns:a16="http://schemas.microsoft.com/office/drawing/2014/main" id="{F5CE24E0-4EDE-48DB-BD39-25041D2CA59B}"/>
              </a:ext>
            </a:extLst>
          </p:cNvPr>
          <p:cNvSpPr txBox="1"/>
          <p:nvPr/>
        </p:nvSpPr>
        <p:spPr>
          <a:xfrm>
            <a:off x="843661" y="2393579"/>
            <a:ext cx="55432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Encoder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Splits the measure into several frames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Encodes the frames with fully connected layers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Extracts the latent space with bidirectional LSTMs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Encodes the latent space with fully connected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Decoder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Decodes the latent space with fully connected layers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Generates the encoded frames with bidirectional LSTMs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Decodes the frames with fully connected layers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Concatenates the frames to create the measure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26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92A0E-4257-4AA8-993C-DC0F64B9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and Loss function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4C1C9-61F0-4819-BE3C-8A16E6D4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r>
              <a:rPr lang="en-US" dirty="0"/>
              <a:t>Categorical </a:t>
            </a:r>
            <a:r>
              <a:rPr lang="en-US" dirty="0" err="1"/>
              <a:t>crossentropy</a:t>
            </a:r>
            <a:r>
              <a:rPr lang="en-US" dirty="0"/>
              <a:t> loss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0BC5F3-687D-48FB-9820-BBC77826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7DBC93-5112-4A0E-B1FB-1B23ACE7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21</a:t>
            </a:fld>
            <a:endParaRPr lang="fr-FR"/>
          </a:p>
        </p:txBody>
      </p:sp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A385919-7734-4086-824B-D534C68ACB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5" t="40219" r="9731" b="38948"/>
          <a:stretch/>
        </p:blipFill>
        <p:spPr>
          <a:xfrm>
            <a:off x="1532430" y="3084106"/>
            <a:ext cx="9127139" cy="1834376"/>
          </a:xfrm>
          <a:prstGeom prst="rect">
            <a:avLst/>
          </a:prstGeom>
        </p:spPr>
      </p:pic>
      <p:pic>
        <p:nvPicPr>
          <p:cNvPr id="15" name="generated_silence">
            <a:hlinkClick r:id="" action="ppaction://media"/>
            <a:extLst>
              <a:ext uri="{FF2B5EF4-FFF2-40B4-BE49-F238E27FC236}">
                <a16:creationId xmlns:a16="http://schemas.microsoft.com/office/drawing/2014/main" id="{418B1F6C-481C-4D11-9353-82B505C7D5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2317" y="511380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92A0E-4257-4AA8-993C-DC0F64B9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and Loss function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DF4C1C9-61F0-4819-BE3C-8A16E6D4D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917" y="1769966"/>
                <a:ext cx="3577683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𝑐𝑜𝑛𝑡𝑖𝑛𝑢𝑒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Sigmoid activation</a:t>
                </a:r>
              </a:p>
              <a:p>
                <a:pPr lvl="1"/>
                <a:r>
                  <a:rPr lang="en-US" dirty="0"/>
                  <a:t>Binary </a:t>
                </a:r>
                <a:r>
                  <a:rPr lang="en-US" dirty="0" err="1"/>
                  <a:t>crossentropy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DF4C1C9-61F0-4819-BE3C-8A16E6D4D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917" y="1769966"/>
                <a:ext cx="3577683" cy="1325563"/>
              </a:xfrm>
              <a:blipFill>
                <a:blip r:embed="rId5"/>
                <a:stretch>
                  <a:fillRect l="-2385" t="-5046" b="-13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0BC5F3-687D-48FB-9820-BBC77826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7DBC93-5112-4A0E-B1FB-1B23ACE7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22</a:t>
            </a:fld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41B6ADA-EA25-4B83-8BD7-47D9680621DD}"/>
              </a:ext>
            </a:extLst>
          </p:cNvPr>
          <p:cNvGrpSpPr/>
          <p:nvPr/>
        </p:nvGrpSpPr>
        <p:grpSpPr>
          <a:xfrm>
            <a:off x="8033278" y="953450"/>
            <a:ext cx="4239129" cy="2142079"/>
            <a:chOff x="7568891" y="3094104"/>
            <a:chExt cx="4239129" cy="2142079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B1AAAAE-9136-4502-B124-3C8F3C38A66D}"/>
                </a:ext>
              </a:extLst>
            </p:cNvPr>
            <p:cNvGrpSpPr/>
            <p:nvPr/>
          </p:nvGrpSpPr>
          <p:grpSpPr>
            <a:xfrm>
              <a:off x="7568891" y="3096923"/>
              <a:ext cx="2587083" cy="2113156"/>
              <a:chOff x="7568891" y="3096923"/>
              <a:chExt cx="2587083" cy="21131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35D771-BB34-481F-95E5-F0DE85181E7B}"/>
                  </a:ext>
                </a:extLst>
              </p:cNvPr>
              <p:cNvSpPr/>
              <p:nvPr/>
            </p:nvSpPr>
            <p:spPr>
              <a:xfrm>
                <a:off x="7568891" y="3096923"/>
                <a:ext cx="2587083" cy="1784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softmax</a:t>
                </a:r>
                <a:endParaRPr lang="fr-FR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C78EEA-07FD-478C-A14A-1CB735C3EADD}"/>
                  </a:ext>
                </a:extLst>
              </p:cNvPr>
              <p:cNvSpPr/>
              <p:nvPr/>
            </p:nvSpPr>
            <p:spPr>
              <a:xfrm>
                <a:off x="7568891" y="4881118"/>
                <a:ext cx="2587083" cy="32896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Sigmoid</a:t>
                </a:r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8C9BE9E7-4A35-4466-904C-48604D941151}"/>
                    </a:ext>
                  </a:extLst>
                </p:cNvPr>
                <p:cNvSpPr txBox="1"/>
                <p:nvPr/>
              </p:nvSpPr>
              <p:spPr>
                <a:xfrm>
                  <a:off x="10359483" y="4866851"/>
                  <a:ext cx="1448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𝑐𝑜𝑛𝑡𝑖𝑛𝑢𝑒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8C9BE9E7-4A35-4466-904C-48604D941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483" y="4866851"/>
                  <a:ext cx="144853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76BBB9E-0FB2-4F95-A767-EA4F3AF5BC37}"/>
                </a:ext>
              </a:extLst>
            </p:cNvPr>
            <p:cNvSpPr txBox="1"/>
            <p:nvPr/>
          </p:nvSpPr>
          <p:spPr>
            <a:xfrm>
              <a:off x="10429116" y="3816628"/>
              <a:ext cx="1309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“real” </a:t>
              </a:r>
              <a:r>
                <a:rPr lang="en-US" dirty="0"/>
                <a:t>notes</a:t>
              </a:r>
              <a:endParaRPr lang="fr-FR" dirty="0"/>
            </a:p>
          </p:txBody>
        </p:sp>
        <p:sp>
          <p:nvSpPr>
            <p:cNvPr id="11" name="Accolade fermante 10">
              <a:extLst>
                <a:ext uri="{FF2B5EF4-FFF2-40B4-BE49-F238E27FC236}">
                  <a16:creationId xmlns:a16="http://schemas.microsoft.com/office/drawing/2014/main" id="{B43185F7-4500-4A6A-8944-06A1317636DF}"/>
                </a:ext>
              </a:extLst>
            </p:cNvPr>
            <p:cNvSpPr/>
            <p:nvPr/>
          </p:nvSpPr>
          <p:spPr>
            <a:xfrm>
              <a:off x="10155974" y="3094104"/>
              <a:ext cx="115667" cy="1784195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Accolade fermante 11">
              <a:extLst>
                <a:ext uri="{FF2B5EF4-FFF2-40B4-BE49-F238E27FC236}">
                  <a16:creationId xmlns:a16="http://schemas.microsoft.com/office/drawing/2014/main" id="{21F20969-7127-474C-A879-94EC4478F14B}"/>
                </a:ext>
              </a:extLst>
            </p:cNvPr>
            <p:cNvSpPr/>
            <p:nvPr/>
          </p:nvSpPr>
          <p:spPr>
            <a:xfrm>
              <a:off x="10158761" y="4878299"/>
              <a:ext cx="112880" cy="318169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A3B3E539-4D89-448D-826D-B4FA19ADA7E1}"/>
              </a:ext>
            </a:extLst>
          </p:cNvPr>
          <p:cNvSpPr txBox="1"/>
          <p:nvPr/>
        </p:nvSpPr>
        <p:spPr>
          <a:xfrm>
            <a:off x="3719861" y="1769966"/>
            <a:ext cx="4109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“real” </a:t>
            </a:r>
            <a:r>
              <a:rPr lang="en-US" sz="2400" dirty="0"/>
              <a:t>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Softmax</a:t>
            </a:r>
            <a:r>
              <a:rPr lang="en-US" sz="2400" dirty="0"/>
              <a:t> activation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Categorical </a:t>
            </a:r>
            <a:r>
              <a:rPr lang="en-US" sz="2400" dirty="0" err="1"/>
              <a:t>crossentropy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844444F-E638-4B7E-A069-AD5989E44A9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0" t="40983" r="9921" b="39264"/>
          <a:stretch/>
        </p:blipFill>
        <p:spPr>
          <a:xfrm>
            <a:off x="1084081" y="3389285"/>
            <a:ext cx="10023838" cy="1916842"/>
          </a:xfrm>
          <a:prstGeom prst="rect">
            <a:avLst/>
          </a:prstGeom>
        </p:spPr>
      </p:pic>
      <p:pic>
        <p:nvPicPr>
          <p:cNvPr id="17" name="generated_pianoroll">
            <a:hlinkClick r:id="" action="ppaction://media"/>
            <a:extLst>
              <a:ext uri="{FF2B5EF4-FFF2-40B4-BE49-F238E27FC236}">
                <a16:creationId xmlns:a16="http://schemas.microsoft.com/office/drawing/2014/main" id="{7F730CBB-AC1C-421D-8127-C045378C85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52318" y="558755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9EF65-740F-424F-B44A-96297A06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knowledge with loss function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F6A60-3176-4561-BC18-A4B8DCFA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7370"/>
          </a:xfrm>
        </p:spPr>
        <p:txBody>
          <a:bodyPr/>
          <a:lstStyle/>
          <a:p>
            <a:r>
              <a:rPr lang="en-US" dirty="0"/>
              <a:t>Helps the model to do </a:t>
            </a:r>
            <a:r>
              <a:rPr lang="en-US" i="1" dirty="0"/>
              <a:t>“acceptable mistakes”</a:t>
            </a:r>
          </a:p>
          <a:p>
            <a:pPr lvl="1"/>
            <a:r>
              <a:rPr lang="en-US" dirty="0"/>
              <a:t>Gives a reward (decrease the loss)</a:t>
            </a:r>
          </a:p>
          <a:p>
            <a:r>
              <a:rPr lang="en-US" dirty="0"/>
              <a:t>Prevents the model to do </a:t>
            </a:r>
            <a:r>
              <a:rPr lang="en-US" i="1" dirty="0"/>
              <a:t>“unacceptable mistakes”</a:t>
            </a:r>
          </a:p>
          <a:p>
            <a:pPr lvl="1"/>
            <a:r>
              <a:rPr lang="en-US" dirty="0"/>
              <a:t>Gives a penalty (increase the loss)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BE25BE-FDAC-45FB-959B-05EE7759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D49950-68E7-4C6D-9BC6-27A4A7BC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2E5AC97-A549-432F-9DF6-EF1C77BD0013}"/>
                  </a:ext>
                </a:extLst>
              </p:cNvPr>
              <p:cNvSpPr txBox="1"/>
              <p:nvPr/>
            </p:nvSpPr>
            <p:spPr>
              <a:xfrm>
                <a:off x="4038600" y="3747932"/>
                <a:ext cx="4114800" cy="2351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var</a:t>
                </a:r>
                <a:r>
                  <a:rPr lang="en-US" dirty="0">
                    <a:latin typeface="Consolas" panose="020B0609020204030204" pitchFamily="49" charset="0"/>
                  </a:rPr>
                  <a:t> loss;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var</a:t>
                </a:r>
                <a:r>
                  <a:rPr lang="en-US" dirty="0">
                    <a:latin typeface="Consolas" panose="020B0609020204030204" pitchFamily="49" charset="0"/>
                  </a:rPr>
                  <a:t> reward &gt; 0;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var</a:t>
                </a:r>
                <a:r>
                  <a:rPr lang="en-US" dirty="0">
                    <a:latin typeface="Consolas" panose="020B0609020204030204" pitchFamily="49" charset="0"/>
                  </a:rPr>
                  <a:t> penalty &gt; 0;</a:t>
                </a:r>
              </a:p>
              <a:p>
                <a:r>
                  <a:rPr lang="en-US" b="1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dirty="0">
                    <a:latin typeface="Consolas" panose="020B0609020204030204" pitchFamily="49" charset="0"/>
                  </a:rPr>
                  <a:t> (soundsGood(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</m:sub>
                    </m:sSub>
                  </m:oMath>
                </a14:m>
                <a:r>
                  <a:rPr lang="fr-FR" dirty="0">
                    <a:latin typeface="Consolas" panose="020B0609020204030204" pitchFamily="49" charset="0"/>
                  </a:rPr>
                  <a:t>)) {</a:t>
                </a:r>
              </a:p>
              <a:p>
                <a:r>
                  <a:rPr lang="fr-FR" dirty="0">
                    <a:latin typeface="Consolas" panose="020B0609020204030204" pitchFamily="49" charset="0"/>
                  </a:rPr>
                  <a:t>	</a:t>
                </a:r>
                <a:r>
                  <a:rPr lang="fr-FR" dirty="0" err="1">
                    <a:latin typeface="Consolas" panose="020B0609020204030204" pitchFamily="49" charset="0"/>
                  </a:rPr>
                  <a:t>loss</a:t>
                </a:r>
                <a:r>
                  <a:rPr lang="fr-FR" dirty="0">
                    <a:latin typeface="Consolas" panose="020B0609020204030204" pitchFamily="49" charset="0"/>
                  </a:rPr>
                  <a:t> -= </a:t>
                </a:r>
                <a:r>
                  <a:rPr lang="fr-FR" dirty="0" err="1">
                    <a:latin typeface="Consolas" panose="020B0609020204030204" pitchFamily="49" charset="0"/>
                  </a:rPr>
                  <a:t>reward</a:t>
                </a:r>
                <a:r>
                  <a:rPr lang="fr-FR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fr-FR" dirty="0">
                    <a:latin typeface="Consolas" panose="020B0609020204030204" pitchFamily="49" charset="0"/>
                  </a:rPr>
                  <a:t>} </a:t>
                </a:r>
                <a:r>
                  <a:rPr lang="en-US" b="1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else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fr-FR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fr-FR" dirty="0">
                    <a:latin typeface="Consolas" panose="020B0609020204030204" pitchFamily="49" charset="0"/>
                  </a:rPr>
                  <a:t>	</a:t>
                </a:r>
                <a:r>
                  <a:rPr lang="fr-FR" dirty="0" err="1">
                    <a:latin typeface="Consolas" panose="020B0609020204030204" pitchFamily="49" charset="0"/>
                  </a:rPr>
                  <a:t>loss</a:t>
                </a:r>
                <a:r>
                  <a:rPr lang="fr-FR" dirty="0">
                    <a:latin typeface="Consolas" panose="020B0609020204030204" pitchFamily="49" charset="0"/>
                  </a:rPr>
                  <a:t> += penalty;</a:t>
                </a:r>
              </a:p>
              <a:p>
                <a:r>
                  <a:rPr lang="fr-FR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2E5AC97-A549-432F-9DF6-EF1C77BD0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47932"/>
                <a:ext cx="4114800" cy="2351156"/>
              </a:xfrm>
              <a:prstGeom prst="rect">
                <a:avLst/>
              </a:prstGeom>
              <a:blipFill>
                <a:blip r:embed="rId3"/>
                <a:stretch>
                  <a:fillRect l="-1333" t="-1554" b="-23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962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82302-EAB6-4FA3-BF19-2A22EF76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loss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B815A5-BA9B-4FFD-9E97-1D2697A2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27D302-99F9-427F-975E-2772F033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24</a:t>
            </a:fld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B1C894B-EBF7-44BC-A84D-7D30CE12387B}"/>
              </a:ext>
            </a:extLst>
          </p:cNvPr>
          <p:cNvGrpSpPr/>
          <p:nvPr/>
        </p:nvGrpSpPr>
        <p:grpSpPr>
          <a:xfrm>
            <a:off x="8857781" y="731714"/>
            <a:ext cx="2950431" cy="5394572"/>
            <a:chOff x="8857781" y="731714"/>
            <a:chExt cx="2950431" cy="5394572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33CBADFD-23CF-412F-B310-7A6EAF70F8B5}"/>
                </a:ext>
              </a:extLst>
            </p:cNvPr>
            <p:cNvGrpSpPr/>
            <p:nvPr/>
          </p:nvGrpSpPr>
          <p:grpSpPr>
            <a:xfrm>
              <a:off x="8857781" y="731714"/>
              <a:ext cx="2950431" cy="5394572"/>
              <a:chOff x="7921079" y="365125"/>
              <a:chExt cx="2950431" cy="5394572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772EC7DC-46B0-4D74-ABCD-4EFABC62F451}"/>
                  </a:ext>
                </a:extLst>
              </p:cNvPr>
              <p:cNvSpPr/>
              <p:nvPr/>
            </p:nvSpPr>
            <p:spPr>
              <a:xfrm>
                <a:off x="8021443" y="365125"/>
                <a:ext cx="1033346" cy="1033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truth</a:t>
                </a:r>
                <a:endParaRPr lang="fr-FR" sz="1400" dirty="0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197637F-CC3E-495D-ADC6-71F1EEC67520}"/>
                  </a:ext>
                </a:extLst>
              </p:cNvPr>
              <p:cNvSpPr/>
              <p:nvPr/>
            </p:nvSpPr>
            <p:spPr>
              <a:xfrm>
                <a:off x="9737802" y="365125"/>
                <a:ext cx="1033346" cy="1033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predict</a:t>
                </a:r>
                <a:endParaRPr lang="fr-FR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7895CF-5040-4B33-B1D4-C2A2119AED47}"/>
                  </a:ext>
                </a:extLst>
              </p:cNvPr>
              <p:cNvSpPr/>
              <p:nvPr/>
            </p:nvSpPr>
            <p:spPr>
              <a:xfrm>
                <a:off x="7921080" y="1690620"/>
                <a:ext cx="1234069" cy="4683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Reduce sum</a:t>
                </a:r>
                <a:endParaRPr lang="fr-FR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0CC431-91BB-4321-A98C-2C1E0C543373}"/>
                  </a:ext>
                </a:extLst>
              </p:cNvPr>
              <p:cNvSpPr/>
              <p:nvPr/>
            </p:nvSpPr>
            <p:spPr>
              <a:xfrm>
                <a:off x="9637441" y="1690688"/>
                <a:ext cx="1234069" cy="4682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Reduce sum</a:t>
                </a:r>
                <a:endParaRPr lang="fr-FR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B64233-B36C-4B47-BD02-C41C5768C943}"/>
                  </a:ext>
                </a:extLst>
              </p:cNvPr>
              <p:cNvSpPr/>
              <p:nvPr/>
            </p:nvSpPr>
            <p:spPr>
              <a:xfrm>
                <a:off x="7921080" y="2451120"/>
                <a:ext cx="1234069" cy="468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Segment sum</a:t>
                </a:r>
                <a:endParaRPr lang="fr-FR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6B0CBB2-7937-494E-A687-F13083A3F47D}"/>
                  </a:ext>
                </a:extLst>
              </p:cNvPr>
              <p:cNvSpPr/>
              <p:nvPr/>
            </p:nvSpPr>
            <p:spPr>
              <a:xfrm>
                <a:off x="9637440" y="2454256"/>
                <a:ext cx="1234069" cy="46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Segment sum</a:t>
                </a:r>
                <a:endParaRPr lang="fr-FR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A9511E1-7F5C-43B0-BC09-494D7D37A280}"/>
                      </a:ext>
                    </a:extLst>
                  </p:cNvPr>
                  <p:cNvSpPr/>
                  <p:nvPr/>
                </p:nvSpPr>
                <p:spPr>
                  <a:xfrm>
                    <a:off x="7921079" y="3211621"/>
                    <a:ext cx="1234069" cy="4652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1−2×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𝑐𝑙𝑖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A9511E1-7F5C-43B0-BC09-494D7D37A2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1079" y="3211621"/>
                    <a:ext cx="1234069" cy="4652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055F23-8634-44F3-90A3-BB05AAF1D47D}"/>
                  </a:ext>
                </a:extLst>
              </p:cNvPr>
              <p:cNvSpPr/>
              <p:nvPr/>
            </p:nvSpPr>
            <p:spPr>
              <a:xfrm>
                <a:off x="8853137" y="3968986"/>
                <a:ext cx="1234069" cy="46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Scalar product</a:t>
                </a:r>
                <a:endParaRPr lang="fr-FR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Ellipse 13">
                    <a:extLst>
                      <a:ext uri="{FF2B5EF4-FFF2-40B4-BE49-F238E27FC236}">
                        <a16:creationId xmlns:a16="http://schemas.microsoft.com/office/drawing/2014/main" id="{768DEAEF-E58B-4D53-BE21-76C4EFDB7531}"/>
                      </a:ext>
                    </a:extLst>
                  </p:cNvPr>
                  <p:cNvSpPr/>
                  <p:nvPr/>
                </p:nvSpPr>
                <p:spPr>
                  <a:xfrm>
                    <a:off x="8948854" y="4726351"/>
                    <a:ext cx="1033346" cy="103334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𝐿𝑜𝑠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𝑠𝑐𝑎𝑙𝑒</m:t>
                              </m:r>
                            </m:sub>
                          </m:sSub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4" name="Ellipse 13">
                    <a:extLst>
                      <a:ext uri="{FF2B5EF4-FFF2-40B4-BE49-F238E27FC236}">
                        <a16:creationId xmlns:a16="http://schemas.microsoft.com/office/drawing/2014/main" id="{768DEAEF-E58B-4D53-BE21-76C4EFDB75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8854" y="4726351"/>
                    <a:ext cx="1033346" cy="103334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30EBB601-4FD5-453D-B479-7AA3EDEDFFB5}"/>
                  </a:ext>
                </a:extLst>
              </p:cNvPr>
              <p:cNvCxnSpPr>
                <a:stCxn id="6" idx="4"/>
                <a:endCxn id="8" idx="0"/>
              </p:cNvCxnSpPr>
              <p:nvPr/>
            </p:nvCxnSpPr>
            <p:spPr>
              <a:xfrm flipH="1">
                <a:off x="8538115" y="1398471"/>
                <a:ext cx="1" cy="292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0B0506CE-9083-494E-8DBE-301D2F1CCC6D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>
                <a:off x="10254475" y="1398471"/>
                <a:ext cx="1" cy="2922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>
                <a:extLst>
                  <a:ext uri="{FF2B5EF4-FFF2-40B4-BE49-F238E27FC236}">
                    <a16:creationId xmlns:a16="http://schemas.microsoft.com/office/drawing/2014/main" id="{0D03F647-83A4-4D5F-AA46-A3A12DB2E017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10254475" y="2158971"/>
                <a:ext cx="1" cy="295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9E2889FC-75AE-4CBA-A56D-CD80B9EF8FCF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>
              <a:xfrm>
                <a:off x="8538115" y="2158971"/>
                <a:ext cx="0" cy="292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2949C84F-5539-42E6-AD4D-851B0B5C7127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 flipH="1">
                <a:off x="8538114" y="2919472"/>
                <a:ext cx="1" cy="292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8322FA61-16A6-4A38-B1CF-27D579425192}"/>
                  </a:ext>
                </a:extLst>
              </p:cNvPr>
              <p:cNvCxnSpPr>
                <a:cxnSpLocks/>
                <a:stCxn id="11" idx="2"/>
                <a:endCxn id="13" idx="0"/>
              </p:cNvCxnSpPr>
              <p:nvPr/>
            </p:nvCxnSpPr>
            <p:spPr>
              <a:xfrm flipH="1">
                <a:off x="9470172" y="2919472"/>
                <a:ext cx="784303" cy="1049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B08694B1-C058-42D5-BBA7-51BBBD2073F9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8538114" y="3676837"/>
                <a:ext cx="932058" cy="292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CF7D0737-1413-4B94-922C-047A6EBE5CF8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 flipH="1">
                <a:off x="9465527" y="4434202"/>
                <a:ext cx="4645" cy="292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99818B3E-6DDF-49B5-9179-8BD3EC02A04F}"/>
                </a:ext>
              </a:extLst>
            </p:cNvPr>
            <p:cNvSpPr txBox="1"/>
            <p:nvPr/>
          </p:nvSpPr>
          <p:spPr>
            <a:xfrm>
              <a:off x="9399088" y="1711492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accent3"/>
                  </a:solidFill>
                  <a:latin typeface="Consolas" panose="020B0609020204030204" pitchFamily="49" charset="0"/>
                </a:rPr>
                <a:t>inst</a:t>
              </a:r>
              <a:r>
                <a:rPr lang="en-US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, 16, 128)</a:t>
              </a:r>
              <a:endParaRPr lang="fr-FR" sz="1600" dirty="0">
                <a:solidFill>
                  <a:schemeClr val="accent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CE37BEA-BE03-4FF9-AA90-01D84389D339}"/>
                </a:ext>
              </a:extLst>
            </p:cNvPr>
            <p:cNvSpPr txBox="1"/>
            <p:nvPr/>
          </p:nvSpPr>
          <p:spPr>
            <a:xfrm>
              <a:off x="9904033" y="2545196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(128,)</a:t>
              </a:r>
              <a:endParaRPr lang="fr-FR" sz="1600" dirty="0">
                <a:solidFill>
                  <a:schemeClr val="accent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0F7178A-5AAE-4552-9B52-72100800DA9D}"/>
                </a:ext>
              </a:extLst>
            </p:cNvPr>
            <p:cNvSpPr txBox="1"/>
            <p:nvPr/>
          </p:nvSpPr>
          <p:spPr>
            <a:xfrm>
              <a:off x="10027508" y="3293062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(12,)</a:t>
              </a:r>
              <a:endParaRPr lang="fr-FR" sz="1600" dirty="0">
                <a:solidFill>
                  <a:schemeClr val="accent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562B366F-2179-469F-883D-A9615BD6313C}"/>
                </a:ext>
              </a:extLst>
            </p:cNvPr>
            <p:cNvSpPr txBox="1"/>
            <p:nvPr/>
          </p:nvSpPr>
          <p:spPr>
            <a:xfrm>
              <a:off x="10016243" y="3924192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(12,)</a:t>
              </a:r>
              <a:endParaRPr lang="fr-FR" sz="1600" dirty="0">
                <a:solidFill>
                  <a:schemeClr val="accent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919F573F-F0CB-4BED-BEAC-67565C630DCC}"/>
                </a:ext>
              </a:extLst>
            </p:cNvPr>
            <p:cNvSpPr txBox="1"/>
            <p:nvPr/>
          </p:nvSpPr>
          <p:spPr>
            <a:xfrm>
              <a:off x="10426166" y="47974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(1,)</a:t>
              </a:r>
              <a:endParaRPr lang="fr-FR" sz="1600" dirty="0">
                <a:solidFill>
                  <a:schemeClr val="accent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D0F05EFF-0EB0-415D-98A4-098C34AE0AD8}"/>
              </a:ext>
            </a:extLst>
          </p:cNvPr>
          <p:cNvSpPr txBox="1"/>
          <p:nvPr/>
        </p:nvSpPr>
        <p:spPr>
          <a:xfrm>
            <a:off x="838200" y="1580394"/>
            <a:ext cx="6718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Reconstructs the local scale with the notes present in the </a:t>
            </a:r>
            <a:r>
              <a:rPr lang="en-US" i="1" dirty="0"/>
              <a:t>truth</a:t>
            </a:r>
            <a:r>
              <a:rPr lang="en-US" dirty="0"/>
              <a:t> tensor</a:t>
            </a:r>
          </a:p>
          <a:p>
            <a:endParaRPr lang="en-US" dirty="0"/>
          </a:p>
          <a:p>
            <a:r>
              <a:rPr lang="en-US" dirty="0"/>
              <a:t>Incites the model to generate note present in the truth tensor</a:t>
            </a:r>
            <a:endParaRPr lang="fr-FR" dirty="0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565A5922-6C9C-476B-87CC-8A9538C1C965}"/>
              </a:ext>
            </a:extLst>
          </p:cNvPr>
          <p:cNvGrpSpPr/>
          <p:nvPr/>
        </p:nvGrpSpPr>
        <p:grpSpPr>
          <a:xfrm>
            <a:off x="783869" y="3051885"/>
            <a:ext cx="7591621" cy="2725050"/>
            <a:chOff x="783869" y="3051885"/>
            <a:chExt cx="7591621" cy="2725050"/>
          </a:xfrm>
        </p:grpSpPr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E34733EE-CA28-4D3F-967B-EB9B8AB199AF}"/>
                </a:ext>
              </a:extLst>
            </p:cNvPr>
            <p:cNvGrpSpPr/>
            <p:nvPr/>
          </p:nvGrpSpPr>
          <p:grpSpPr>
            <a:xfrm>
              <a:off x="783869" y="3051885"/>
              <a:ext cx="7591621" cy="2725050"/>
              <a:chOff x="644481" y="1856286"/>
              <a:chExt cx="10128744" cy="418579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00B3F23-CB5D-47E1-9A26-14FDE34D4F67}"/>
                  </a:ext>
                </a:extLst>
              </p:cNvPr>
              <p:cNvSpPr/>
              <p:nvPr/>
            </p:nvSpPr>
            <p:spPr>
              <a:xfrm>
                <a:off x="644481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fr-FR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985B3C9-017D-49AB-8A8E-32E84A4DB20C}"/>
                  </a:ext>
                </a:extLst>
              </p:cNvPr>
              <p:cNvSpPr/>
              <p:nvPr/>
            </p:nvSpPr>
            <p:spPr>
              <a:xfrm>
                <a:off x="1488543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fr-FR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3218DE8-66E1-401F-A66C-2B49F8AEBAA5}"/>
                  </a:ext>
                </a:extLst>
              </p:cNvPr>
              <p:cNvSpPr/>
              <p:nvPr/>
            </p:nvSpPr>
            <p:spPr>
              <a:xfrm>
                <a:off x="2332605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fr-FR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6BE1D3A-D99C-4FE0-A6C8-13F80577A293}"/>
                  </a:ext>
                </a:extLst>
              </p:cNvPr>
              <p:cNvSpPr/>
              <p:nvPr/>
            </p:nvSpPr>
            <p:spPr>
              <a:xfrm>
                <a:off x="3176667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fr-FR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80938DC-4662-4596-B507-31B09961C6A5}"/>
                  </a:ext>
                </a:extLst>
              </p:cNvPr>
              <p:cNvSpPr/>
              <p:nvPr/>
            </p:nvSpPr>
            <p:spPr>
              <a:xfrm>
                <a:off x="4020729" y="4828684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fr-FR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C19C896-7057-40C2-903F-AAF02A67855A}"/>
                  </a:ext>
                </a:extLst>
              </p:cNvPr>
              <p:cNvSpPr/>
              <p:nvPr/>
            </p:nvSpPr>
            <p:spPr>
              <a:xfrm>
                <a:off x="4864791" y="4828684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fr-FR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0F9AE11-AE7A-4E81-B2E3-EB6687C8B0E3}"/>
                  </a:ext>
                </a:extLst>
              </p:cNvPr>
              <p:cNvSpPr/>
              <p:nvPr/>
            </p:nvSpPr>
            <p:spPr>
              <a:xfrm>
                <a:off x="5708853" y="4828684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fr-FR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882C11-E762-4EF3-AB59-5B5AFF243307}"/>
                  </a:ext>
                </a:extLst>
              </p:cNvPr>
              <p:cNvSpPr/>
              <p:nvPr/>
            </p:nvSpPr>
            <p:spPr>
              <a:xfrm>
                <a:off x="6552915" y="4828684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fr-FR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4D9A659-470E-47EB-B0A6-6A6E0FA86F6A}"/>
                  </a:ext>
                </a:extLst>
              </p:cNvPr>
              <p:cNvSpPr/>
              <p:nvPr/>
            </p:nvSpPr>
            <p:spPr>
              <a:xfrm>
                <a:off x="4020729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fr-FR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7BA0F1F-083A-49ED-AA60-C965A8E9BC43}"/>
                  </a:ext>
                </a:extLst>
              </p:cNvPr>
              <p:cNvSpPr/>
              <p:nvPr/>
            </p:nvSpPr>
            <p:spPr>
              <a:xfrm>
                <a:off x="4864791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fr-FR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9951D81-BF08-4F93-BE8E-BB8C4E72B18D}"/>
                  </a:ext>
                </a:extLst>
              </p:cNvPr>
              <p:cNvSpPr/>
              <p:nvPr/>
            </p:nvSpPr>
            <p:spPr>
              <a:xfrm>
                <a:off x="5708853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fr-FR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E433C5F-BAA7-45CE-B9F3-6E949DCBD109}"/>
                  </a:ext>
                </a:extLst>
              </p:cNvPr>
              <p:cNvSpPr/>
              <p:nvPr/>
            </p:nvSpPr>
            <p:spPr>
              <a:xfrm>
                <a:off x="6552915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fr-FR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3F83704-DB8F-444E-B4BF-CAEDCACC5F1A}"/>
                  </a:ext>
                </a:extLst>
              </p:cNvPr>
              <p:cNvSpPr/>
              <p:nvPr/>
            </p:nvSpPr>
            <p:spPr>
              <a:xfrm>
                <a:off x="7396977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fr-FR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ED6787B-AC06-44A7-9FB4-B49D9F906946}"/>
                  </a:ext>
                </a:extLst>
              </p:cNvPr>
              <p:cNvSpPr/>
              <p:nvPr/>
            </p:nvSpPr>
            <p:spPr>
              <a:xfrm>
                <a:off x="8241039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fr-FR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B835CD3-18B6-45CD-A73E-79385A11F4A7}"/>
                  </a:ext>
                </a:extLst>
              </p:cNvPr>
              <p:cNvSpPr/>
              <p:nvPr/>
            </p:nvSpPr>
            <p:spPr>
              <a:xfrm>
                <a:off x="9085101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fr-FR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E440764-1FD5-460A-B3C9-97AC9CA4F27A}"/>
                  </a:ext>
                </a:extLst>
              </p:cNvPr>
              <p:cNvSpPr/>
              <p:nvPr/>
            </p:nvSpPr>
            <p:spPr>
              <a:xfrm>
                <a:off x="9929163" y="2363907"/>
                <a:ext cx="844062" cy="84406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fr-FR" dirty="0"/>
              </a:p>
            </p:txBody>
          </p: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8F777877-D9D4-4172-88FA-3CAB2CC9177F}"/>
                  </a:ext>
                </a:extLst>
              </p:cNvPr>
              <p:cNvCxnSpPr>
                <a:cxnSpLocks/>
                <a:stCxn id="46" idx="2"/>
                <a:endCxn id="50" idx="0"/>
              </p:cNvCxnSpPr>
              <p:nvPr/>
            </p:nvCxnSpPr>
            <p:spPr>
              <a:xfrm>
                <a:off x="1066512" y="3207969"/>
                <a:ext cx="3376248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>
                <a:extLst>
                  <a:ext uri="{FF2B5EF4-FFF2-40B4-BE49-F238E27FC236}">
                    <a16:creationId xmlns:a16="http://schemas.microsoft.com/office/drawing/2014/main" id="{791FC51F-24C9-4C1C-946B-98AE7E45FC96}"/>
                  </a:ext>
                </a:extLst>
              </p:cNvPr>
              <p:cNvCxnSpPr>
                <a:cxnSpLocks/>
                <a:stCxn id="54" idx="2"/>
                <a:endCxn id="50" idx="0"/>
              </p:cNvCxnSpPr>
              <p:nvPr/>
            </p:nvCxnSpPr>
            <p:spPr>
              <a:xfrm>
                <a:off x="4442760" y="3207969"/>
                <a:ext cx="0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4D8C93AE-53F1-4116-AE70-ED896B954286}"/>
                  </a:ext>
                </a:extLst>
              </p:cNvPr>
              <p:cNvCxnSpPr>
                <a:cxnSpLocks/>
                <a:stCxn id="58" idx="2"/>
                <a:endCxn id="50" idx="0"/>
              </p:cNvCxnSpPr>
              <p:nvPr/>
            </p:nvCxnSpPr>
            <p:spPr>
              <a:xfrm flipH="1">
                <a:off x="4442760" y="3207969"/>
                <a:ext cx="3376248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>
                <a:extLst>
                  <a:ext uri="{FF2B5EF4-FFF2-40B4-BE49-F238E27FC236}">
                    <a16:creationId xmlns:a16="http://schemas.microsoft.com/office/drawing/2014/main" id="{C9911C4F-5C8F-4EF2-99D9-0F1275596755}"/>
                  </a:ext>
                </a:extLst>
              </p:cNvPr>
              <p:cNvCxnSpPr>
                <a:cxnSpLocks/>
                <a:stCxn id="47" idx="2"/>
                <a:endCxn id="51" idx="0"/>
              </p:cNvCxnSpPr>
              <p:nvPr/>
            </p:nvCxnSpPr>
            <p:spPr>
              <a:xfrm>
                <a:off x="1910574" y="3207969"/>
                <a:ext cx="3376248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964887DF-3A04-4590-8877-F943EFF2803F}"/>
                  </a:ext>
                </a:extLst>
              </p:cNvPr>
              <p:cNvCxnSpPr>
                <a:cxnSpLocks/>
                <a:stCxn id="55" idx="2"/>
                <a:endCxn id="51" idx="0"/>
              </p:cNvCxnSpPr>
              <p:nvPr/>
            </p:nvCxnSpPr>
            <p:spPr>
              <a:xfrm>
                <a:off x="5286822" y="3207969"/>
                <a:ext cx="0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8F5E643A-D9EA-4319-9ED4-04D4D86EE19D}"/>
                  </a:ext>
                </a:extLst>
              </p:cNvPr>
              <p:cNvCxnSpPr>
                <a:cxnSpLocks/>
                <a:stCxn id="59" idx="2"/>
                <a:endCxn id="51" idx="0"/>
              </p:cNvCxnSpPr>
              <p:nvPr/>
            </p:nvCxnSpPr>
            <p:spPr>
              <a:xfrm flipH="1">
                <a:off x="5286822" y="3207969"/>
                <a:ext cx="3376248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67">
                <a:extLst>
                  <a:ext uri="{FF2B5EF4-FFF2-40B4-BE49-F238E27FC236}">
                    <a16:creationId xmlns:a16="http://schemas.microsoft.com/office/drawing/2014/main" id="{31B635E2-F378-4E57-9FC0-EEE4558AEF91}"/>
                  </a:ext>
                </a:extLst>
              </p:cNvPr>
              <p:cNvCxnSpPr>
                <a:cxnSpLocks/>
                <a:stCxn id="48" idx="2"/>
                <a:endCxn id="52" idx="0"/>
              </p:cNvCxnSpPr>
              <p:nvPr/>
            </p:nvCxnSpPr>
            <p:spPr>
              <a:xfrm>
                <a:off x="2754636" y="3207969"/>
                <a:ext cx="3376248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avec flèche 68">
                <a:extLst>
                  <a:ext uri="{FF2B5EF4-FFF2-40B4-BE49-F238E27FC236}">
                    <a16:creationId xmlns:a16="http://schemas.microsoft.com/office/drawing/2014/main" id="{C2BA793A-8DF0-4074-B207-AE0B6BA5AAC4}"/>
                  </a:ext>
                </a:extLst>
              </p:cNvPr>
              <p:cNvCxnSpPr>
                <a:cxnSpLocks/>
                <a:stCxn id="56" idx="2"/>
                <a:endCxn id="52" idx="0"/>
              </p:cNvCxnSpPr>
              <p:nvPr/>
            </p:nvCxnSpPr>
            <p:spPr>
              <a:xfrm>
                <a:off x="6130884" y="3207969"/>
                <a:ext cx="0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CC75C4E1-99ED-4E5F-912C-76CF80B29A81}"/>
                  </a:ext>
                </a:extLst>
              </p:cNvPr>
              <p:cNvCxnSpPr>
                <a:cxnSpLocks/>
                <a:stCxn id="60" idx="2"/>
                <a:endCxn id="52" idx="0"/>
              </p:cNvCxnSpPr>
              <p:nvPr/>
            </p:nvCxnSpPr>
            <p:spPr>
              <a:xfrm flipH="1">
                <a:off x="6130884" y="3207969"/>
                <a:ext cx="3376248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C8F68FD6-48D7-4E72-ADDF-9B7638E35D68}"/>
                  </a:ext>
                </a:extLst>
              </p:cNvPr>
              <p:cNvCxnSpPr>
                <a:cxnSpLocks/>
                <a:stCxn id="61" idx="2"/>
                <a:endCxn id="53" idx="0"/>
              </p:cNvCxnSpPr>
              <p:nvPr/>
            </p:nvCxnSpPr>
            <p:spPr>
              <a:xfrm flipH="1">
                <a:off x="6974946" y="3207969"/>
                <a:ext cx="3376248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759E3C1E-051D-47C9-A454-5C2EE3214E61}"/>
                  </a:ext>
                </a:extLst>
              </p:cNvPr>
              <p:cNvCxnSpPr>
                <a:cxnSpLocks/>
                <a:stCxn id="57" idx="2"/>
                <a:endCxn id="53" idx="0"/>
              </p:cNvCxnSpPr>
              <p:nvPr/>
            </p:nvCxnSpPr>
            <p:spPr>
              <a:xfrm>
                <a:off x="6974946" y="3207969"/>
                <a:ext cx="0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D218F370-4120-4A24-9E57-60BAF67B1689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3598698" y="3207969"/>
                <a:ext cx="3376248" cy="16207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1E794430-DBB1-4C81-B277-88708DA93CA1}"/>
                  </a:ext>
                </a:extLst>
              </p:cNvPr>
              <p:cNvSpPr txBox="1"/>
              <p:nvPr/>
            </p:nvSpPr>
            <p:spPr>
              <a:xfrm>
                <a:off x="836028" y="1884182"/>
                <a:ext cx="434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A1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2B24BEFC-37BA-412D-9009-F7430AFF0973}"/>
                  </a:ext>
                </a:extLst>
              </p:cNvPr>
              <p:cNvSpPr txBox="1"/>
              <p:nvPr/>
            </p:nvSpPr>
            <p:spPr>
              <a:xfrm>
                <a:off x="4212277" y="1884182"/>
                <a:ext cx="434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A2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827444E8-3BC6-46FC-BFA5-6CBF0B6F6F3A}"/>
                  </a:ext>
                </a:extLst>
              </p:cNvPr>
              <p:cNvSpPr txBox="1"/>
              <p:nvPr/>
            </p:nvSpPr>
            <p:spPr>
              <a:xfrm>
                <a:off x="7588525" y="1884182"/>
                <a:ext cx="434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A3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AEA8BFE-FE97-4251-9AA2-77705D18B6AA}"/>
                  </a:ext>
                </a:extLst>
              </p:cNvPr>
              <p:cNvSpPr txBox="1"/>
              <p:nvPr/>
            </p:nvSpPr>
            <p:spPr>
              <a:xfrm>
                <a:off x="4212277" y="567274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3289638-F966-4C63-BEFF-93B0D0F7E908}"/>
                  </a:ext>
                </a:extLst>
              </p:cNvPr>
              <p:cNvSpPr txBox="1"/>
              <p:nvPr/>
            </p:nvSpPr>
            <p:spPr>
              <a:xfrm>
                <a:off x="4141039" y="43425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+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4091A0B-7706-4FF8-A8B7-B32025D5899F}"/>
                  </a:ext>
                </a:extLst>
              </p:cNvPr>
              <p:cNvSpPr txBox="1"/>
              <p:nvPr/>
            </p:nvSpPr>
            <p:spPr>
              <a:xfrm>
                <a:off x="1680090" y="1884182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B1</a:t>
                </a:r>
                <a:endParaRPr lang="fr-FR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54F489C5-A385-4506-B771-7B98EEB587A5}"/>
                  </a:ext>
                </a:extLst>
              </p:cNvPr>
              <p:cNvSpPr txBox="1"/>
              <p:nvPr/>
            </p:nvSpPr>
            <p:spPr>
              <a:xfrm>
                <a:off x="5047643" y="1884182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B2</a:t>
                </a:r>
                <a:endParaRPr lang="fr-FR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18C2ED7-A252-4CC2-8CC0-D7ACDA476D8E}"/>
                  </a:ext>
                </a:extLst>
              </p:cNvPr>
              <p:cNvSpPr txBox="1"/>
              <p:nvPr/>
            </p:nvSpPr>
            <p:spPr>
              <a:xfrm>
                <a:off x="8445289" y="1884182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B3</a:t>
                </a:r>
                <a:endParaRPr lang="fr-FR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8F90E76-A4C5-47AF-AAAA-D53C4D7F3F02}"/>
                  </a:ext>
                </a:extLst>
              </p:cNvPr>
              <p:cNvSpPr txBox="1"/>
              <p:nvPr/>
            </p:nvSpPr>
            <p:spPr>
              <a:xfrm>
                <a:off x="5056339" y="567274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B</a:t>
                </a:r>
                <a:endParaRPr lang="fr-FR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B4A0CD63-F3D9-4F2B-BB57-27686309CD70}"/>
                  </a:ext>
                </a:extLst>
              </p:cNvPr>
              <p:cNvSpPr txBox="1"/>
              <p:nvPr/>
            </p:nvSpPr>
            <p:spPr>
              <a:xfrm>
                <a:off x="4986739" y="43425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+</a:t>
                </a:r>
                <a:endParaRPr lang="fr-FR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E1E121F5-8646-430A-A997-6A1876DDA8E2}"/>
                  </a:ext>
                </a:extLst>
              </p:cNvPr>
              <p:cNvSpPr txBox="1"/>
              <p:nvPr/>
            </p:nvSpPr>
            <p:spPr>
              <a:xfrm>
                <a:off x="2517801" y="1884182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C1</a:t>
                </a:r>
                <a:endParaRPr lang="fr-FR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7B42C3DF-E29E-49DF-8331-1FB50D4F2F9B}"/>
                  </a:ext>
                </a:extLst>
              </p:cNvPr>
              <p:cNvSpPr txBox="1"/>
              <p:nvPr/>
            </p:nvSpPr>
            <p:spPr>
              <a:xfrm>
                <a:off x="5922969" y="1884182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C2</a:t>
                </a:r>
                <a:endParaRPr lang="fr-FR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9914203-1A6E-48B5-BD88-C527CE2E9291}"/>
                  </a:ext>
                </a:extLst>
              </p:cNvPr>
              <p:cNvSpPr txBox="1"/>
              <p:nvPr/>
            </p:nvSpPr>
            <p:spPr>
              <a:xfrm>
                <a:off x="9281457" y="1884182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C3</a:t>
                </a:r>
                <a:endParaRPr lang="fr-FR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5E33BA31-B96C-4129-A7F3-933B7DA04F22}"/>
                  </a:ext>
                </a:extLst>
              </p:cNvPr>
              <p:cNvSpPr txBox="1"/>
              <p:nvPr/>
            </p:nvSpPr>
            <p:spPr>
              <a:xfrm>
                <a:off x="5902003" y="567274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C</a:t>
                </a:r>
                <a:endParaRPr lang="fr-FR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E36CA82B-F45A-4BFD-82AD-047A32617EE3}"/>
                  </a:ext>
                </a:extLst>
              </p:cNvPr>
              <p:cNvSpPr txBox="1"/>
              <p:nvPr/>
            </p:nvSpPr>
            <p:spPr>
              <a:xfrm>
                <a:off x="5828395" y="43425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+</a:t>
                </a:r>
                <a:endParaRPr lang="fr-FR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3BC04FB-A27F-4426-A629-69112A963867}"/>
                  </a:ext>
                </a:extLst>
              </p:cNvPr>
              <p:cNvSpPr txBox="1"/>
              <p:nvPr/>
            </p:nvSpPr>
            <p:spPr>
              <a:xfrm>
                <a:off x="3390782" y="1884182"/>
                <a:ext cx="444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D1</a:t>
                </a:r>
                <a:endParaRPr lang="fr-FR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159B7105-FE9E-45D5-B8E3-A2CCF1A40491}"/>
                  </a:ext>
                </a:extLst>
              </p:cNvPr>
              <p:cNvSpPr txBox="1"/>
              <p:nvPr/>
            </p:nvSpPr>
            <p:spPr>
              <a:xfrm>
                <a:off x="6770281" y="1856286"/>
                <a:ext cx="444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D2</a:t>
                </a:r>
                <a:endParaRPr lang="fr-FR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0784538E-513F-4B9B-818A-F26E4376D49F}"/>
                  </a:ext>
                </a:extLst>
              </p:cNvPr>
              <p:cNvSpPr txBox="1"/>
              <p:nvPr/>
            </p:nvSpPr>
            <p:spPr>
              <a:xfrm>
                <a:off x="10129017" y="1881171"/>
                <a:ext cx="444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D3</a:t>
                </a:r>
                <a:endParaRPr lang="fr-FR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83E446C7-9F4A-432E-A0D7-7CFB2501A6EF}"/>
                  </a:ext>
                </a:extLst>
              </p:cNvPr>
              <p:cNvSpPr txBox="1"/>
              <p:nvPr/>
            </p:nvSpPr>
            <p:spPr>
              <a:xfrm>
                <a:off x="6739653" y="567274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D</a:t>
                </a:r>
                <a:endParaRPr lang="fr-FR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7D51D30-90F1-43D0-88F2-C10A133C4954}"/>
                  </a:ext>
                </a:extLst>
              </p:cNvPr>
              <p:cNvSpPr txBox="1"/>
              <p:nvPr/>
            </p:nvSpPr>
            <p:spPr>
              <a:xfrm>
                <a:off x="6669250" y="43425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+</a:t>
                </a:r>
                <a:endParaRPr lang="fr-FR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A402AB61-CFF1-4DB2-AF80-409F0FE0B618}"/>
                </a:ext>
              </a:extLst>
            </p:cNvPr>
            <p:cNvSpPr txBox="1"/>
            <p:nvPr/>
          </p:nvSpPr>
          <p:spPr>
            <a:xfrm>
              <a:off x="1422639" y="5072797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 sum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1889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DBB59-E43E-4417-8D71-0484C335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Rhythm loss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FAFAF9-0BF0-4428-9FBB-F7CEA6BA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71659B-453A-40FE-897D-68ABFB66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25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2C2C3A3-F649-45B6-B0B8-9364B2282424}"/>
              </a:ext>
            </a:extLst>
          </p:cNvPr>
          <p:cNvGrpSpPr/>
          <p:nvPr/>
        </p:nvGrpSpPr>
        <p:grpSpPr>
          <a:xfrm>
            <a:off x="8042811" y="1346740"/>
            <a:ext cx="2950430" cy="4632869"/>
            <a:chOff x="8848488" y="1493417"/>
            <a:chExt cx="2950430" cy="463286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8CA2D716-3D25-48A4-BBBE-D5BF539DCB2E}"/>
                </a:ext>
              </a:extLst>
            </p:cNvPr>
            <p:cNvGrpSpPr/>
            <p:nvPr/>
          </p:nvGrpSpPr>
          <p:grpSpPr>
            <a:xfrm>
              <a:off x="8848488" y="1493417"/>
              <a:ext cx="2950430" cy="4632869"/>
              <a:chOff x="7911786" y="1126828"/>
              <a:chExt cx="2950430" cy="4632869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408442A1-E7AA-44C2-B223-587E36FD4ACF}"/>
                  </a:ext>
                </a:extLst>
              </p:cNvPr>
              <p:cNvSpPr/>
              <p:nvPr/>
            </p:nvSpPr>
            <p:spPr>
              <a:xfrm>
                <a:off x="8012149" y="1126828"/>
                <a:ext cx="1033346" cy="1033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truth</a:t>
                </a:r>
                <a:endParaRPr lang="fr-FR" sz="1400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CBA0B536-D452-4F3B-9890-27D0150A0528}"/>
                  </a:ext>
                </a:extLst>
              </p:cNvPr>
              <p:cNvSpPr/>
              <p:nvPr/>
            </p:nvSpPr>
            <p:spPr>
              <a:xfrm>
                <a:off x="9728508" y="1126828"/>
                <a:ext cx="1033346" cy="1033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predict</a:t>
                </a:r>
                <a:endParaRPr lang="fr-FR" sz="1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4F74C22-A360-45C7-B79B-4A4CF7141C80}"/>
                  </a:ext>
                </a:extLst>
              </p:cNvPr>
              <p:cNvSpPr/>
              <p:nvPr/>
            </p:nvSpPr>
            <p:spPr>
              <a:xfrm>
                <a:off x="7911786" y="2452323"/>
                <a:ext cx="1234069" cy="4683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Reduce sum</a:t>
                </a:r>
                <a:endParaRPr lang="fr-FR" sz="1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D754F7-53C9-4304-BE18-E2B2601A92E3}"/>
                  </a:ext>
                </a:extLst>
              </p:cNvPr>
              <p:cNvSpPr/>
              <p:nvPr/>
            </p:nvSpPr>
            <p:spPr>
              <a:xfrm>
                <a:off x="9628147" y="2452391"/>
                <a:ext cx="1234069" cy="4682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Reduce sum</a:t>
                </a:r>
                <a:endParaRPr lang="fr-FR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3264E25-B963-4263-A30E-97D354B595FA}"/>
                      </a:ext>
                    </a:extLst>
                  </p:cNvPr>
                  <p:cNvSpPr/>
                  <p:nvPr/>
                </p:nvSpPr>
                <p:spPr>
                  <a:xfrm>
                    <a:off x="7921079" y="3211621"/>
                    <a:ext cx="1234069" cy="4652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1−2×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𝑐𝑙𝑖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3264E25-B963-4263-A30E-97D354B595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1079" y="3211621"/>
                    <a:ext cx="1234069" cy="4652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D0DC02-C83A-4499-86C3-6F9CE2A574F1}"/>
                  </a:ext>
                </a:extLst>
              </p:cNvPr>
              <p:cNvSpPr/>
              <p:nvPr/>
            </p:nvSpPr>
            <p:spPr>
              <a:xfrm>
                <a:off x="8853137" y="3968986"/>
                <a:ext cx="1234069" cy="46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Scalar product</a:t>
                </a:r>
                <a:endParaRPr lang="fr-FR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Ellipse 20">
                    <a:extLst>
                      <a:ext uri="{FF2B5EF4-FFF2-40B4-BE49-F238E27FC236}">
                        <a16:creationId xmlns:a16="http://schemas.microsoft.com/office/drawing/2014/main" id="{736FE4EE-FD2C-4048-8098-15E23C10B63F}"/>
                      </a:ext>
                    </a:extLst>
                  </p:cNvPr>
                  <p:cNvSpPr/>
                  <p:nvPr/>
                </p:nvSpPr>
                <p:spPr>
                  <a:xfrm>
                    <a:off x="8948854" y="4726351"/>
                    <a:ext cx="1033346" cy="103334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𝐿𝑜𝑠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𝑟h𝑦𝑡h𝑚</m:t>
                              </m:r>
                            </m:sub>
                          </m:sSub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21" name="Ellipse 20">
                    <a:extLst>
                      <a:ext uri="{FF2B5EF4-FFF2-40B4-BE49-F238E27FC236}">
                        <a16:creationId xmlns:a16="http://schemas.microsoft.com/office/drawing/2014/main" id="{736FE4EE-FD2C-4048-8098-15E23C10B6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8854" y="4726351"/>
                    <a:ext cx="1033346" cy="103334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AC144FA2-0FC0-4FCC-9E5A-4F54B1A47E23}"/>
                  </a:ext>
                </a:extLst>
              </p:cNvPr>
              <p:cNvCxnSpPr>
                <a:stCxn id="13" idx="4"/>
                <a:endCxn id="15" idx="0"/>
              </p:cNvCxnSpPr>
              <p:nvPr/>
            </p:nvCxnSpPr>
            <p:spPr>
              <a:xfrm flipH="1">
                <a:off x="8528821" y="2160174"/>
                <a:ext cx="1" cy="292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3384B656-E2CB-4DE8-AEEA-B55DC7BA78B4}"/>
                  </a:ext>
                </a:extLst>
              </p:cNvPr>
              <p:cNvCxnSpPr>
                <a:cxnSpLocks/>
                <a:stCxn id="14" idx="4"/>
                <a:endCxn id="16" idx="0"/>
              </p:cNvCxnSpPr>
              <p:nvPr/>
            </p:nvCxnSpPr>
            <p:spPr>
              <a:xfrm>
                <a:off x="10245181" y="2160174"/>
                <a:ext cx="1" cy="2922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74ADBC1E-6F47-4AB6-9AEC-FD052865EAF8}"/>
                  </a:ext>
                </a:extLst>
              </p:cNvPr>
              <p:cNvCxnSpPr>
                <a:cxnSpLocks/>
                <a:stCxn id="15" idx="2"/>
                <a:endCxn id="19" idx="0"/>
              </p:cNvCxnSpPr>
              <p:nvPr/>
            </p:nvCxnSpPr>
            <p:spPr>
              <a:xfrm>
                <a:off x="8528821" y="2920674"/>
                <a:ext cx="9293" cy="290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B6686C8B-546C-430B-AF51-3478D81E2F68}"/>
                  </a:ext>
                </a:extLst>
              </p:cNvPr>
              <p:cNvCxnSpPr>
                <a:cxnSpLocks/>
                <a:stCxn id="16" idx="2"/>
                <a:endCxn id="20" idx="0"/>
              </p:cNvCxnSpPr>
              <p:nvPr/>
            </p:nvCxnSpPr>
            <p:spPr>
              <a:xfrm flipH="1">
                <a:off x="9470172" y="2920674"/>
                <a:ext cx="775010" cy="1048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A5731382-F9B1-476C-AA5B-1C71F5C33EBF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8538114" y="3676837"/>
                <a:ext cx="932058" cy="292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E18082A1-FF8D-4444-B1D0-0DD23BB85D40}"/>
                  </a:ext>
                </a:extLst>
              </p:cNvPr>
              <p:cNvCxnSpPr>
                <a:cxnSpLocks/>
                <a:stCxn id="20" idx="2"/>
                <a:endCxn id="21" idx="0"/>
              </p:cNvCxnSpPr>
              <p:nvPr/>
            </p:nvCxnSpPr>
            <p:spPr>
              <a:xfrm flipH="1">
                <a:off x="9465527" y="4434202"/>
                <a:ext cx="4645" cy="292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BAD3590-A8D7-4072-B6FE-7657C26DD823}"/>
                </a:ext>
              </a:extLst>
            </p:cNvPr>
            <p:cNvSpPr txBox="1"/>
            <p:nvPr/>
          </p:nvSpPr>
          <p:spPr>
            <a:xfrm>
              <a:off x="9389794" y="2473195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accent3"/>
                  </a:solidFill>
                  <a:latin typeface="Consolas" panose="020B0609020204030204" pitchFamily="49" charset="0"/>
                </a:rPr>
                <a:t>inst</a:t>
              </a:r>
              <a:r>
                <a:rPr lang="en-US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, 16, 128)</a:t>
              </a:r>
              <a:endParaRPr lang="fr-FR" sz="1600" dirty="0">
                <a:solidFill>
                  <a:schemeClr val="accent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8AFD563-A4BD-4E41-A89D-27606D54E65C}"/>
                </a:ext>
              </a:extLst>
            </p:cNvPr>
            <p:cNvSpPr txBox="1"/>
            <p:nvPr/>
          </p:nvSpPr>
          <p:spPr>
            <a:xfrm>
              <a:off x="10027508" y="3293062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(16,)</a:t>
              </a:r>
              <a:endParaRPr lang="fr-FR" sz="1600" dirty="0">
                <a:solidFill>
                  <a:schemeClr val="accent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ECC7547-6352-4B33-A19A-855F743C5452}"/>
                </a:ext>
              </a:extLst>
            </p:cNvPr>
            <p:cNvSpPr txBox="1"/>
            <p:nvPr/>
          </p:nvSpPr>
          <p:spPr>
            <a:xfrm>
              <a:off x="10016243" y="3924192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(16,)</a:t>
              </a:r>
              <a:endParaRPr lang="fr-FR" sz="1600" dirty="0">
                <a:solidFill>
                  <a:schemeClr val="accent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807505E-3309-4498-9B56-71B569A0A63B}"/>
                </a:ext>
              </a:extLst>
            </p:cNvPr>
            <p:cNvSpPr txBox="1"/>
            <p:nvPr/>
          </p:nvSpPr>
          <p:spPr>
            <a:xfrm>
              <a:off x="10426166" y="47974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(1,)</a:t>
              </a:r>
              <a:endParaRPr lang="fr-FR" sz="1600" dirty="0">
                <a:solidFill>
                  <a:schemeClr val="accent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1969A56C-3748-4098-9710-7180E83E9842}"/>
              </a:ext>
            </a:extLst>
          </p:cNvPr>
          <p:cNvSpPr txBox="1"/>
          <p:nvPr/>
        </p:nvSpPr>
        <p:spPr>
          <a:xfrm>
            <a:off x="838199" y="1580394"/>
            <a:ext cx="6844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Reconstructs the local rhythm with the notes present in the </a:t>
            </a:r>
            <a:r>
              <a:rPr lang="en-US" i="1" dirty="0"/>
              <a:t>truth</a:t>
            </a:r>
            <a:r>
              <a:rPr lang="en-US" dirty="0"/>
              <a:t> tensor</a:t>
            </a:r>
          </a:p>
          <a:p>
            <a:endParaRPr lang="en-US" dirty="0"/>
          </a:p>
          <a:p>
            <a:r>
              <a:rPr lang="en-US" dirty="0"/>
              <a:t>Incites the model to generate notes when a note is played in the </a:t>
            </a:r>
            <a:r>
              <a:rPr lang="en-US" i="1" dirty="0"/>
              <a:t>truth</a:t>
            </a:r>
            <a:r>
              <a:rPr lang="en-US" dirty="0"/>
              <a:t> tensor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935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BBB4A-D684-4874-B801-55FA8A4B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Harmony loss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634FD9-59F6-4742-8E4C-4A0C2E20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852DBD-5297-453F-919A-F59418BB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26</a:t>
            </a:fld>
            <a:endParaRPr lang="fr-FR"/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15D9A31-2DA6-4A6F-9F18-76A4197FEAF2}"/>
              </a:ext>
            </a:extLst>
          </p:cNvPr>
          <p:cNvGrpSpPr/>
          <p:nvPr/>
        </p:nvGrpSpPr>
        <p:grpSpPr>
          <a:xfrm>
            <a:off x="1025082" y="4796141"/>
            <a:ext cx="6989499" cy="1560209"/>
            <a:chOff x="883028" y="4223235"/>
            <a:chExt cx="6989499" cy="1560209"/>
          </a:xfrm>
        </p:grpSpPr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6ED75FF9-7B75-4B98-A7ED-9C0CC08ADD8D}"/>
                </a:ext>
              </a:extLst>
            </p:cNvPr>
            <p:cNvGrpSpPr/>
            <p:nvPr/>
          </p:nvGrpSpPr>
          <p:grpSpPr>
            <a:xfrm>
              <a:off x="1689802" y="4223235"/>
              <a:ext cx="6182725" cy="1560209"/>
              <a:chOff x="731025" y="2900463"/>
              <a:chExt cx="10128744" cy="2839915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89127D9-C9EF-40E4-A699-6DB271BD4963}"/>
                  </a:ext>
                </a:extLst>
              </p:cNvPr>
              <p:cNvSpPr/>
              <p:nvPr/>
            </p:nvSpPr>
            <p:spPr>
              <a:xfrm>
                <a:off x="731025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  <a:endParaRPr lang="fr-FR" sz="24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BAD8DC1-E052-4E98-9663-E8DB805C2CDC}"/>
                  </a:ext>
                </a:extLst>
              </p:cNvPr>
              <p:cNvSpPr/>
              <p:nvPr/>
            </p:nvSpPr>
            <p:spPr>
              <a:xfrm>
                <a:off x="1575087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  <a:endParaRPr lang="fr-FR" sz="2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08C1ADF-932A-4146-A30E-555D56E86436}"/>
                  </a:ext>
                </a:extLst>
              </p:cNvPr>
              <p:cNvSpPr/>
              <p:nvPr/>
            </p:nvSpPr>
            <p:spPr>
              <a:xfrm>
                <a:off x="2419149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  <a:endParaRPr lang="fr-FR" sz="2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1AFE520-91B2-43B1-A741-32BFBDE25561}"/>
                  </a:ext>
                </a:extLst>
              </p:cNvPr>
              <p:cNvSpPr/>
              <p:nvPr/>
            </p:nvSpPr>
            <p:spPr>
              <a:xfrm>
                <a:off x="3263211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  <a:endParaRPr lang="fr-FR" sz="2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F67937-1DDE-421D-BA20-02BC239B6BF4}"/>
                  </a:ext>
                </a:extLst>
              </p:cNvPr>
              <p:cNvSpPr/>
              <p:nvPr/>
            </p:nvSpPr>
            <p:spPr>
              <a:xfrm>
                <a:off x="4107273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  <a:endParaRPr lang="fr-FR" sz="2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8B1178-385B-47D5-B61D-D5A2A2939E8B}"/>
                  </a:ext>
                </a:extLst>
              </p:cNvPr>
              <p:cNvSpPr/>
              <p:nvPr/>
            </p:nvSpPr>
            <p:spPr>
              <a:xfrm>
                <a:off x="4951335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  <a:endParaRPr lang="fr-FR" sz="2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57B0F73-2900-452B-9BA6-9220EF22A365}"/>
                  </a:ext>
                </a:extLst>
              </p:cNvPr>
              <p:cNvSpPr/>
              <p:nvPr/>
            </p:nvSpPr>
            <p:spPr>
              <a:xfrm>
                <a:off x="5795397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  <a:endParaRPr lang="fr-FR" sz="24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9B60FE-0253-499A-8A6F-EEB912B9CC1E}"/>
                  </a:ext>
                </a:extLst>
              </p:cNvPr>
              <p:cNvSpPr/>
              <p:nvPr/>
            </p:nvSpPr>
            <p:spPr>
              <a:xfrm>
                <a:off x="6639459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  <a:endParaRPr lang="fr-FR" sz="24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5A52B54-B350-44C7-90F4-6D4DCDBEA709}"/>
                  </a:ext>
                </a:extLst>
              </p:cNvPr>
              <p:cNvSpPr/>
              <p:nvPr/>
            </p:nvSpPr>
            <p:spPr>
              <a:xfrm>
                <a:off x="7483521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  <a:endParaRPr lang="fr-FR" sz="24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F273B29-20FB-4126-A01B-9C6521447AB1}"/>
                  </a:ext>
                </a:extLst>
              </p:cNvPr>
              <p:cNvSpPr/>
              <p:nvPr/>
            </p:nvSpPr>
            <p:spPr>
              <a:xfrm>
                <a:off x="8327583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  <a:endParaRPr lang="fr-FR" sz="24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87DE2FE-8122-4041-AEDF-75405B43FC52}"/>
                  </a:ext>
                </a:extLst>
              </p:cNvPr>
              <p:cNvSpPr/>
              <p:nvPr/>
            </p:nvSpPr>
            <p:spPr>
              <a:xfrm>
                <a:off x="9171645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</a:t>
                </a:r>
                <a:endParaRPr lang="fr-FR" sz="2400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FBD4C9-1634-4F72-B05A-F5EDE36E640D}"/>
                  </a:ext>
                </a:extLst>
              </p:cNvPr>
              <p:cNvSpPr/>
              <p:nvPr/>
            </p:nvSpPr>
            <p:spPr>
              <a:xfrm>
                <a:off x="10015707" y="2900463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  <a:endParaRPr lang="fr-FR" sz="2400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C67B320-45C2-4CFA-B9AD-F0A9E79E3D2D}"/>
                  </a:ext>
                </a:extLst>
              </p:cNvPr>
              <p:cNvSpPr/>
              <p:nvPr/>
            </p:nvSpPr>
            <p:spPr>
              <a:xfrm>
                <a:off x="9171645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  <a:endParaRPr lang="fr-FR" sz="2400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5F4024-E622-42C3-AB73-525268D1C6BB}"/>
                  </a:ext>
                </a:extLst>
              </p:cNvPr>
              <p:cNvSpPr/>
              <p:nvPr/>
            </p:nvSpPr>
            <p:spPr>
              <a:xfrm>
                <a:off x="10015707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  <a:endParaRPr lang="fr-FR" sz="2400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9C23D0-75DA-4D6A-BD05-1FCBD3E9E64B}"/>
                  </a:ext>
                </a:extLst>
              </p:cNvPr>
              <p:cNvSpPr/>
              <p:nvPr/>
            </p:nvSpPr>
            <p:spPr>
              <a:xfrm>
                <a:off x="731025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  <a:endParaRPr lang="fr-FR" sz="2400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DDA5635-94B4-4F11-959D-1C97AF6823FC}"/>
                  </a:ext>
                </a:extLst>
              </p:cNvPr>
              <p:cNvSpPr/>
              <p:nvPr/>
            </p:nvSpPr>
            <p:spPr>
              <a:xfrm>
                <a:off x="1575087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  <a:endParaRPr lang="fr-FR" sz="2400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53B4F46-538E-4542-AFB7-17B577428266}"/>
                  </a:ext>
                </a:extLst>
              </p:cNvPr>
              <p:cNvSpPr/>
              <p:nvPr/>
            </p:nvSpPr>
            <p:spPr>
              <a:xfrm>
                <a:off x="2419149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  <a:endParaRPr lang="fr-FR" sz="2400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5595D0E-B478-42C0-A8D0-17FB645D0273}"/>
                  </a:ext>
                </a:extLst>
              </p:cNvPr>
              <p:cNvSpPr/>
              <p:nvPr/>
            </p:nvSpPr>
            <p:spPr>
              <a:xfrm>
                <a:off x="3263211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  <a:endParaRPr lang="fr-FR" sz="24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57870DE-8863-4C73-A2A4-D2266FE2EF9C}"/>
                  </a:ext>
                </a:extLst>
              </p:cNvPr>
              <p:cNvSpPr/>
              <p:nvPr/>
            </p:nvSpPr>
            <p:spPr>
              <a:xfrm>
                <a:off x="4107273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  <a:endParaRPr lang="fr-FR" sz="24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AD53626-F640-458A-BC07-BCADD7653FCF}"/>
                  </a:ext>
                </a:extLst>
              </p:cNvPr>
              <p:cNvSpPr/>
              <p:nvPr/>
            </p:nvSpPr>
            <p:spPr>
              <a:xfrm>
                <a:off x="4951335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  <a:endParaRPr lang="fr-FR" sz="2400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4FD5062-0BBA-4166-A5A0-57AC0CA6FAA0}"/>
                  </a:ext>
                </a:extLst>
              </p:cNvPr>
              <p:cNvSpPr/>
              <p:nvPr/>
            </p:nvSpPr>
            <p:spPr>
              <a:xfrm>
                <a:off x="5795397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  <a:endParaRPr lang="fr-FR" sz="2400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B9ADE1D-1A82-4A3C-9004-A4354BC395CB}"/>
                  </a:ext>
                </a:extLst>
              </p:cNvPr>
              <p:cNvSpPr/>
              <p:nvPr/>
            </p:nvSpPr>
            <p:spPr>
              <a:xfrm>
                <a:off x="6639459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  <a:endParaRPr lang="fr-FR" sz="24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B6A3351-BC93-4117-9470-DFF23A488C5C}"/>
                  </a:ext>
                </a:extLst>
              </p:cNvPr>
              <p:cNvSpPr/>
              <p:nvPr/>
            </p:nvSpPr>
            <p:spPr>
              <a:xfrm>
                <a:off x="7483521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</a:t>
                </a:r>
                <a:endParaRPr lang="fr-FR" sz="2400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A078898-649D-407C-8349-926E6861EE0C}"/>
                  </a:ext>
                </a:extLst>
              </p:cNvPr>
              <p:cNvSpPr/>
              <p:nvPr/>
            </p:nvSpPr>
            <p:spPr>
              <a:xfrm>
                <a:off x="8327583" y="4896316"/>
                <a:ext cx="844062" cy="844062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  <a:endParaRPr lang="fr-FR" sz="2400" dirty="0"/>
              </a:p>
            </p:txBody>
          </p:sp>
          <p:cxnSp>
            <p:nvCxnSpPr>
              <p:cNvPr id="83" name="Connecteur : en arc 82">
                <a:extLst>
                  <a:ext uri="{FF2B5EF4-FFF2-40B4-BE49-F238E27FC236}">
                    <a16:creationId xmlns:a16="http://schemas.microsoft.com/office/drawing/2014/main" id="{EFC0DCEA-5C6C-400C-960C-03EB2E13D447}"/>
                  </a:ext>
                </a:extLst>
              </p:cNvPr>
              <p:cNvCxnSpPr>
                <a:stCxn id="59" idx="2"/>
                <a:endCxn id="71" idx="0"/>
              </p:cNvCxnSpPr>
              <p:nvPr/>
            </p:nvCxnSpPr>
            <p:spPr>
              <a:xfrm rot="16200000" flipH="1">
                <a:off x="4797471" y="100110"/>
                <a:ext cx="1151791" cy="844062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4" name="Connecteur : en arc 83">
                <a:extLst>
                  <a:ext uri="{FF2B5EF4-FFF2-40B4-BE49-F238E27FC236}">
                    <a16:creationId xmlns:a16="http://schemas.microsoft.com/office/drawing/2014/main" id="{87E8575C-CF3C-4C89-9CEC-AB68F990337C}"/>
                  </a:ext>
                </a:extLst>
              </p:cNvPr>
              <p:cNvCxnSpPr>
                <a:cxnSpLocks/>
                <a:stCxn id="60" idx="2"/>
                <a:endCxn id="72" idx="0"/>
              </p:cNvCxnSpPr>
              <p:nvPr/>
            </p:nvCxnSpPr>
            <p:spPr>
              <a:xfrm rot="16200000" flipH="1">
                <a:off x="5641533" y="100110"/>
                <a:ext cx="1151791" cy="8440620"/>
              </a:xfrm>
              <a:prstGeom prst="curvedConnector3">
                <a:avLst>
                  <a:gd name="adj1" fmla="val 45420"/>
                </a:avLst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85" name="Flèche : bas 84">
                <a:extLst>
                  <a:ext uri="{FF2B5EF4-FFF2-40B4-BE49-F238E27FC236}">
                    <a16:creationId xmlns:a16="http://schemas.microsoft.com/office/drawing/2014/main" id="{4DB175ED-BDBA-4C28-9CE3-9F1618C5E7BB}"/>
                  </a:ext>
                </a:extLst>
              </p:cNvPr>
              <p:cNvSpPr/>
              <p:nvPr/>
            </p:nvSpPr>
            <p:spPr>
              <a:xfrm>
                <a:off x="5571194" y="4056650"/>
                <a:ext cx="448405" cy="527539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48E58A47-0A59-424A-8E5E-958B0279470E}"/>
                    </a:ext>
                  </a:extLst>
                </p:cNvPr>
                <p:cNvSpPr txBox="1"/>
                <p:nvPr/>
              </p:nvSpPr>
              <p:spPr>
                <a:xfrm>
                  <a:off x="883028" y="5414112"/>
                  <a:ext cx="7673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𝑅𝑜𝑙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48E58A47-0A59-424A-8E5E-958B02794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28" y="5414112"/>
                  <a:ext cx="7673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AD799A71-677E-4E28-9D90-1486F6882661}"/>
              </a:ext>
            </a:extLst>
          </p:cNvPr>
          <p:cNvGrpSpPr/>
          <p:nvPr/>
        </p:nvGrpSpPr>
        <p:grpSpPr>
          <a:xfrm>
            <a:off x="8722474" y="593355"/>
            <a:ext cx="2836552" cy="5363961"/>
            <a:chOff x="8826309" y="788901"/>
            <a:chExt cx="2836552" cy="5363961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001BF2B2-7AFC-44C7-AAC8-F3112BC51498}"/>
                </a:ext>
              </a:extLst>
            </p:cNvPr>
            <p:cNvGrpSpPr/>
            <p:nvPr/>
          </p:nvGrpSpPr>
          <p:grpSpPr>
            <a:xfrm>
              <a:off x="8826309" y="788901"/>
              <a:ext cx="2836552" cy="4994543"/>
              <a:chOff x="7841181" y="579826"/>
              <a:chExt cx="2836552" cy="4994543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247B3D2F-501B-4A59-91B0-59C4B1AA5358}"/>
                  </a:ext>
                </a:extLst>
              </p:cNvPr>
              <p:cNvSpPr/>
              <p:nvPr/>
            </p:nvSpPr>
            <p:spPr>
              <a:xfrm>
                <a:off x="9415346" y="579826"/>
                <a:ext cx="1033346" cy="1033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predict</a:t>
                </a:r>
                <a:endParaRPr lang="fr-FR" sz="1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343C63-F0C9-4529-9BC1-FF3D57EE6570}"/>
                  </a:ext>
                </a:extLst>
              </p:cNvPr>
              <p:cNvSpPr/>
              <p:nvPr/>
            </p:nvSpPr>
            <p:spPr>
              <a:xfrm>
                <a:off x="9314983" y="1840793"/>
                <a:ext cx="1234069" cy="4682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Reduce sum</a:t>
                </a:r>
                <a:endParaRPr lang="fr-FR" sz="14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87660B-1E54-48AB-A99E-AD72BDDBDE03}"/>
                  </a:ext>
                </a:extLst>
              </p:cNvPr>
              <p:cNvSpPr/>
              <p:nvPr/>
            </p:nvSpPr>
            <p:spPr>
              <a:xfrm>
                <a:off x="9314984" y="2549597"/>
                <a:ext cx="1234069" cy="46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Segment sum</a:t>
                </a:r>
                <a:endParaRPr lang="fr-FR" sz="14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B132705-20FA-460F-938B-222B65C2F5E8}"/>
                  </a:ext>
                </a:extLst>
              </p:cNvPr>
              <p:cNvSpPr/>
              <p:nvPr/>
            </p:nvSpPr>
            <p:spPr>
              <a:xfrm>
                <a:off x="9314982" y="3828267"/>
                <a:ext cx="1234069" cy="46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Scalar product</a:t>
                </a:r>
                <a:endParaRPr lang="fr-FR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Ellipse 20">
                    <a:extLst>
                      <a:ext uri="{FF2B5EF4-FFF2-40B4-BE49-F238E27FC236}">
                        <a16:creationId xmlns:a16="http://schemas.microsoft.com/office/drawing/2014/main" id="{81D028D9-7D9B-4A2C-8A1D-1CE233566907}"/>
                      </a:ext>
                    </a:extLst>
                  </p:cNvPr>
                  <p:cNvSpPr/>
                  <p:nvPr/>
                </p:nvSpPr>
                <p:spPr>
                  <a:xfrm>
                    <a:off x="9415343" y="4541023"/>
                    <a:ext cx="1033346" cy="103334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𝐿𝑜𝑠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𝐻𝑎𝑟𝑚𝑜𝑛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21" name="Ellipse 20">
                    <a:extLst>
                      <a:ext uri="{FF2B5EF4-FFF2-40B4-BE49-F238E27FC236}">
                        <a16:creationId xmlns:a16="http://schemas.microsoft.com/office/drawing/2014/main" id="{81D028D9-7D9B-4A2C-8A1D-1CE2335669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5343" y="4541023"/>
                    <a:ext cx="1033346" cy="103334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755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87E35401-79A1-4054-94D2-FC599FED1F88}"/>
                  </a:ext>
                </a:extLst>
              </p:cNvPr>
              <p:cNvCxnSpPr>
                <a:cxnSpLocks/>
                <a:stCxn id="14" idx="4"/>
                <a:endCxn id="16" idx="0"/>
              </p:cNvCxnSpPr>
              <p:nvPr/>
            </p:nvCxnSpPr>
            <p:spPr>
              <a:xfrm flipH="1">
                <a:off x="9932018" y="1613172"/>
                <a:ext cx="1" cy="227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7F97770D-9A27-469B-A2A6-3255418CF774}"/>
                  </a:ext>
                </a:extLst>
              </p:cNvPr>
              <p:cNvCxnSpPr>
                <a:cxnSpLocks/>
                <a:stCxn id="16" idx="2"/>
                <a:endCxn id="18" idx="0"/>
              </p:cNvCxnSpPr>
              <p:nvPr/>
            </p:nvCxnSpPr>
            <p:spPr>
              <a:xfrm>
                <a:off x="9932018" y="2309076"/>
                <a:ext cx="1" cy="2405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6B36066F-C252-4360-A2F6-561D2AE9E440}"/>
                  </a:ext>
                </a:extLst>
              </p:cNvPr>
              <p:cNvCxnSpPr>
                <a:cxnSpLocks/>
                <a:stCxn id="18" idx="2"/>
                <a:endCxn id="20" idx="0"/>
              </p:cNvCxnSpPr>
              <p:nvPr/>
            </p:nvCxnSpPr>
            <p:spPr>
              <a:xfrm flipH="1">
                <a:off x="9932017" y="3014813"/>
                <a:ext cx="2" cy="813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0E5E1266-9EAB-44C4-A400-9A09D4D844F7}"/>
                  </a:ext>
                </a:extLst>
              </p:cNvPr>
              <p:cNvCxnSpPr>
                <a:cxnSpLocks/>
                <a:stCxn id="20" idx="2"/>
                <a:endCxn id="21" idx="0"/>
              </p:cNvCxnSpPr>
              <p:nvPr/>
            </p:nvCxnSpPr>
            <p:spPr>
              <a:xfrm flipH="1">
                <a:off x="9932016" y="4293483"/>
                <a:ext cx="1" cy="247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120ECAB-0DA6-4257-979C-07441F1A4133}"/>
                  </a:ext>
                </a:extLst>
              </p:cNvPr>
              <p:cNvSpPr txBox="1"/>
              <p:nvPr/>
            </p:nvSpPr>
            <p:spPr>
              <a:xfrm>
                <a:off x="7841181" y="1496331"/>
                <a:ext cx="18678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inst</a:t>
                </a:r>
                <a:r>
                  <a:rPr lang="en-US" sz="1600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, 16, 128)</a:t>
                </a:r>
                <a:endParaRPr lang="fr-FR" sz="1600" dirty="0">
                  <a:solidFill>
                    <a:schemeClr val="accent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5BCEED5-5141-41DD-96A0-A292CCFC2FB6}"/>
                  </a:ext>
                </a:extLst>
              </p:cNvPr>
              <p:cNvSpPr txBox="1"/>
              <p:nvPr/>
            </p:nvSpPr>
            <p:spPr>
              <a:xfrm>
                <a:off x="8557416" y="2248259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(128,)</a:t>
                </a:r>
                <a:endParaRPr lang="fr-FR" sz="1600" dirty="0">
                  <a:solidFill>
                    <a:schemeClr val="accent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C53136D-51D2-4781-AF65-662D28C9CE43}"/>
                  </a:ext>
                </a:extLst>
              </p:cNvPr>
              <p:cNvSpPr txBox="1"/>
              <p:nvPr/>
            </p:nvSpPr>
            <p:spPr>
              <a:xfrm>
                <a:off x="9932016" y="3233795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(12,)</a:t>
                </a:r>
                <a:endParaRPr lang="fr-FR" sz="1600" dirty="0">
                  <a:solidFill>
                    <a:schemeClr val="accent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A0599CA-BF7D-4E7B-B072-5711FDF6F657}"/>
                  </a:ext>
                </a:extLst>
              </p:cNvPr>
              <p:cNvSpPr txBox="1"/>
              <p:nvPr/>
            </p:nvSpPr>
            <p:spPr>
              <a:xfrm>
                <a:off x="8998228" y="432969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(1,)</a:t>
                </a:r>
                <a:endParaRPr lang="fr-FR" sz="1600" dirty="0">
                  <a:solidFill>
                    <a:schemeClr val="accent3"/>
                  </a:solidFill>
                  <a:latin typeface="Consolas" panose="020B060902020403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5002B2D7-9CE1-4759-9106-E9680DB4EE4A}"/>
                      </a:ext>
                    </a:extLst>
                  </p:cNvPr>
                  <p:cNvSpPr/>
                  <p:nvPr/>
                </p:nvSpPr>
                <p:spPr>
                  <a:xfrm>
                    <a:off x="8986379" y="3242131"/>
                    <a:ext cx="691376" cy="42701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𝑅𝑜𝑙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5002B2D7-9CE1-4759-9106-E9680DB4EE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6379" y="3242131"/>
                    <a:ext cx="691376" cy="4270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Connecteur droit avec flèche 45">
                <a:extLst>
                  <a:ext uri="{FF2B5EF4-FFF2-40B4-BE49-F238E27FC236}">
                    <a16:creationId xmlns:a16="http://schemas.microsoft.com/office/drawing/2014/main" id="{21A0BE04-4CF8-4FA0-A9E2-1247D1129A5A}"/>
                  </a:ext>
                </a:extLst>
              </p:cNvPr>
              <p:cNvCxnSpPr>
                <a:cxnSpLocks/>
                <a:stCxn id="18" idx="2"/>
                <a:endCxn id="41" idx="0"/>
              </p:cNvCxnSpPr>
              <p:nvPr/>
            </p:nvCxnSpPr>
            <p:spPr>
              <a:xfrm flipH="1">
                <a:off x="9332067" y="3014813"/>
                <a:ext cx="599952" cy="2273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avec flèche 48">
                <a:extLst>
                  <a:ext uri="{FF2B5EF4-FFF2-40B4-BE49-F238E27FC236}">
                    <a16:creationId xmlns:a16="http://schemas.microsoft.com/office/drawing/2014/main" id="{8B9C6FD9-3D36-4B61-B1D2-8F033B0D25FB}"/>
                  </a:ext>
                </a:extLst>
              </p:cNvPr>
              <p:cNvCxnSpPr>
                <a:cxnSpLocks/>
                <a:stCxn id="41" idx="2"/>
                <a:endCxn id="20" idx="0"/>
              </p:cNvCxnSpPr>
              <p:nvPr/>
            </p:nvCxnSpPr>
            <p:spPr>
              <a:xfrm>
                <a:off x="9332067" y="3669148"/>
                <a:ext cx="599950" cy="159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26C6ED0F-C0F1-444F-82A1-00C4C0F6E9F3}"/>
                    </a:ext>
                  </a:extLst>
                </p:cNvPr>
                <p:cNvSpPr txBox="1"/>
                <p:nvPr/>
              </p:nvSpPr>
              <p:spPr>
                <a:xfrm>
                  <a:off x="10257363" y="5783530"/>
                  <a:ext cx="1328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𝐻𝑎𝑟𝑚𝑜𝑛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26C6ED0F-C0F1-444F-82A1-00C4C0F6E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7363" y="5783530"/>
                  <a:ext cx="132856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4063C4C7-12F4-4B53-84A2-CBFEF47035E9}"/>
              </a:ext>
            </a:extLst>
          </p:cNvPr>
          <p:cNvSpPr txBox="1"/>
          <p:nvPr/>
        </p:nvSpPr>
        <p:spPr>
          <a:xfrm>
            <a:off x="832830" y="1683844"/>
            <a:ext cx="3749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intervals are dissonant</a:t>
            </a:r>
            <a:r>
              <a:rPr lang="fr-FR" dirty="0"/>
              <a:t> on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Semitone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Harmony prevents the model to play these intervals</a:t>
            </a:r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296DC0AF-9E3E-4744-A811-2DE9475A10A8}"/>
              </a:ext>
            </a:extLst>
          </p:cNvPr>
          <p:cNvGrpSpPr/>
          <p:nvPr/>
        </p:nvGrpSpPr>
        <p:grpSpPr>
          <a:xfrm>
            <a:off x="4665604" y="593355"/>
            <a:ext cx="3355787" cy="3890217"/>
            <a:chOff x="4665604" y="593355"/>
            <a:chExt cx="3355787" cy="3890217"/>
          </a:xfrm>
        </p:grpSpPr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64D8074D-2D7C-4630-944C-D0BF02264DAC}"/>
                </a:ext>
              </a:extLst>
            </p:cNvPr>
            <p:cNvGrpSpPr/>
            <p:nvPr/>
          </p:nvGrpSpPr>
          <p:grpSpPr>
            <a:xfrm>
              <a:off x="4665604" y="593355"/>
              <a:ext cx="3343167" cy="3807705"/>
              <a:chOff x="4519832" y="500977"/>
              <a:chExt cx="3343167" cy="3807705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AF05B752-FB34-4DBD-8C8E-7D60389D2CB9}"/>
                  </a:ext>
                </a:extLst>
              </p:cNvPr>
              <p:cNvGrpSpPr/>
              <p:nvPr/>
            </p:nvGrpSpPr>
            <p:grpSpPr>
              <a:xfrm>
                <a:off x="4519832" y="500977"/>
                <a:ext cx="3343167" cy="3807705"/>
                <a:chOff x="4519832" y="500977"/>
                <a:chExt cx="3343167" cy="3807705"/>
              </a:xfrm>
            </p:grpSpPr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C4DE393-509F-4D4C-85ED-66322720C52B}"/>
                    </a:ext>
                  </a:extLst>
                </p:cNvPr>
                <p:cNvSpPr/>
                <p:nvPr/>
              </p:nvSpPr>
              <p:spPr>
                <a:xfrm>
                  <a:off x="5674359" y="500977"/>
                  <a:ext cx="1033346" cy="103334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predict</a:t>
                  </a:r>
                  <a:endParaRPr lang="fr-FR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275384D9-B2AA-4BE4-B669-D017B0B43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9832" y="1855183"/>
                      <a:ext cx="914400" cy="39948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𝐻𝑎𝑟𝑚𝑜𝑛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275384D9-B2AA-4BE4-B669-D017B0B43B3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9832" y="1855183"/>
                      <a:ext cx="914400" cy="3994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2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F76F0478-890B-4AF9-B2C5-7D3717586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3832" y="1855568"/>
                      <a:ext cx="914400" cy="39948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𝐻𝑎𝑟𝑚𝑜𝑛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F76F0478-890B-4AF9-B2C5-7D37175868B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832" y="1855568"/>
                      <a:ext cx="914400" cy="39948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6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0E2152E4-135D-477E-BA9B-FF465429B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8599" y="1855183"/>
                      <a:ext cx="914400" cy="39948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𝐻𝑎𝑟𝑚𝑜𝑛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0E2152E4-135D-477E-BA9B-FF465429BB3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8599" y="1855183"/>
                      <a:ext cx="914400" cy="39948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222694-30EA-45B2-87C5-96C26DD27A37}"/>
                    </a:ext>
                  </a:extLst>
                </p:cNvPr>
                <p:cNvSpPr/>
                <p:nvPr/>
              </p:nvSpPr>
              <p:spPr>
                <a:xfrm>
                  <a:off x="5845344" y="2571151"/>
                  <a:ext cx="691376" cy="39948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sum</a:t>
                  </a:r>
                  <a:endParaRPr lang="fr-FR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Ellipse 96">
                      <a:extLst>
                        <a:ext uri="{FF2B5EF4-FFF2-40B4-BE49-F238E27FC236}">
                          <a16:creationId xmlns:a16="http://schemas.microsoft.com/office/drawing/2014/main" id="{D53073CE-9C38-472D-9350-89A8DB785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4359" y="3275336"/>
                      <a:ext cx="1033346" cy="103334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𝐿𝑜𝑠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𝐻𝑎𝑟𝑚𝑜𝑛𝑦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97" name="Ellipse 96">
                      <a:extLst>
                        <a:ext uri="{FF2B5EF4-FFF2-40B4-BE49-F238E27FC236}">
                          <a16:creationId xmlns:a16="http://schemas.microsoft.com/office/drawing/2014/main" id="{D53073CE-9C38-472D-9350-89A8DB7856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4359" y="3275336"/>
                      <a:ext cx="1033346" cy="1033346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 l="-46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9" name="Connecteur droit avec flèche 98">
                  <a:extLst>
                    <a:ext uri="{FF2B5EF4-FFF2-40B4-BE49-F238E27FC236}">
                      <a16:creationId xmlns:a16="http://schemas.microsoft.com/office/drawing/2014/main" id="{9F678462-D489-4E40-B93D-D45561F24B03}"/>
                    </a:ext>
                  </a:extLst>
                </p:cNvPr>
                <p:cNvCxnSpPr>
                  <a:stCxn id="92" idx="4"/>
                  <a:endCxn id="94" idx="0"/>
                </p:cNvCxnSpPr>
                <p:nvPr/>
              </p:nvCxnSpPr>
              <p:spPr>
                <a:xfrm>
                  <a:off x="6191032" y="1534323"/>
                  <a:ext cx="0" cy="3212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eur droit avec flèche 102">
                  <a:extLst>
                    <a:ext uri="{FF2B5EF4-FFF2-40B4-BE49-F238E27FC236}">
                      <a16:creationId xmlns:a16="http://schemas.microsoft.com/office/drawing/2014/main" id="{B577E882-4399-452C-81C6-63605DBE676A}"/>
                    </a:ext>
                  </a:extLst>
                </p:cNvPr>
                <p:cNvCxnSpPr>
                  <a:cxnSpLocks/>
                  <a:stCxn id="92" idx="5"/>
                  <a:endCxn id="95" idx="0"/>
                </p:cNvCxnSpPr>
                <p:nvPr/>
              </p:nvCxnSpPr>
              <p:spPr>
                <a:xfrm>
                  <a:off x="6556375" y="1382993"/>
                  <a:ext cx="849424" cy="472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eur droit avec flèche 105">
                  <a:extLst>
                    <a:ext uri="{FF2B5EF4-FFF2-40B4-BE49-F238E27FC236}">
                      <a16:creationId xmlns:a16="http://schemas.microsoft.com/office/drawing/2014/main" id="{55E9B5FF-2299-44DB-8EE6-8B2A46EA9F15}"/>
                    </a:ext>
                  </a:extLst>
                </p:cNvPr>
                <p:cNvCxnSpPr>
                  <a:cxnSpLocks/>
                  <a:stCxn id="92" idx="3"/>
                  <a:endCxn id="93" idx="0"/>
                </p:cNvCxnSpPr>
                <p:nvPr/>
              </p:nvCxnSpPr>
              <p:spPr>
                <a:xfrm flipH="1">
                  <a:off x="4977032" y="1382993"/>
                  <a:ext cx="848657" cy="472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avec flèche 108">
                  <a:extLst>
                    <a:ext uri="{FF2B5EF4-FFF2-40B4-BE49-F238E27FC236}">
                      <a16:creationId xmlns:a16="http://schemas.microsoft.com/office/drawing/2014/main" id="{FB74CE75-261B-4AC3-B03F-B3245CA0C4E6}"/>
                    </a:ext>
                  </a:extLst>
                </p:cNvPr>
                <p:cNvCxnSpPr>
                  <a:cxnSpLocks/>
                  <a:stCxn id="94" idx="2"/>
                  <a:endCxn id="96" idx="0"/>
                </p:cNvCxnSpPr>
                <p:nvPr/>
              </p:nvCxnSpPr>
              <p:spPr>
                <a:xfrm>
                  <a:off x="6191032" y="2255056"/>
                  <a:ext cx="0" cy="316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eur droit avec flèche 111">
                  <a:extLst>
                    <a:ext uri="{FF2B5EF4-FFF2-40B4-BE49-F238E27FC236}">
                      <a16:creationId xmlns:a16="http://schemas.microsoft.com/office/drawing/2014/main" id="{263893BB-4C70-4C03-AACA-38B6EDEC28BC}"/>
                    </a:ext>
                  </a:extLst>
                </p:cNvPr>
                <p:cNvCxnSpPr>
                  <a:cxnSpLocks/>
                  <a:stCxn id="95" idx="2"/>
                  <a:endCxn id="96" idx="0"/>
                </p:cNvCxnSpPr>
                <p:nvPr/>
              </p:nvCxnSpPr>
              <p:spPr>
                <a:xfrm flipH="1">
                  <a:off x="6191032" y="2254671"/>
                  <a:ext cx="1214767" cy="316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necteur droit avec flèche 114">
                  <a:extLst>
                    <a:ext uri="{FF2B5EF4-FFF2-40B4-BE49-F238E27FC236}">
                      <a16:creationId xmlns:a16="http://schemas.microsoft.com/office/drawing/2014/main" id="{4069A2DC-F884-4C92-925B-BD10CDBEB473}"/>
                    </a:ext>
                  </a:extLst>
                </p:cNvPr>
                <p:cNvCxnSpPr>
                  <a:cxnSpLocks/>
                  <a:stCxn id="93" idx="2"/>
                  <a:endCxn id="96" idx="0"/>
                </p:cNvCxnSpPr>
                <p:nvPr/>
              </p:nvCxnSpPr>
              <p:spPr>
                <a:xfrm>
                  <a:off x="4977032" y="2254671"/>
                  <a:ext cx="1214000" cy="316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necteur droit avec flèche 117">
                  <a:extLst>
                    <a:ext uri="{FF2B5EF4-FFF2-40B4-BE49-F238E27FC236}">
                      <a16:creationId xmlns:a16="http://schemas.microsoft.com/office/drawing/2014/main" id="{0E406E03-54CD-42FA-BE05-8DEE1A46F488}"/>
                    </a:ext>
                  </a:extLst>
                </p:cNvPr>
                <p:cNvCxnSpPr>
                  <a:cxnSpLocks/>
                  <a:stCxn id="96" idx="2"/>
                  <a:endCxn id="97" idx="0"/>
                </p:cNvCxnSpPr>
                <p:nvPr/>
              </p:nvCxnSpPr>
              <p:spPr>
                <a:xfrm>
                  <a:off x="6191032" y="2970639"/>
                  <a:ext cx="0" cy="304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AAA3263F-D466-4FA6-A444-12B5F54F9499}"/>
                  </a:ext>
                </a:extLst>
              </p:cNvPr>
              <p:cNvSpPr txBox="1"/>
              <p:nvPr/>
            </p:nvSpPr>
            <p:spPr>
              <a:xfrm>
                <a:off x="5219593" y="1527859"/>
                <a:ext cx="18678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inst</a:t>
                </a:r>
                <a:r>
                  <a:rPr lang="en-US" sz="1600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, 16, 128)</a:t>
                </a:r>
                <a:endParaRPr lang="fr-FR" sz="1600" dirty="0">
                  <a:solidFill>
                    <a:schemeClr val="accent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E0183F4E-574D-4EAF-9760-B7B5BC0C6B86}"/>
                  </a:ext>
                </a:extLst>
              </p:cNvPr>
              <p:cNvSpPr txBox="1"/>
              <p:nvPr/>
            </p:nvSpPr>
            <p:spPr>
              <a:xfrm>
                <a:off x="5866041" y="224952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(1,)</a:t>
                </a:r>
                <a:endParaRPr lang="fr-FR" sz="1600" dirty="0">
                  <a:solidFill>
                    <a:schemeClr val="accent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1A9376E1-0FDF-4856-8DD0-6A4A73E81BD8}"/>
                  </a:ext>
                </a:extLst>
              </p:cNvPr>
              <p:cNvSpPr txBox="1"/>
              <p:nvPr/>
            </p:nvSpPr>
            <p:spPr>
              <a:xfrm>
                <a:off x="5866040" y="295924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(1,)</a:t>
                </a:r>
                <a:endParaRPr lang="fr-FR" sz="1600" dirty="0">
                  <a:solidFill>
                    <a:schemeClr val="accent3"/>
                  </a:solidFill>
                  <a:latin typeface="Consolas" panose="020B0609020204030204" pitchFamily="49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51B01D6D-83C7-4C86-8CC7-CB2AA94BA759}"/>
                    </a:ext>
                  </a:extLst>
                </p:cNvPr>
                <p:cNvSpPr txBox="1"/>
                <p:nvPr/>
              </p:nvSpPr>
              <p:spPr>
                <a:xfrm>
                  <a:off x="6794004" y="4114240"/>
                  <a:ext cx="1227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𝐻𝑎𝑟𝑚𝑜𝑛𝑦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51B01D6D-83C7-4C86-8CC7-CB2AA94BA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004" y="4114240"/>
                  <a:ext cx="122738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3825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623CD-B76B-4471-88A5-72BBEEE8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37CF27-D6C8-4BD3-B230-58189F13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tasks</a:t>
            </a:r>
          </a:p>
          <a:p>
            <a:r>
              <a:rPr lang="en-US" dirty="0"/>
              <a:t>Experiments</a:t>
            </a:r>
          </a:p>
          <a:p>
            <a:pPr lvl="1"/>
            <a:r>
              <a:rPr lang="fr-FR" dirty="0" err="1"/>
              <a:t>Transposed</a:t>
            </a:r>
            <a:r>
              <a:rPr lang="fr-FR" dirty="0"/>
              <a:t> data</a:t>
            </a:r>
          </a:p>
          <a:p>
            <a:pPr lvl="1"/>
            <a:r>
              <a:rPr lang="fr-FR" dirty="0"/>
              <a:t>Model size</a:t>
            </a:r>
          </a:p>
          <a:p>
            <a:pPr lvl="1"/>
            <a:r>
              <a:rPr lang="fr-FR" dirty="0" err="1"/>
              <a:t>Scale</a:t>
            </a:r>
            <a:r>
              <a:rPr lang="fr-FR" dirty="0"/>
              <a:t> and </a:t>
            </a:r>
            <a:r>
              <a:rPr lang="fr-FR" dirty="0" err="1"/>
              <a:t>Rhythm</a:t>
            </a:r>
            <a:r>
              <a:rPr lang="fr-FR" dirty="0"/>
              <a:t> </a:t>
            </a:r>
            <a:r>
              <a:rPr lang="fr-FR" dirty="0" err="1"/>
              <a:t>losses</a:t>
            </a:r>
            <a:endParaRPr lang="fr-FR" dirty="0"/>
          </a:p>
          <a:p>
            <a:pPr lvl="1"/>
            <a:r>
              <a:rPr lang="fr-FR" dirty="0"/>
              <a:t>Harmony </a:t>
            </a:r>
            <a:r>
              <a:rPr lang="fr-FR" dirty="0" err="1"/>
              <a:t>loss</a:t>
            </a:r>
            <a:endParaRPr lang="fr-FR" dirty="0"/>
          </a:p>
          <a:p>
            <a:pPr lvl="1"/>
            <a:r>
              <a:rPr lang="fr-FR" dirty="0" err="1"/>
              <a:t>RPoE</a:t>
            </a:r>
            <a:r>
              <a:rPr lang="fr-FR" dirty="0"/>
              <a:t> layer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72A668-834B-4204-946D-BA9B64EE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D0616D-DB17-4512-84C4-02AB048D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285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CCC0B-F62E-4486-B274-4DC734BA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022F7B-2837-4129-9318-4F9C98F6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generate task takes several measures and generate the next one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3B464C-A25F-4DD1-83DF-9249B3F3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C4CC32-9F0C-472E-8B98-DC3E3BD2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E07500-85E8-4391-ADDD-282FAC1AC4AD}"/>
              </a:ext>
            </a:extLst>
          </p:cNvPr>
          <p:cNvSpPr txBox="1"/>
          <p:nvPr/>
        </p:nvSpPr>
        <p:spPr>
          <a:xfrm>
            <a:off x="2767361" y="2658434"/>
            <a:ext cx="66572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seed;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// list of measures</a:t>
            </a:r>
          </a:p>
          <a:p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n;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// number of measures to generate</a:t>
            </a:r>
          </a:p>
          <a:p>
            <a:r>
              <a:rPr lang="fr-FR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generate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seed</a:t>
            </a:r>
            <a:r>
              <a:rPr lang="fr-FR" dirty="0">
                <a:latin typeface="Consolas" panose="020B0609020204030204" pitchFamily="49" charset="0"/>
              </a:rPr>
              <a:t>, n) {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seedLength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seed.length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generated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seed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b="1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fr-FR" dirty="0">
                <a:latin typeface="Consolas" panose="020B0609020204030204" pitchFamily="49" charset="0"/>
              </a:rPr>
              <a:t> (k=1; k&lt;=n; k++) {</a:t>
            </a: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latin typeface="Consolas" panose="020B0609020204030204" pitchFamily="49" charset="0"/>
              </a:rPr>
              <a:t> input = </a:t>
            </a:r>
            <a:r>
              <a:rPr lang="fr-FR" dirty="0" err="1">
                <a:latin typeface="Consolas" panose="020B0609020204030204" pitchFamily="49" charset="0"/>
              </a:rPr>
              <a:t>genetared</a:t>
            </a:r>
            <a:r>
              <a:rPr lang="fr-FR" dirty="0">
                <a:latin typeface="Consolas" panose="020B0609020204030204" pitchFamily="49" charset="0"/>
              </a:rPr>
              <a:t>[-</a:t>
            </a:r>
            <a:r>
              <a:rPr lang="fr-FR" dirty="0" err="1">
                <a:latin typeface="Consolas" panose="020B0609020204030204" pitchFamily="49" charset="0"/>
              </a:rPr>
              <a:t>seedLength</a:t>
            </a:r>
            <a:r>
              <a:rPr lang="fr-FR" dirty="0">
                <a:latin typeface="Consolas" panose="020B0609020204030204" pitchFamily="49" charset="0"/>
              </a:rPr>
              <a:t>:];</a:t>
            </a: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latin typeface="Consolas" panose="020B0609020204030204" pitchFamily="49" charset="0"/>
              </a:rPr>
              <a:t> output = </a:t>
            </a:r>
            <a:r>
              <a:rPr lang="fr-FR" dirty="0" err="1">
                <a:latin typeface="Consolas" panose="020B0609020204030204" pitchFamily="49" charset="0"/>
              </a:rPr>
              <a:t>model.predict</a:t>
            </a:r>
            <a:r>
              <a:rPr lang="fr-FR" dirty="0">
                <a:latin typeface="Consolas" panose="020B0609020204030204" pitchFamily="49" charset="0"/>
              </a:rPr>
              <a:t>(input);					</a:t>
            </a:r>
            <a:r>
              <a:rPr lang="fr-FR" dirty="0" err="1">
                <a:latin typeface="Consolas" panose="020B0609020204030204" pitchFamily="49" charset="0"/>
              </a:rPr>
              <a:t>generated.push</a:t>
            </a:r>
            <a:r>
              <a:rPr lang="fr-FR" dirty="0">
                <a:latin typeface="Consolas" panose="020B0609020204030204" pitchFamily="49" charset="0"/>
              </a:rPr>
              <a:t>(output);</a:t>
            </a:r>
          </a:p>
          <a:p>
            <a:r>
              <a:rPr lang="fr-FR" dirty="0">
                <a:latin typeface="Consolas" panose="020B0609020204030204" pitchFamily="49" charset="0"/>
              </a:rPr>
              <a:t>	}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b="1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generated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569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52334-24FC-4B91-A166-E3B19175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– Convolutional and Recurrent encoder/decoder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64785B-FA2C-431F-9E9F-670947C5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C115B5-6DB3-4FC5-83B2-0DB094F0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29</a:t>
            </a:fld>
            <a:endParaRPr lang="fr-FR"/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0760ECE-5073-4FD4-956F-B246524CB2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6" t="40473" r="9921" b="38949"/>
          <a:stretch/>
        </p:blipFill>
        <p:spPr>
          <a:xfrm>
            <a:off x="1649303" y="1827610"/>
            <a:ext cx="8893394" cy="17742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62F46B2-8C92-422C-9F1F-180D6F43698D}"/>
              </a:ext>
            </a:extLst>
          </p:cNvPr>
          <p:cNvSpPr txBox="1"/>
          <p:nvPr/>
        </p:nvSpPr>
        <p:spPr>
          <a:xfrm>
            <a:off x="96426" y="244363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Convolutional</a:t>
            </a:r>
            <a:endParaRPr lang="fr-FR" dirty="0"/>
          </a:p>
        </p:txBody>
      </p:sp>
      <p:pic>
        <p:nvPicPr>
          <p:cNvPr id="9" name="generated_pianoroll">
            <a:hlinkClick r:id="" action="ppaction://media"/>
            <a:extLst>
              <a:ext uri="{FF2B5EF4-FFF2-40B4-BE49-F238E27FC236}">
                <a16:creationId xmlns:a16="http://schemas.microsoft.com/office/drawing/2014/main" id="{9A7EA3B5-7D13-4565-A262-40AB261D20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10118" y="2384623"/>
            <a:ext cx="487363" cy="487363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AA59FAE-28C9-45A7-8061-E8B28819C1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40299" r="9922" b="39057"/>
          <a:stretch/>
        </p:blipFill>
        <p:spPr>
          <a:xfrm>
            <a:off x="1649308" y="3932753"/>
            <a:ext cx="8893389" cy="177423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9199985-8F7B-4F4F-A40A-29E85776375B}"/>
              </a:ext>
            </a:extLst>
          </p:cNvPr>
          <p:cNvSpPr txBox="1"/>
          <p:nvPr/>
        </p:nvSpPr>
        <p:spPr>
          <a:xfrm>
            <a:off x="283176" y="4635203"/>
            <a:ext cx="11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endParaRPr lang="fr-FR" dirty="0"/>
          </a:p>
        </p:txBody>
      </p:sp>
      <p:pic>
        <p:nvPicPr>
          <p:cNvPr id="13" name="generated-pianoroll-rnn">
            <a:hlinkClick r:id="" action="ppaction://media"/>
            <a:extLst>
              <a:ext uri="{FF2B5EF4-FFF2-40B4-BE49-F238E27FC236}">
                <a16:creationId xmlns:a16="http://schemas.microsoft.com/office/drawing/2014/main" id="{971305AE-FB99-4078-80BB-B87EB7DADAC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10117" y="457618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A220B-8D24-4984-86FB-52C4FEF6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179EE-2E6D-48A4-B5F6-911B4D4C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MIDI format</a:t>
            </a:r>
          </a:p>
          <a:p>
            <a:r>
              <a:rPr lang="en-US" dirty="0"/>
              <a:t>Music theory</a:t>
            </a:r>
          </a:p>
          <a:p>
            <a:r>
              <a:rPr lang="en-US" dirty="0"/>
              <a:t>Physical properties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D34DE6-13B3-453E-8A2A-960C5BBE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FBD98A-6F09-43F5-A13A-9623DE37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05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9D799-94B6-4D48-AF95-AD85A372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3793C-E3C7-4132-A839-CB49E0D60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9273" cy="493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Re-generates a voice of a song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CEB2BD-D805-4890-AF57-3F88738A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92DE7C-7F25-4B43-BA38-B4390D48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5F2003-6795-4DB4-B47E-46A0FFB88AD3}"/>
              </a:ext>
            </a:extLst>
          </p:cNvPr>
          <p:cNvSpPr txBox="1"/>
          <p:nvPr/>
        </p:nvSpPr>
        <p:spPr>
          <a:xfrm>
            <a:off x="2007684" y="2663031"/>
            <a:ext cx="8176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song;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// list of measures</a:t>
            </a:r>
          </a:p>
          <a:p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instrument;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// Instrument to replace</a:t>
            </a:r>
          </a:p>
          <a:p>
            <a:r>
              <a:rPr lang="fr-FR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fill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song</a:t>
            </a:r>
            <a:r>
              <a:rPr lang="fr-FR" dirty="0">
                <a:latin typeface="Consolas" panose="020B0609020204030204" pitchFamily="49" charset="0"/>
              </a:rPr>
              <a:t>, instrument) {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dirty="0" err="1">
                <a:latin typeface="Consolas" panose="020B0609020204030204" pitchFamily="49" charset="0"/>
              </a:rPr>
              <a:t>song.deleteInstrument</a:t>
            </a:r>
            <a:r>
              <a:rPr lang="fr-FR" dirty="0">
                <a:latin typeface="Consolas" panose="020B0609020204030204" pitchFamily="49" charset="0"/>
              </a:rPr>
              <a:t>(instrument);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filled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song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b="1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fr-FR" dirty="0">
                <a:latin typeface="Consolas" panose="020B0609020204030204" pitchFamily="49" charset="0"/>
              </a:rPr>
              <a:t> (k=0; k &lt; </a:t>
            </a:r>
            <a:r>
              <a:rPr lang="fr-FR" dirty="0" err="1">
                <a:latin typeface="Consolas" panose="020B0609020204030204" pitchFamily="49" charset="0"/>
              </a:rPr>
              <a:t>song.length</a:t>
            </a:r>
            <a:r>
              <a:rPr lang="fr-FR" dirty="0">
                <a:latin typeface="Consolas" panose="020B0609020204030204" pitchFamily="49" charset="0"/>
              </a:rPr>
              <a:t> – </a:t>
            </a:r>
            <a:r>
              <a:rPr lang="fr-FR" dirty="0" err="1">
                <a:latin typeface="Consolas" panose="020B0609020204030204" pitchFamily="49" charset="0"/>
              </a:rPr>
              <a:t>seedLength</a:t>
            </a:r>
            <a:r>
              <a:rPr lang="fr-FR" dirty="0">
                <a:latin typeface="Consolas" panose="020B0609020204030204" pitchFamily="49" charset="0"/>
              </a:rPr>
              <a:t>; k++) {</a:t>
            </a: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latin typeface="Consolas" panose="020B0609020204030204" pitchFamily="49" charset="0"/>
              </a:rPr>
              <a:t> input = </a:t>
            </a:r>
            <a:r>
              <a:rPr lang="fr-FR" dirty="0" err="1">
                <a:latin typeface="Consolas" panose="020B0609020204030204" pitchFamily="49" charset="0"/>
              </a:rPr>
              <a:t>genetared</a:t>
            </a:r>
            <a:r>
              <a:rPr lang="fr-FR" dirty="0">
                <a:latin typeface="Consolas" panose="020B0609020204030204" pitchFamily="49" charset="0"/>
              </a:rPr>
              <a:t>[</a:t>
            </a:r>
            <a:r>
              <a:rPr lang="fr-FR" dirty="0" err="1">
                <a:latin typeface="Consolas" panose="020B0609020204030204" pitchFamily="49" charset="0"/>
              </a:rPr>
              <a:t>k:k</a:t>
            </a:r>
            <a:r>
              <a:rPr lang="fr-FR" dirty="0">
                <a:latin typeface="Consolas" panose="020B0609020204030204" pitchFamily="49" charset="0"/>
              </a:rPr>
              <a:t> + </a:t>
            </a:r>
            <a:r>
              <a:rPr lang="fr-FR" dirty="0" err="1">
                <a:latin typeface="Consolas" panose="020B0609020204030204" pitchFamily="49" charset="0"/>
              </a:rPr>
              <a:t>seedLength</a:t>
            </a:r>
            <a:r>
              <a:rPr lang="fr-FR" dirty="0">
                <a:latin typeface="Consolas" panose="020B0609020204030204" pitchFamily="49" charset="0"/>
              </a:rPr>
              <a:t>];</a:t>
            </a: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latin typeface="Consolas" panose="020B0609020204030204" pitchFamily="49" charset="0"/>
              </a:rPr>
              <a:t> output = </a:t>
            </a:r>
            <a:r>
              <a:rPr lang="fr-FR" dirty="0" err="1">
                <a:latin typeface="Consolas" panose="020B0609020204030204" pitchFamily="49" charset="0"/>
              </a:rPr>
              <a:t>model.predict</a:t>
            </a:r>
            <a:r>
              <a:rPr lang="fr-FR" dirty="0">
                <a:latin typeface="Consolas" panose="020B0609020204030204" pitchFamily="49" charset="0"/>
              </a:rPr>
              <a:t>(input);</a:t>
            </a: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dirty="0" err="1">
                <a:latin typeface="Consolas" panose="020B0609020204030204" pitchFamily="49" charset="0"/>
              </a:rPr>
              <a:t>filled</a:t>
            </a:r>
            <a:r>
              <a:rPr lang="fr-FR" dirty="0">
                <a:latin typeface="Consolas" panose="020B0609020204030204" pitchFamily="49" charset="0"/>
              </a:rPr>
              <a:t>[k + </a:t>
            </a:r>
            <a:r>
              <a:rPr lang="fr-FR" dirty="0" err="1">
                <a:latin typeface="Consolas" panose="020B0609020204030204" pitchFamily="49" charset="0"/>
              </a:rPr>
              <a:t>seedLength</a:t>
            </a:r>
            <a:r>
              <a:rPr lang="fr-FR" dirty="0">
                <a:latin typeface="Consolas" panose="020B0609020204030204" pitchFamily="49" charset="0"/>
              </a:rPr>
              <a:t>, instrument] = output[instrument];</a:t>
            </a:r>
          </a:p>
          <a:p>
            <a:r>
              <a:rPr lang="fr-FR" dirty="0">
                <a:latin typeface="Consolas" panose="020B0609020204030204" pitchFamily="49" charset="0"/>
              </a:rPr>
              <a:t>	}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b="1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filled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4509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67EFF-D10C-4905-ABD0-280D729F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FF741D-6640-4B2E-A89F-D19F90D1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CED8E1-5861-4D46-A044-F005C6E3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31</a:t>
            </a:fld>
            <a:endParaRPr lang="fr-FR"/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B187EDF-539C-4CFF-B0FA-2EBD15E027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6" t="43268" r="9921" b="41996"/>
          <a:stretch/>
        </p:blipFill>
        <p:spPr>
          <a:xfrm>
            <a:off x="954923" y="2401443"/>
            <a:ext cx="10282153" cy="1465271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D70AF43-7B2F-4A2C-A2E5-539E417FE4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6" t="43268" r="10112" b="42177"/>
          <a:stretch/>
        </p:blipFill>
        <p:spPr>
          <a:xfrm>
            <a:off x="954923" y="4577469"/>
            <a:ext cx="10282153" cy="14571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46E606C-1117-4D95-806F-B9904EF9FF4A}"/>
              </a:ext>
            </a:extLst>
          </p:cNvPr>
          <p:cNvSpPr txBox="1"/>
          <p:nvPr/>
        </p:nvSpPr>
        <p:spPr>
          <a:xfrm>
            <a:off x="5637379" y="187126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C96047-7E71-4B9B-B659-3C7C77E62AF6}"/>
              </a:ext>
            </a:extLst>
          </p:cNvPr>
          <p:cNvSpPr txBox="1"/>
          <p:nvPr/>
        </p:nvSpPr>
        <p:spPr>
          <a:xfrm>
            <a:off x="5156413" y="4027560"/>
            <a:ext cx="187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first voice</a:t>
            </a:r>
            <a:endParaRPr lang="fr-FR" dirty="0"/>
          </a:p>
        </p:txBody>
      </p:sp>
      <p:pic>
        <p:nvPicPr>
          <p:cNvPr id="12" name="fill_truth">
            <a:hlinkClick r:id="" action="ppaction://media"/>
            <a:extLst>
              <a:ext uri="{FF2B5EF4-FFF2-40B4-BE49-F238E27FC236}">
                <a16:creationId xmlns:a16="http://schemas.microsoft.com/office/drawing/2014/main" id="{70B75D91-0BD4-4627-9077-367D101961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71740" y="2890396"/>
            <a:ext cx="487363" cy="487363"/>
          </a:xfrm>
          <a:prstGeom prst="rect">
            <a:avLst/>
          </a:prstGeom>
        </p:spPr>
      </p:pic>
      <p:pic>
        <p:nvPicPr>
          <p:cNvPr id="13" name="fill_1">
            <a:hlinkClick r:id="" action="ppaction://media"/>
            <a:extLst>
              <a:ext uri="{FF2B5EF4-FFF2-40B4-BE49-F238E27FC236}">
                <a16:creationId xmlns:a16="http://schemas.microsoft.com/office/drawing/2014/main" id="{1F979646-AAC6-4E76-B5DF-CE26A234721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71740" y="506238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2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BE420-5AFA-4AE4-A072-1218553A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065B5-4602-42A7-A7BA-6DF3693E6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Recreates a song by replacing one by one every voices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2F4744-DD72-4AAB-894A-CA374790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DF3D06-752F-444A-939D-FCC56F8B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BBAA71-1914-4897-A661-8EDC683E9685}"/>
              </a:ext>
            </a:extLst>
          </p:cNvPr>
          <p:cNvSpPr txBox="1"/>
          <p:nvPr/>
        </p:nvSpPr>
        <p:spPr>
          <a:xfrm>
            <a:off x="2171699" y="2663031"/>
            <a:ext cx="7848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song;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// list of measures</a:t>
            </a:r>
          </a:p>
          <a:p>
            <a:r>
              <a:rPr lang="fr-FR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redo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song</a:t>
            </a:r>
            <a:r>
              <a:rPr lang="fr-FR" dirty="0"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b="1" dirty="0">
                <a:solidFill>
                  <a:schemeClr val="accent3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redone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song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b="1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fr-FR" dirty="0">
                <a:latin typeface="Consolas" panose="020B0609020204030204" pitchFamily="49" charset="0"/>
              </a:rPr>
              <a:t> (k=0; k &lt; </a:t>
            </a:r>
            <a:r>
              <a:rPr lang="fr-FR" dirty="0" err="1">
                <a:latin typeface="Consolas" panose="020B0609020204030204" pitchFamily="49" charset="0"/>
              </a:rPr>
              <a:t>nbInstruments</a:t>
            </a:r>
            <a:r>
              <a:rPr lang="fr-FR" dirty="0">
                <a:latin typeface="Consolas" panose="020B0609020204030204" pitchFamily="49" charset="0"/>
              </a:rPr>
              <a:t>; k++) {</a:t>
            </a:r>
          </a:p>
          <a:p>
            <a:r>
              <a:rPr lang="fr-FR" dirty="0">
                <a:latin typeface="Consolas" panose="020B0609020204030204" pitchFamily="49" charset="0"/>
              </a:rPr>
              <a:t>		</a:t>
            </a:r>
            <a:r>
              <a:rPr lang="fr-FR" dirty="0" err="1">
                <a:latin typeface="Consolas" panose="020B0609020204030204" pitchFamily="49" charset="0"/>
              </a:rPr>
              <a:t>redone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fill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redone</a:t>
            </a:r>
            <a:r>
              <a:rPr lang="fr-FR" dirty="0">
                <a:latin typeface="Consolas" panose="020B0609020204030204" pitchFamily="49" charset="0"/>
              </a:rPr>
              <a:t>, k);</a:t>
            </a:r>
          </a:p>
          <a:p>
            <a:r>
              <a:rPr lang="fr-FR" dirty="0">
                <a:latin typeface="Consolas" panose="020B0609020204030204" pitchFamily="49" charset="0"/>
              </a:rPr>
              <a:t>	}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b="1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redone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368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39026-35E5-4166-8899-6AC6B1A2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0C5A9E-E266-4B9A-AD71-2F02CE18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09617-65C5-46D8-B71F-7479824C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33</a:t>
            </a:fld>
            <a:endParaRPr lang="fr-FR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1D8F4E0-4A6E-4657-B254-23BA821D3ECE}"/>
              </a:ext>
            </a:extLst>
          </p:cNvPr>
          <p:cNvGrpSpPr/>
          <p:nvPr/>
        </p:nvGrpSpPr>
        <p:grpSpPr>
          <a:xfrm>
            <a:off x="3826726" y="502879"/>
            <a:ext cx="4538548" cy="5852241"/>
            <a:chOff x="3826726" y="502879"/>
            <a:chExt cx="4538548" cy="5852241"/>
          </a:xfrm>
        </p:grpSpPr>
        <p:pic>
          <p:nvPicPr>
            <p:cNvPr id="7" name="Image 6" descr="Une image contenant capture d’écran&#10;&#10;Description générée automatiquement">
              <a:extLst>
                <a:ext uri="{FF2B5EF4-FFF2-40B4-BE49-F238E27FC236}">
                  <a16:creationId xmlns:a16="http://schemas.microsoft.com/office/drawing/2014/main" id="{5A61E4AC-7DEB-486D-8CEF-586264B3A9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6" t="37424" r="10112" b="36915"/>
            <a:stretch/>
          </p:blipFill>
          <p:spPr>
            <a:xfrm>
              <a:off x="3826727" y="502879"/>
              <a:ext cx="4538546" cy="1131836"/>
            </a:xfrm>
            <a:prstGeom prst="rect">
              <a:avLst/>
            </a:prstGeom>
          </p:spPr>
        </p:pic>
        <p:pic>
          <p:nvPicPr>
            <p:cNvPr id="9" name="Image 8" descr="Une image contenant capture d’écran&#10;&#10;Description générée automatiquement">
              <a:extLst>
                <a:ext uri="{FF2B5EF4-FFF2-40B4-BE49-F238E27FC236}">
                  <a16:creationId xmlns:a16="http://schemas.microsoft.com/office/drawing/2014/main" id="{C5C59C0B-D274-436E-96BC-F4523B978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6" t="37678" r="9921" b="36407"/>
            <a:stretch/>
          </p:blipFill>
          <p:spPr>
            <a:xfrm>
              <a:off x="3826727" y="1686931"/>
              <a:ext cx="4538546" cy="1137425"/>
            </a:xfrm>
            <a:prstGeom prst="rect">
              <a:avLst/>
            </a:prstGeom>
          </p:spPr>
        </p:pic>
        <p:pic>
          <p:nvPicPr>
            <p:cNvPr id="11" name="Image 10" descr="Une image contenant capture d’écran&#10;&#10;Description générée automatiquement">
              <a:extLst>
                <a:ext uri="{FF2B5EF4-FFF2-40B4-BE49-F238E27FC236}">
                  <a16:creationId xmlns:a16="http://schemas.microsoft.com/office/drawing/2014/main" id="{AF20CE35-20E1-4FA3-8289-754517350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7" t="37775" r="9960" b="36310"/>
            <a:stretch/>
          </p:blipFill>
          <p:spPr>
            <a:xfrm>
              <a:off x="3826727" y="2872848"/>
              <a:ext cx="4538547" cy="1137425"/>
            </a:xfrm>
            <a:prstGeom prst="rect">
              <a:avLst/>
            </a:prstGeom>
          </p:spPr>
        </p:pic>
        <p:pic>
          <p:nvPicPr>
            <p:cNvPr id="13" name="Image 12" descr="Une image contenant capture d’écran&#10;&#10;Description générée automatiquement">
              <a:extLst>
                <a:ext uri="{FF2B5EF4-FFF2-40B4-BE49-F238E27FC236}">
                  <a16:creationId xmlns:a16="http://schemas.microsoft.com/office/drawing/2014/main" id="{6E60D92C-D255-44CE-8F5F-F3ED8B91B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35" t="37658" r="10112" b="37043"/>
            <a:stretch/>
          </p:blipFill>
          <p:spPr>
            <a:xfrm>
              <a:off x="3826726" y="4058765"/>
              <a:ext cx="4538547" cy="1110438"/>
            </a:xfrm>
            <a:prstGeom prst="rect">
              <a:avLst/>
            </a:prstGeom>
          </p:spPr>
        </p:pic>
        <p:pic>
          <p:nvPicPr>
            <p:cNvPr id="15" name="Image 14" descr="Une image contenant capture d’écran&#10;&#10;Description générée automatiquement">
              <a:extLst>
                <a:ext uri="{FF2B5EF4-FFF2-40B4-BE49-F238E27FC236}">
                  <a16:creationId xmlns:a16="http://schemas.microsoft.com/office/drawing/2014/main" id="{524F606E-A797-4666-A67E-C43BC18242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6" t="37637" r="9921" b="36449"/>
            <a:stretch/>
          </p:blipFill>
          <p:spPr>
            <a:xfrm>
              <a:off x="3826726" y="5217695"/>
              <a:ext cx="4538547" cy="1137425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663F76D-ED57-4F8F-A396-D8DA6578ECE2}"/>
              </a:ext>
            </a:extLst>
          </p:cNvPr>
          <p:cNvGrpSpPr/>
          <p:nvPr/>
        </p:nvGrpSpPr>
        <p:grpSpPr>
          <a:xfrm>
            <a:off x="8769687" y="843240"/>
            <a:ext cx="2302363" cy="5266332"/>
            <a:chOff x="8769687" y="843240"/>
            <a:chExt cx="2302363" cy="5266332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7C201D9-3B8D-4D51-81FF-F6682E96FCEE}"/>
                </a:ext>
              </a:extLst>
            </p:cNvPr>
            <p:cNvSpPr txBox="1"/>
            <p:nvPr/>
          </p:nvSpPr>
          <p:spPr>
            <a:xfrm>
              <a:off x="9400917" y="843240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</a:t>
              </a:r>
              <a:endParaRPr lang="fr-FR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AFD7F15-5C88-4EAC-AB70-9684ACC78EED}"/>
                </a:ext>
              </a:extLst>
            </p:cNvPr>
            <p:cNvSpPr txBox="1"/>
            <p:nvPr/>
          </p:nvSpPr>
          <p:spPr>
            <a:xfrm>
              <a:off x="8769687" y="1934356"/>
              <a:ext cx="21796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Step 1</a:t>
              </a:r>
            </a:p>
            <a:p>
              <a:pPr algn="ctr"/>
              <a:r>
                <a:rPr lang="en-US" dirty="0"/>
                <a:t>Replace instrument 3</a:t>
              </a:r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DE65273-3B7D-4879-939E-84E9C8F81283}"/>
                </a:ext>
              </a:extLst>
            </p:cNvPr>
            <p:cNvSpPr txBox="1"/>
            <p:nvPr/>
          </p:nvSpPr>
          <p:spPr>
            <a:xfrm>
              <a:off x="8769687" y="3118394"/>
              <a:ext cx="2179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Step 2</a:t>
              </a:r>
            </a:p>
            <a:p>
              <a:pPr algn="ctr"/>
              <a:r>
                <a:rPr lang="en-US" dirty="0"/>
                <a:t>Replace instrument 4</a:t>
              </a:r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91B368F-D891-44EB-A4FF-4794E2C204A3}"/>
                </a:ext>
              </a:extLst>
            </p:cNvPr>
            <p:cNvSpPr txBox="1"/>
            <p:nvPr/>
          </p:nvSpPr>
          <p:spPr>
            <a:xfrm>
              <a:off x="8892350" y="4290818"/>
              <a:ext cx="2179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Step 3</a:t>
              </a:r>
            </a:p>
            <a:p>
              <a:pPr algn="ctr"/>
              <a:r>
                <a:rPr lang="en-US" dirty="0"/>
                <a:t>Replace instrument 1</a:t>
              </a:r>
              <a:endParaRPr lang="fr-FR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636FCE6-BF95-4395-8F18-6A0936F765A9}"/>
                </a:ext>
              </a:extLst>
            </p:cNvPr>
            <p:cNvSpPr txBox="1"/>
            <p:nvPr/>
          </p:nvSpPr>
          <p:spPr>
            <a:xfrm>
              <a:off x="8769687" y="5463241"/>
              <a:ext cx="2179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Step 4</a:t>
              </a:r>
            </a:p>
            <a:p>
              <a:pPr algn="ctr"/>
              <a:r>
                <a:rPr lang="en-US" dirty="0"/>
                <a:t>Replace instrument 2</a:t>
              </a:r>
              <a:endParaRPr lang="fr-FR" dirty="0"/>
            </a:p>
          </p:txBody>
        </p:sp>
      </p:grpSp>
      <p:pic>
        <p:nvPicPr>
          <p:cNvPr id="23" name="redo_truth">
            <a:hlinkClick r:id="" action="ppaction://media"/>
            <a:extLst>
              <a:ext uri="{FF2B5EF4-FFF2-40B4-BE49-F238E27FC236}">
                <a16:creationId xmlns:a16="http://schemas.microsoft.com/office/drawing/2014/main" id="{3971BB1A-5384-43AA-B737-98C8AFD15D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53800" y="784224"/>
            <a:ext cx="487363" cy="487363"/>
          </a:xfrm>
          <a:prstGeom prst="rect">
            <a:avLst/>
          </a:prstGeom>
        </p:spPr>
      </p:pic>
      <p:pic>
        <p:nvPicPr>
          <p:cNvPr id="24" name="redo_0_(inst_2)">
            <a:hlinkClick r:id="" action="ppaction://media"/>
            <a:extLst>
              <a:ext uri="{FF2B5EF4-FFF2-40B4-BE49-F238E27FC236}">
                <a16:creationId xmlns:a16="http://schemas.microsoft.com/office/drawing/2014/main" id="{A1303679-18E5-444C-887E-22BDB6ED573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53799" y="2011961"/>
            <a:ext cx="487363" cy="487363"/>
          </a:xfrm>
          <a:prstGeom prst="rect">
            <a:avLst/>
          </a:prstGeom>
        </p:spPr>
      </p:pic>
      <p:pic>
        <p:nvPicPr>
          <p:cNvPr id="25" name="redo_1_(inst_3)">
            <a:hlinkClick r:id="" action="ppaction://media"/>
            <a:extLst>
              <a:ext uri="{FF2B5EF4-FFF2-40B4-BE49-F238E27FC236}">
                <a16:creationId xmlns:a16="http://schemas.microsoft.com/office/drawing/2014/main" id="{1B69C0E9-9AA6-4F51-8580-C7BCD8797DA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53799" y="3185318"/>
            <a:ext cx="487363" cy="487363"/>
          </a:xfrm>
          <a:prstGeom prst="rect">
            <a:avLst/>
          </a:prstGeom>
        </p:spPr>
      </p:pic>
      <p:pic>
        <p:nvPicPr>
          <p:cNvPr id="26" name="redo_2_(inst_0)">
            <a:hlinkClick r:id="" action="ppaction://media"/>
            <a:extLst>
              <a:ext uri="{FF2B5EF4-FFF2-40B4-BE49-F238E27FC236}">
                <a16:creationId xmlns:a16="http://schemas.microsoft.com/office/drawing/2014/main" id="{7B546E67-51FB-440B-A6B1-F0C32278454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53798" y="4370301"/>
            <a:ext cx="487363" cy="487363"/>
          </a:xfrm>
          <a:prstGeom prst="rect">
            <a:avLst/>
          </a:prstGeom>
        </p:spPr>
      </p:pic>
      <p:pic>
        <p:nvPicPr>
          <p:cNvPr id="27" name="redo_3_(inst_1)">
            <a:hlinkClick r:id="" action="ppaction://media"/>
            <a:extLst>
              <a:ext uri="{FF2B5EF4-FFF2-40B4-BE49-F238E27FC236}">
                <a16:creationId xmlns:a16="http://schemas.microsoft.com/office/drawing/2014/main" id="{2AE873A2-E8BB-4DAF-A098-17DBA2054CFC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53798" y="554771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5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80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800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800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200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DB04A-8259-463B-AD1E-2BAB587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3B417A-1ADF-4935-8FB5-4E99EBBA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3FB7D2-7893-4A3B-BE81-00B67815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34</a:t>
            </a:fld>
            <a:endParaRPr lang="fr-FR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FAE0C4BD-E994-4242-95D0-91BC25FC2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994716"/>
              </p:ext>
            </p:extLst>
          </p:nvPr>
        </p:nvGraphicFramePr>
        <p:xfrm>
          <a:off x="587918" y="1276400"/>
          <a:ext cx="2919141" cy="3010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32BE5CE7-2D62-44F5-8B80-B97E590C9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980779"/>
              </p:ext>
            </p:extLst>
          </p:nvPr>
        </p:nvGraphicFramePr>
        <p:xfrm>
          <a:off x="4288264" y="1276400"/>
          <a:ext cx="3615472" cy="301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16152CDB-E33F-4A16-87E5-DCAF5CFFA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521100"/>
              </p:ext>
            </p:extLst>
          </p:nvPr>
        </p:nvGraphicFramePr>
        <p:xfrm>
          <a:off x="7267960" y="1276400"/>
          <a:ext cx="5459452" cy="301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146BCAD7-6B4F-432C-AF98-FEE7FD317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689968"/>
              </p:ext>
            </p:extLst>
          </p:nvPr>
        </p:nvGraphicFramePr>
        <p:xfrm>
          <a:off x="1196278" y="3429000"/>
          <a:ext cx="5684644" cy="3010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09A7A0BD-9F1C-4E47-B42B-4772B8A954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249745"/>
              </p:ext>
            </p:extLst>
          </p:nvPr>
        </p:nvGraphicFramePr>
        <p:xfrm>
          <a:off x="5601009" y="3428999"/>
          <a:ext cx="5104781" cy="3010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3035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03624-EEA6-4BFD-B317-E46E7595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</a:t>
            </a:r>
            <a:r>
              <a:rPr lang="en-US" dirty="0" err="1"/>
              <a:t>ansposed</a:t>
            </a:r>
            <a:r>
              <a:rPr lang="en-US" dirty="0"/>
              <a:t> data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BA74A3-AA11-4CB7-9655-9D22BF6B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4F0374-D786-41BA-B3F0-1E337EE6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35</a:t>
            </a:fld>
            <a:endParaRPr lang="fr-FR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39EFC226-382D-45D6-9EE2-C4A8C7D55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629241"/>
              </p:ext>
            </p:extLst>
          </p:nvPr>
        </p:nvGraphicFramePr>
        <p:xfrm>
          <a:off x="0" y="1735365"/>
          <a:ext cx="3809911" cy="3934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8B8E83B-4303-43B1-B84A-C41F9593C3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t="40328" r="10069" b="39500"/>
          <a:stretch/>
        </p:blipFill>
        <p:spPr>
          <a:xfrm>
            <a:off x="3777289" y="1846942"/>
            <a:ext cx="8091823" cy="1582058"/>
          </a:xfrm>
          <a:prstGeom prst="rect">
            <a:avLst/>
          </a:prstGeom>
        </p:spPr>
      </p:pic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B448B15-89D9-402B-AD47-F9999E09F0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40375" r="10317" b="39536"/>
          <a:stretch/>
        </p:blipFill>
        <p:spPr>
          <a:xfrm>
            <a:off x="3796040" y="4003391"/>
            <a:ext cx="8073072" cy="158205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DBD9C93-9267-48C1-AB48-604A723E20B1}"/>
              </a:ext>
            </a:extLst>
          </p:cNvPr>
          <p:cNvSpPr txBox="1"/>
          <p:nvPr/>
        </p:nvSpPr>
        <p:spPr>
          <a:xfrm>
            <a:off x="6559103" y="1375081"/>
            <a:ext cx="252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transposed data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EF10D2E-A61C-44C9-9177-B6AE78244D3F}"/>
              </a:ext>
            </a:extLst>
          </p:cNvPr>
          <p:cNvSpPr txBox="1"/>
          <p:nvPr/>
        </p:nvSpPr>
        <p:spPr>
          <a:xfrm>
            <a:off x="6719403" y="3585254"/>
            <a:ext cx="22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transposed data</a:t>
            </a:r>
            <a:endParaRPr lang="fr-FR" dirty="0"/>
          </a:p>
        </p:txBody>
      </p:sp>
      <p:pic>
        <p:nvPicPr>
          <p:cNvPr id="15" name="generated-without-transpose">
            <a:hlinkClick r:id="" action="ppaction://media"/>
            <a:extLst>
              <a:ext uri="{FF2B5EF4-FFF2-40B4-BE49-F238E27FC236}">
                <a16:creationId xmlns:a16="http://schemas.microsoft.com/office/drawing/2014/main" id="{19736E72-2F59-443A-B3D6-854D136258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866437" y="785188"/>
            <a:ext cx="487363" cy="487363"/>
          </a:xfrm>
          <a:prstGeom prst="rect">
            <a:avLst/>
          </a:prstGeom>
        </p:spPr>
      </p:pic>
      <p:pic>
        <p:nvPicPr>
          <p:cNvPr id="16" name="generated-with-transpose">
            <a:hlinkClick r:id="" action="ppaction://media"/>
            <a:extLst>
              <a:ext uri="{FF2B5EF4-FFF2-40B4-BE49-F238E27FC236}">
                <a16:creationId xmlns:a16="http://schemas.microsoft.com/office/drawing/2014/main" id="{8E12AA57-F789-415A-90D4-F12989BABBF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866436" y="58291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85DB4-1C87-4C42-AB79-D8E1556E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size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D350F8-45ED-4956-8725-07EB6CE0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F15473-7A27-4DFF-A26D-E104AA9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36</a:t>
            </a:fld>
            <a:endParaRPr lang="fr-FR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6928BC6-27EE-4F83-B434-A8D1CA777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715994"/>
              </p:ext>
            </p:extLst>
          </p:nvPr>
        </p:nvGraphicFramePr>
        <p:xfrm>
          <a:off x="0" y="1690688"/>
          <a:ext cx="3831772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1976CE7-6654-4BA6-BD80-1504256171A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t="40596" r="9821" b="39044"/>
          <a:stretch/>
        </p:blipFill>
        <p:spPr>
          <a:xfrm>
            <a:off x="3601356" y="595501"/>
            <a:ext cx="7982857" cy="1570269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898C913-FDE0-48B9-B785-66692A8612B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40596" r="10008" b="39170"/>
          <a:stretch/>
        </p:blipFill>
        <p:spPr>
          <a:xfrm>
            <a:off x="3601356" y="2646225"/>
            <a:ext cx="7982857" cy="1565549"/>
          </a:xfrm>
          <a:prstGeom prst="rect">
            <a:avLst/>
          </a:prstGeom>
        </p:spPr>
      </p:pic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7D947A4-09A2-4DBE-933D-4C35966B657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40596" r="9930" b="39106"/>
          <a:stretch/>
        </p:blipFill>
        <p:spPr>
          <a:xfrm>
            <a:off x="3601357" y="4692229"/>
            <a:ext cx="7982856" cy="156554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3AF3FA0-1070-4982-B298-A6DEDBD9E13F}"/>
              </a:ext>
            </a:extLst>
          </p:cNvPr>
          <p:cNvSpPr txBox="1"/>
          <p:nvPr/>
        </p:nvSpPr>
        <p:spPr>
          <a:xfrm>
            <a:off x="7247176" y="183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62E7AC6-F60F-445F-A160-D2093AA7413C}"/>
              </a:ext>
            </a:extLst>
          </p:cNvPr>
          <p:cNvSpPr txBox="1"/>
          <p:nvPr/>
        </p:nvSpPr>
        <p:spPr>
          <a:xfrm>
            <a:off x="7103706" y="222760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5E526F3-B8B0-4890-B9DB-47A46872421B}"/>
              </a:ext>
            </a:extLst>
          </p:cNvPr>
          <p:cNvSpPr txBox="1"/>
          <p:nvPr/>
        </p:nvSpPr>
        <p:spPr>
          <a:xfrm>
            <a:off x="7246505" y="427361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  <a:endParaRPr lang="fr-FR" dirty="0"/>
          </a:p>
        </p:txBody>
      </p:sp>
      <p:pic>
        <p:nvPicPr>
          <p:cNvPr id="16" name="small">
            <a:hlinkClick r:id="" action="ppaction://media"/>
            <a:extLst>
              <a:ext uri="{FF2B5EF4-FFF2-40B4-BE49-F238E27FC236}">
                <a16:creationId xmlns:a16="http://schemas.microsoft.com/office/drawing/2014/main" id="{F9C798DA-635E-4DB6-AB56-D37DE60CF1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584213" y="1136953"/>
            <a:ext cx="487363" cy="487363"/>
          </a:xfrm>
          <a:prstGeom prst="rect">
            <a:avLst/>
          </a:prstGeom>
        </p:spPr>
      </p:pic>
      <p:pic>
        <p:nvPicPr>
          <p:cNvPr id="17" name="medium">
            <a:hlinkClick r:id="" action="ppaction://media"/>
            <a:extLst>
              <a:ext uri="{FF2B5EF4-FFF2-40B4-BE49-F238E27FC236}">
                <a16:creationId xmlns:a16="http://schemas.microsoft.com/office/drawing/2014/main" id="{E69FCCDC-6163-40B9-8E4D-E32C1626A3D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584213" y="3185317"/>
            <a:ext cx="487363" cy="487363"/>
          </a:xfrm>
          <a:prstGeom prst="rect">
            <a:avLst/>
          </a:prstGeom>
        </p:spPr>
      </p:pic>
      <p:pic>
        <p:nvPicPr>
          <p:cNvPr id="18" name="large">
            <a:hlinkClick r:id="" action="ppaction://media"/>
            <a:extLst>
              <a:ext uri="{FF2B5EF4-FFF2-40B4-BE49-F238E27FC236}">
                <a16:creationId xmlns:a16="http://schemas.microsoft.com/office/drawing/2014/main" id="{B85185E5-0999-4B7D-9210-4AB0AA3FD99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584213" y="533320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70E2A-D8BA-4AC0-AC7B-1B47AF9F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and Rhythm losses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E8EE14-605C-4DFC-B91E-7FADCD15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C22FDD-74C0-435D-AB4A-208A7886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37</a:t>
            </a:fld>
            <a:endParaRPr lang="fr-FR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0D1A40D-3563-41DB-B725-9ACE91E1E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954709"/>
              </p:ext>
            </p:extLst>
          </p:nvPr>
        </p:nvGraphicFramePr>
        <p:xfrm>
          <a:off x="222891" y="1418342"/>
          <a:ext cx="3902795" cy="4021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8D25DEC-7B7D-45B3-9AB4-81DB637C12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2" t="40328" r="10515" b="38839"/>
          <a:stretch/>
        </p:blipFill>
        <p:spPr>
          <a:xfrm>
            <a:off x="4038600" y="2078656"/>
            <a:ext cx="7850339" cy="1588986"/>
          </a:xfrm>
          <a:prstGeom prst="rect">
            <a:avLst/>
          </a:prstGeom>
        </p:spPr>
      </p:pic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483B2D3-D8B2-42DD-BBAF-4E0212F2A7E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t="40328" r="10317" b="38839"/>
          <a:stretch/>
        </p:blipFill>
        <p:spPr>
          <a:xfrm>
            <a:off x="4038600" y="4227070"/>
            <a:ext cx="7850339" cy="16005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45CCC23-4139-43E4-93FE-44383967A53E}"/>
              </a:ext>
            </a:extLst>
          </p:cNvPr>
          <p:cNvSpPr txBox="1"/>
          <p:nvPr/>
        </p:nvSpPr>
        <p:spPr>
          <a:xfrm>
            <a:off x="6342742" y="1657601"/>
            <a:ext cx="323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scale and rhythm losses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8EFA6E-7D1A-427D-A379-C594B5D715C1}"/>
              </a:ext>
            </a:extLst>
          </p:cNvPr>
          <p:cNvSpPr txBox="1"/>
          <p:nvPr/>
        </p:nvSpPr>
        <p:spPr>
          <a:xfrm>
            <a:off x="6694635" y="3805797"/>
            <a:ext cx="29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scale and rhythm losses</a:t>
            </a:r>
            <a:endParaRPr lang="fr-FR" dirty="0"/>
          </a:p>
        </p:txBody>
      </p:sp>
      <p:pic>
        <p:nvPicPr>
          <p:cNvPr id="15" name="generated-without-scale-rhythm">
            <a:hlinkClick r:id="" action="ppaction://media"/>
            <a:extLst>
              <a:ext uri="{FF2B5EF4-FFF2-40B4-BE49-F238E27FC236}">
                <a16:creationId xmlns:a16="http://schemas.microsoft.com/office/drawing/2014/main" id="{F8066911-0981-460A-B7DB-11AF1D848D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10566" y="1354904"/>
            <a:ext cx="487363" cy="487363"/>
          </a:xfrm>
          <a:prstGeom prst="rect">
            <a:avLst/>
          </a:prstGeom>
        </p:spPr>
      </p:pic>
      <p:pic>
        <p:nvPicPr>
          <p:cNvPr id="16" name="generated-with-scale-rhythm">
            <a:hlinkClick r:id="" action="ppaction://media"/>
            <a:extLst>
              <a:ext uri="{FF2B5EF4-FFF2-40B4-BE49-F238E27FC236}">
                <a16:creationId xmlns:a16="http://schemas.microsoft.com/office/drawing/2014/main" id="{A83F914A-FFB1-44AE-9B71-145236612E6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83137" y="374678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86403-E6B3-445E-A08D-A75D9CDC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Harmony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F38DBA-ECD1-4FA1-A56E-E38C856F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BE9EB0-DF36-4FBF-BB21-1FD4EA3D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38</a:t>
            </a:fld>
            <a:endParaRPr lang="fr-FR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67A4B4BD-1191-476B-9D12-BEAC84EB21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955865"/>
              </p:ext>
            </p:extLst>
          </p:nvPr>
        </p:nvGraphicFramePr>
        <p:xfrm>
          <a:off x="0" y="1428970"/>
          <a:ext cx="3846286" cy="4000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665EB0D-5A4B-4B98-9D04-235D9D4835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4" t="40658" r="10076" b="39018"/>
          <a:stretch/>
        </p:blipFill>
        <p:spPr>
          <a:xfrm>
            <a:off x="3557816" y="1315198"/>
            <a:ext cx="8084456" cy="1599173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E18EC22-EB01-4C67-B67D-86F8886C28F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1" t="40328" r="10109" b="39559"/>
          <a:stretch/>
        </p:blipFill>
        <p:spPr>
          <a:xfrm>
            <a:off x="3557815" y="3859646"/>
            <a:ext cx="8084457" cy="157548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E0804CD-C2F5-4668-A373-4C10DA80FF54}"/>
              </a:ext>
            </a:extLst>
          </p:cNvPr>
          <p:cNvSpPr txBox="1"/>
          <p:nvPr/>
        </p:nvSpPr>
        <p:spPr>
          <a:xfrm>
            <a:off x="6423823" y="843240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harmony loss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72FAD19-A3C4-4A14-BD36-FFAACF3B93B0}"/>
              </a:ext>
            </a:extLst>
          </p:cNvPr>
          <p:cNvSpPr txBox="1"/>
          <p:nvPr/>
        </p:nvSpPr>
        <p:spPr>
          <a:xfrm>
            <a:off x="6629007" y="3428999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harmony loss</a:t>
            </a:r>
            <a:endParaRPr lang="fr-FR" dirty="0"/>
          </a:p>
        </p:txBody>
      </p:sp>
      <p:pic>
        <p:nvPicPr>
          <p:cNvPr id="15" name="generated_without_harmony">
            <a:hlinkClick r:id="" action="ppaction://media"/>
            <a:extLst>
              <a:ext uri="{FF2B5EF4-FFF2-40B4-BE49-F238E27FC236}">
                <a16:creationId xmlns:a16="http://schemas.microsoft.com/office/drawing/2014/main" id="{42EAD2D8-FEE9-457C-A6A6-0C5ACEE0BA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54909" y="725209"/>
            <a:ext cx="487363" cy="487363"/>
          </a:xfrm>
          <a:prstGeom prst="rect">
            <a:avLst/>
          </a:prstGeom>
        </p:spPr>
      </p:pic>
      <p:pic>
        <p:nvPicPr>
          <p:cNvPr id="16" name="generated_with_harmony">
            <a:hlinkClick r:id="" action="ppaction://media"/>
            <a:extLst>
              <a:ext uri="{FF2B5EF4-FFF2-40B4-BE49-F238E27FC236}">
                <a16:creationId xmlns:a16="http://schemas.microsoft.com/office/drawing/2014/main" id="{2B29C457-3A48-4061-B1CA-669D88EEEF4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54909" y="331096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2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CD03C-3B6E-4900-863F-D6143461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RPoE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CF0AE2-AE81-454D-B56D-314186FA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D1C229-C915-4273-846C-50DE1F03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39</a:t>
            </a:fld>
            <a:endParaRPr lang="fr-FR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5DB50B3-E73D-4EC9-8C03-B1D5B2A95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723781"/>
              </p:ext>
            </p:extLst>
          </p:nvPr>
        </p:nvGraphicFramePr>
        <p:xfrm>
          <a:off x="0" y="1427842"/>
          <a:ext cx="3499449" cy="4002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F8B2C77-EC9C-413B-8A28-1C6B329F55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40474" r="9822" b="39411"/>
          <a:stretch/>
        </p:blipFill>
        <p:spPr>
          <a:xfrm>
            <a:off x="3336239" y="1350624"/>
            <a:ext cx="8645230" cy="168558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4A072F2-6881-40D3-B43E-FF8C31108A9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5" t="40479" r="9822" b="39170"/>
          <a:stretch/>
        </p:blipFill>
        <p:spPr>
          <a:xfrm>
            <a:off x="3336239" y="3853487"/>
            <a:ext cx="8571519" cy="16900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6069602-796E-422A-9488-8B52B977CF4B}"/>
              </a:ext>
            </a:extLst>
          </p:cNvPr>
          <p:cNvSpPr txBox="1"/>
          <p:nvPr/>
        </p:nvSpPr>
        <p:spPr>
          <a:xfrm>
            <a:off x="6877948" y="843240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 err="1"/>
              <a:t>RPoE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2A4210E-D83A-4938-BCDD-C12EC3220C94}"/>
              </a:ext>
            </a:extLst>
          </p:cNvPr>
          <p:cNvSpPr txBox="1"/>
          <p:nvPr/>
        </p:nvSpPr>
        <p:spPr>
          <a:xfrm>
            <a:off x="7075104" y="3257956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RPoE</a:t>
            </a:r>
            <a:endParaRPr lang="en-US" dirty="0"/>
          </a:p>
        </p:txBody>
      </p:sp>
      <p:pic>
        <p:nvPicPr>
          <p:cNvPr id="15" name="generated-without-rpoe">
            <a:hlinkClick r:id="" action="ppaction://media"/>
            <a:extLst>
              <a:ext uri="{FF2B5EF4-FFF2-40B4-BE49-F238E27FC236}">
                <a16:creationId xmlns:a16="http://schemas.microsoft.com/office/drawing/2014/main" id="{CCEF0B45-5887-4157-AC4E-F0436427EA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23953" y="784224"/>
            <a:ext cx="487363" cy="487363"/>
          </a:xfrm>
          <a:prstGeom prst="rect">
            <a:avLst/>
          </a:prstGeom>
        </p:spPr>
      </p:pic>
      <p:pic>
        <p:nvPicPr>
          <p:cNvPr id="16" name="generated-with-rpoe">
            <a:hlinkClick r:id="" action="ppaction://media"/>
            <a:extLst>
              <a:ext uri="{FF2B5EF4-FFF2-40B4-BE49-F238E27FC236}">
                <a16:creationId xmlns:a16="http://schemas.microsoft.com/office/drawing/2014/main" id="{2E8B8D7E-BE45-45AA-9EBF-6B4A06A93AE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20395" y="319894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10955-B2F3-4EE2-9ECF-74188A80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Stave</a:t>
            </a:r>
            <a:endParaRPr lang="fr-FR" dirty="0"/>
          </a:p>
        </p:txBody>
      </p:sp>
      <p:pic>
        <p:nvPicPr>
          <p:cNvPr id="7" name="Espace réservé du contenu 6" descr="Une image contenant écran, dessin&#10;&#10;Description générée automatiquement">
            <a:extLst>
              <a:ext uri="{FF2B5EF4-FFF2-40B4-BE49-F238E27FC236}">
                <a16:creationId xmlns:a16="http://schemas.microsoft.com/office/drawing/2014/main" id="{5C4F75CD-1CA8-4597-B3A2-4F0AA5965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99" y="1538566"/>
            <a:ext cx="7044802" cy="183849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9E6E73-7009-458E-8339-23FCE1D6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1D2BB0-9C6A-4E73-B238-D4857F85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</a:t>
            </a:fld>
            <a:endParaRPr lang="fr-FR"/>
          </a:p>
        </p:txBody>
      </p:sp>
      <p:pic>
        <p:nvPicPr>
          <p:cNvPr id="9" name="Image 8" descr="Une image contenant musique, piano&#10;&#10;Description générée automatiquement">
            <a:extLst>
              <a:ext uri="{FF2B5EF4-FFF2-40B4-BE49-F238E27FC236}">
                <a16:creationId xmlns:a16="http://schemas.microsoft.com/office/drawing/2014/main" id="{903F3679-E2AE-4C3F-AC1F-BDFEF67A5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17" y="3621203"/>
            <a:ext cx="3334593" cy="2481959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FBDDBB1D-4F94-4BA9-95BD-30D85C533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1821"/>
              </p:ext>
            </p:extLst>
          </p:nvPr>
        </p:nvGraphicFramePr>
        <p:xfrm>
          <a:off x="6369204" y="3625725"/>
          <a:ext cx="4837770" cy="247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590">
                  <a:extLst>
                    <a:ext uri="{9D8B030D-6E8A-4147-A177-3AD203B41FA5}">
                      <a16:colId xmlns:a16="http://schemas.microsoft.com/office/drawing/2014/main" val="2931696093"/>
                    </a:ext>
                  </a:extLst>
                </a:gridCol>
                <a:gridCol w="1612590">
                  <a:extLst>
                    <a:ext uri="{9D8B030D-6E8A-4147-A177-3AD203B41FA5}">
                      <a16:colId xmlns:a16="http://schemas.microsoft.com/office/drawing/2014/main" val="4238842982"/>
                    </a:ext>
                  </a:extLst>
                </a:gridCol>
                <a:gridCol w="1612590">
                  <a:extLst>
                    <a:ext uri="{9D8B030D-6E8A-4147-A177-3AD203B41FA5}">
                      <a16:colId xmlns:a16="http://schemas.microsoft.com/office/drawing/2014/main" val="1975431647"/>
                    </a:ext>
                  </a:extLst>
                </a:gridCol>
              </a:tblGrid>
              <a:tr h="367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Note shape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 length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03534"/>
                  </a:ext>
                </a:extLst>
              </a:tr>
              <a:tr h="3676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Whole</a:t>
                      </a:r>
                      <a:r>
                        <a:rPr lang="fr-FR" dirty="0"/>
                        <a:t>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beats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955871"/>
                  </a:ext>
                </a:extLst>
              </a:tr>
              <a:tr h="3676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Half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beats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47665"/>
                  </a:ext>
                </a:extLst>
              </a:tr>
              <a:tr h="36769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Quarter note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beat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81888"/>
                  </a:ext>
                </a:extLst>
              </a:tr>
              <a:tr h="3676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Eighth note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 beat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19389"/>
                  </a:ext>
                </a:extLst>
              </a:tr>
              <a:tr h="3676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Sixteenth note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beat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16908"/>
                  </a:ext>
                </a:extLst>
              </a:tr>
            </a:tbl>
          </a:graphicData>
        </a:graphic>
      </p:graphicFrame>
      <p:grpSp>
        <p:nvGrpSpPr>
          <p:cNvPr id="29" name="Groupe 28">
            <a:extLst>
              <a:ext uri="{FF2B5EF4-FFF2-40B4-BE49-F238E27FC236}">
                <a16:creationId xmlns:a16="http://schemas.microsoft.com/office/drawing/2014/main" id="{F06226EB-2DB3-45AD-B9D8-F040DE68469E}"/>
              </a:ext>
            </a:extLst>
          </p:cNvPr>
          <p:cNvGrpSpPr/>
          <p:nvPr/>
        </p:nvGrpSpPr>
        <p:grpSpPr>
          <a:xfrm>
            <a:off x="6835515" y="4188053"/>
            <a:ext cx="704569" cy="1915109"/>
            <a:chOff x="7705310" y="4188053"/>
            <a:chExt cx="704569" cy="1915109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F1CBCC-C3A9-40DD-A235-123A3753F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310" y="4188053"/>
              <a:ext cx="704569" cy="481925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7F436B3B-18D4-4681-B112-14700314C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3484" y="4639174"/>
              <a:ext cx="568220" cy="313658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E033EE5D-82E7-41A6-88EB-8BF3FAE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125" y="5021268"/>
              <a:ext cx="216275" cy="360458"/>
            </a:xfrm>
            <a:prstGeom prst="rect">
              <a:avLst/>
            </a:prstGeom>
          </p:spPr>
        </p:pic>
        <p:pic>
          <p:nvPicPr>
            <p:cNvPr id="26" name="Image 25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71E42DE9-90B0-47B8-9A76-B7823169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646" y="5392584"/>
              <a:ext cx="156754" cy="292542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BB45A16B-38B3-4959-8646-968B04B25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432" y="5789504"/>
              <a:ext cx="313658" cy="313658"/>
            </a:xfrm>
            <a:prstGeom prst="rect">
              <a:avLst/>
            </a:prstGeom>
          </p:spPr>
        </p:pic>
      </p:grp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787D1C6-68F6-40EA-B569-3B5E93AA7B57}"/>
              </a:ext>
            </a:extLst>
          </p:cNvPr>
          <p:cNvCxnSpPr>
            <a:cxnSpLocks/>
          </p:cNvCxnSpPr>
          <p:nvPr/>
        </p:nvCxnSpPr>
        <p:spPr>
          <a:xfrm flipH="1" flipV="1">
            <a:off x="10326029" y="1939353"/>
            <a:ext cx="2" cy="869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B262E8A-8E10-48D7-A0BA-0F340FCFD50D}"/>
              </a:ext>
            </a:extLst>
          </p:cNvPr>
          <p:cNvCxnSpPr>
            <a:cxnSpLocks/>
          </p:cNvCxnSpPr>
          <p:nvPr/>
        </p:nvCxnSpPr>
        <p:spPr>
          <a:xfrm flipV="1">
            <a:off x="10326029" y="2809148"/>
            <a:ext cx="8809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93832FDC-8FB5-47F8-AF5B-A58CBA25D56B}"/>
              </a:ext>
            </a:extLst>
          </p:cNvPr>
          <p:cNvSpPr txBox="1"/>
          <p:nvPr/>
        </p:nvSpPr>
        <p:spPr>
          <a:xfrm>
            <a:off x="10001068" y="1535667"/>
            <a:ext cx="64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Pitch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5551D2C-9A99-4862-A816-DD735DC72F51}"/>
              </a:ext>
            </a:extLst>
          </p:cNvPr>
          <p:cNvSpPr txBox="1"/>
          <p:nvPr/>
        </p:nvSpPr>
        <p:spPr>
          <a:xfrm>
            <a:off x="11353800" y="262448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82953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01454-0F16-4ED7-BFA3-B540F0C2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  Player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83DFD-5A29-4A8F-99E2-B58938B0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trained model and play with the user</a:t>
            </a:r>
          </a:p>
          <a:p>
            <a:pPr lvl="1"/>
            <a:r>
              <a:rPr lang="en-US" dirty="0"/>
              <a:t>The model had to be trained to predict the second next measure (for real time purpose)</a:t>
            </a:r>
          </a:p>
          <a:p>
            <a:r>
              <a:rPr lang="en-US" dirty="0"/>
              <a:t>Demonstration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65D751-AB95-4F84-9DE9-A26B1860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F92B6E-53F0-4DF9-BC3F-8D8EDEE2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577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EAE47-4266-4BB5-9786-0BFF3D2F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71D050-F745-430A-9B4F-EA6FC1B1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38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RMVAE is an architecture able to handle several tasks</a:t>
            </a:r>
          </a:p>
          <a:p>
            <a:r>
              <a:rPr lang="en-US" dirty="0"/>
              <a:t>The results are poor in complexity and variations</a:t>
            </a:r>
          </a:p>
          <a:p>
            <a:r>
              <a:rPr lang="en-US" dirty="0"/>
              <a:t>The different loss functions and the </a:t>
            </a:r>
            <a:r>
              <a:rPr lang="en-US" dirty="0" err="1"/>
              <a:t>RPoE</a:t>
            </a:r>
            <a:r>
              <a:rPr lang="en-US" dirty="0"/>
              <a:t> layer don’t help the training.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Future works: </a:t>
            </a:r>
          </a:p>
          <a:p>
            <a:r>
              <a:rPr lang="en-US" dirty="0"/>
              <a:t>An exploration on most of the hyper parameter could help the model to perform better</a:t>
            </a:r>
          </a:p>
          <a:p>
            <a:r>
              <a:rPr lang="en-US" dirty="0"/>
              <a:t>The scale loss can be improved by including some scale templates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DEC27C-9435-41C3-A69B-7CF565E5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658DA3-3717-4BE6-BAC7-CB2518FF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0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967A2-59AE-4E55-BC20-60B20BD1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88260D-FBCD-4CD0-AA53-EE609415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C. </a:t>
            </a:r>
            <a:r>
              <a:rPr lang="fr-FR" dirty="0" err="1"/>
              <a:t>Doersch</a:t>
            </a:r>
            <a:r>
              <a:rPr lang="fr-FR" dirty="0"/>
              <a:t>, “Tutorial on </a:t>
            </a:r>
            <a:r>
              <a:rPr lang="fr-FR" dirty="0" err="1"/>
              <a:t>Variational</a:t>
            </a:r>
            <a:r>
              <a:rPr lang="fr-FR" dirty="0"/>
              <a:t> </a:t>
            </a:r>
            <a:r>
              <a:rPr lang="fr-FR" dirty="0" err="1"/>
              <a:t>Autoencoders</a:t>
            </a:r>
            <a:r>
              <a:rPr lang="fr-FR" dirty="0"/>
              <a:t>,” arXiv:1606.05908 [</a:t>
            </a:r>
            <a:r>
              <a:rPr lang="fr-FR" dirty="0" err="1"/>
              <a:t>cs</a:t>
            </a:r>
            <a:r>
              <a:rPr lang="fr-FR" dirty="0"/>
              <a:t>, stat], Jun. 2016. [Online]. </a:t>
            </a:r>
            <a:r>
              <a:rPr lang="fr-FR" dirty="0" err="1"/>
              <a:t>Available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http://arxiv.org/abs/1606.05908</a:t>
            </a:r>
            <a:endParaRPr lang="fr-FR" dirty="0"/>
          </a:p>
          <a:p>
            <a:r>
              <a:rPr lang="en-US" dirty="0"/>
              <a:t>M. Wu and N. Goodman, “Multimodal Generative Models for Scalable Weakly-Supervised Learning,” in Advances in Neural Information Processing </a:t>
            </a:r>
            <a:r>
              <a:rPr lang="de-DE" dirty="0"/>
              <a:t>Systems 31, S. </a:t>
            </a:r>
            <a:r>
              <a:rPr lang="de-DE" dirty="0" err="1"/>
              <a:t>Bengio</a:t>
            </a:r>
            <a:r>
              <a:rPr lang="de-DE" dirty="0"/>
              <a:t>, H. Wallach, H. </a:t>
            </a:r>
            <a:r>
              <a:rPr lang="de-DE" dirty="0" err="1"/>
              <a:t>Larochelle</a:t>
            </a:r>
            <a:r>
              <a:rPr lang="de-DE" dirty="0"/>
              <a:t>, K. </a:t>
            </a:r>
            <a:r>
              <a:rPr lang="de-DE" dirty="0" err="1"/>
              <a:t>Grauman</a:t>
            </a:r>
            <a:r>
              <a:rPr lang="de-DE" dirty="0"/>
              <a:t>, </a:t>
            </a:r>
            <a:r>
              <a:rPr lang="fr-FR" dirty="0"/>
              <a:t>N. </a:t>
            </a:r>
            <a:r>
              <a:rPr lang="fr-FR" dirty="0" err="1"/>
              <a:t>Cesa</a:t>
            </a:r>
            <a:r>
              <a:rPr lang="fr-FR" dirty="0"/>
              <a:t>-Bianchi, and R. Garnett, </a:t>
            </a:r>
            <a:r>
              <a:rPr lang="fr-FR" dirty="0" err="1"/>
              <a:t>Eds</a:t>
            </a:r>
            <a:r>
              <a:rPr lang="fr-FR" dirty="0"/>
              <a:t>. </a:t>
            </a:r>
            <a:r>
              <a:rPr lang="fr-FR" dirty="0" err="1"/>
              <a:t>Curran</a:t>
            </a:r>
            <a:r>
              <a:rPr lang="fr-FR" dirty="0"/>
              <a:t> Associates, Inc., 2018, pp. 5575–5585. [Online]. </a:t>
            </a:r>
            <a:r>
              <a:rPr lang="fr-FR" dirty="0" err="1"/>
              <a:t>Available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http://papers.nips.cc/paper/</a:t>
            </a:r>
            <a:r>
              <a:rPr lang="fr-FR" dirty="0"/>
              <a:t> 7801-multimodal-generative-models-for-scalable-weakly-supervised-learning. </a:t>
            </a:r>
            <a:r>
              <a:rPr lang="fr-FR" dirty="0" err="1"/>
              <a:t>Pdf</a:t>
            </a:r>
            <a:endParaRPr lang="fr-FR" dirty="0"/>
          </a:p>
          <a:p>
            <a:r>
              <a:rPr lang="en-US" dirty="0"/>
              <a:t>G. </a:t>
            </a:r>
            <a:r>
              <a:rPr lang="en-US" dirty="0" err="1"/>
              <a:t>Hadjeres</a:t>
            </a:r>
            <a:r>
              <a:rPr lang="en-US" dirty="0"/>
              <a:t>, F. </a:t>
            </a:r>
            <a:r>
              <a:rPr lang="en-US" dirty="0" err="1"/>
              <a:t>Pachet</a:t>
            </a:r>
            <a:r>
              <a:rPr lang="en-US" dirty="0"/>
              <a:t>, and F. Nielsen, “</a:t>
            </a:r>
            <a:r>
              <a:rPr lang="en-US" dirty="0" err="1"/>
              <a:t>DeepBach</a:t>
            </a:r>
            <a:r>
              <a:rPr lang="en-US" dirty="0"/>
              <a:t>: a Steerable </a:t>
            </a:r>
            <a:r>
              <a:rPr lang="fr-FR" dirty="0"/>
              <a:t>Model for Bach Chorales </a:t>
            </a:r>
            <a:r>
              <a:rPr lang="fr-FR" dirty="0" err="1"/>
              <a:t>Generation</a:t>
            </a:r>
            <a:r>
              <a:rPr lang="fr-FR" dirty="0"/>
              <a:t>,” arXiv:1612.01010 [</a:t>
            </a:r>
            <a:r>
              <a:rPr lang="fr-FR" dirty="0" err="1"/>
              <a:t>cs</a:t>
            </a:r>
            <a:r>
              <a:rPr lang="fr-FR" dirty="0"/>
              <a:t>], </a:t>
            </a:r>
            <a:r>
              <a:rPr lang="fr-FR" dirty="0" err="1"/>
              <a:t>Dec</a:t>
            </a:r>
            <a:r>
              <a:rPr lang="fr-FR" dirty="0"/>
              <a:t>. 2016. [Online]. </a:t>
            </a:r>
            <a:r>
              <a:rPr lang="fr-FR" dirty="0" err="1"/>
              <a:t>Available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http://arxiv.org/abs/1612.01010</a:t>
            </a:r>
            <a:endParaRPr lang="fr-FR" dirty="0"/>
          </a:p>
          <a:p>
            <a:r>
              <a:rPr lang="en-US" dirty="0"/>
              <a:t>F. T. Liang, M. Gotham, M. Johnson, and J. </a:t>
            </a:r>
            <a:r>
              <a:rPr lang="en-US" dirty="0" err="1"/>
              <a:t>Shotton</a:t>
            </a:r>
            <a:r>
              <a:rPr lang="en-US" dirty="0"/>
              <a:t>, “Automatic Stylistic Composition of Bach Chorales with Deep LSTM,” in ISMIR, 2017.</a:t>
            </a:r>
          </a:p>
          <a:p>
            <a:r>
              <a:rPr lang="fr-FR" dirty="0"/>
              <a:t>C.-Z. A. Huang, C. Hawthorne, A. Roberts, M. </a:t>
            </a:r>
            <a:r>
              <a:rPr lang="fr-FR" dirty="0" err="1"/>
              <a:t>Dinculescu</a:t>
            </a:r>
            <a:r>
              <a:rPr lang="fr-FR" dirty="0"/>
              <a:t>, J. </a:t>
            </a:r>
            <a:r>
              <a:rPr lang="fr-FR" dirty="0" err="1"/>
              <a:t>Wexler</a:t>
            </a:r>
            <a:r>
              <a:rPr lang="fr-FR" dirty="0"/>
              <a:t>, </a:t>
            </a:r>
            <a:r>
              <a:rPr lang="en-US" dirty="0"/>
              <a:t>L. Hong, and J. </a:t>
            </a:r>
            <a:r>
              <a:rPr lang="en-US" dirty="0" err="1"/>
              <a:t>Howcroft</a:t>
            </a:r>
            <a:r>
              <a:rPr lang="en-US" dirty="0"/>
              <a:t>, “The Bach Doodle: Approachable music composition with machine learning at scale,” arXiv:1907.06637 </a:t>
            </a:r>
            <a:r>
              <a:rPr lang="fr-FR" dirty="0"/>
              <a:t>[</a:t>
            </a:r>
            <a:r>
              <a:rPr lang="fr-FR" dirty="0" err="1"/>
              <a:t>cs</a:t>
            </a:r>
            <a:r>
              <a:rPr lang="fr-FR" dirty="0"/>
              <a:t>, </a:t>
            </a:r>
            <a:r>
              <a:rPr lang="fr-FR" dirty="0" err="1"/>
              <a:t>eess</a:t>
            </a:r>
            <a:r>
              <a:rPr lang="fr-FR" dirty="0"/>
              <a:t>, stat], </a:t>
            </a:r>
            <a:r>
              <a:rPr lang="fr-FR" dirty="0" err="1"/>
              <a:t>Jul</a:t>
            </a:r>
            <a:r>
              <a:rPr lang="fr-FR" dirty="0"/>
              <a:t>. 2019, </a:t>
            </a:r>
            <a:r>
              <a:rPr lang="fr-FR" dirty="0" err="1"/>
              <a:t>arXiv</a:t>
            </a:r>
            <a:r>
              <a:rPr lang="fr-FR" dirty="0"/>
              <a:t>: 1907.06637. [Online]. </a:t>
            </a:r>
            <a:r>
              <a:rPr lang="fr-FR" dirty="0" err="1"/>
              <a:t>Available</a:t>
            </a:r>
            <a:r>
              <a:rPr lang="fr-FR" dirty="0"/>
              <a:t>: </a:t>
            </a:r>
            <a:r>
              <a:rPr lang="fr-FR" dirty="0">
                <a:hlinkClick r:id="rId5"/>
              </a:rPr>
              <a:t>http://arxiv.org/abs/1907.06637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FF2DF2-48EA-4B78-A0FC-86EB573B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4D4D86-76AC-48A3-A01E-32D3AC33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390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CCD46-319E-42B7-A2DB-14647E05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CDA60-149C-4B48-AF59-597B1867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for your attention.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E5C84A-9C4C-4AA7-992D-14C10EE9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4A66CA-9E15-453A-A91A-7849C854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23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43E6F-B033-44CF-8E0B-52C7FBB4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AutoEncoder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D2FCBD-8183-4C99-9136-3EF5E75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40E66E-EE97-461F-89C2-ECAE229A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44</a:t>
            </a:fld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E218452-5A71-413A-8BB7-3175E9D93BDD}"/>
              </a:ext>
            </a:extLst>
          </p:cNvPr>
          <p:cNvGrpSpPr/>
          <p:nvPr/>
        </p:nvGrpSpPr>
        <p:grpSpPr>
          <a:xfrm>
            <a:off x="8249442" y="1400174"/>
            <a:ext cx="3184527" cy="4057651"/>
            <a:chOff x="4503737" y="1400173"/>
            <a:chExt cx="3184527" cy="40576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8248C7-86F1-4850-9DC5-3DD424F18EEE}"/>
                </a:ext>
              </a:extLst>
            </p:cNvPr>
            <p:cNvSpPr/>
            <p:nvPr/>
          </p:nvSpPr>
          <p:spPr>
            <a:xfrm rot="16200000">
              <a:off x="2706687" y="3197224"/>
              <a:ext cx="4057650" cy="463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83F68-68FD-468E-8C9E-2AFBF728EF5D}"/>
                </a:ext>
              </a:extLst>
            </p:cNvPr>
            <p:cNvSpPr/>
            <p:nvPr/>
          </p:nvSpPr>
          <p:spPr>
            <a:xfrm rot="16200000">
              <a:off x="5427664" y="3197223"/>
              <a:ext cx="4057650" cy="463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5E3ADE-C6A3-4679-B51D-FCF1C39C26D5}"/>
                </a:ext>
              </a:extLst>
            </p:cNvPr>
            <p:cNvSpPr/>
            <p:nvPr/>
          </p:nvSpPr>
          <p:spPr>
            <a:xfrm rot="16200000">
              <a:off x="4675982" y="3197224"/>
              <a:ext cx="2840038" cy="463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Latent space</a:t>
              </a:r>
              <a:endParaRPr lang="fr-FR" dirty="0"/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1790EB65-337A-47AF-A835-7DEF73FC9105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4967287" y="3428999"/>
              <a:ext cx="8969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DC11BC19-C33B-4C2E-A41C-A28221FB498A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V="1">
              <a:off x="6327776" y="3428998"/>
              <a:ext cx="8969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4A76A3B-911E-4C12-95D6-1B35E7B125EF}"/>
                </a:ext>
              </a:extLst>
            </p:cNvPr>
            <p:cNvCxnSpPr/>
            <p:nvPr/>
          </p:nvCxnSpPr>
          <p:spPr>
            <a:xfrm>
              <a:off x="4967287" y="1400173"/>
              <a:ext cx="896939" cy="60880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19760E2-6D81-4889-951E-807D159F8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7287" y="4849018"/>
              <a:ext cx="896938" cy="60880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2015D9A-88A7-4804-A06A-1BE9DA0592B6}"/>
                </a:ext>
              </a:extLst>
            </p:cNvPr>
            <p:cNvCxnSpPr>
              <a:cxnSpLocks/>
            </p:cNvCxnSpPr>
            <p:nvPr/>
          </p:nvCxnSpPr>
          <p:spPr>
            <a:xfrm>
              <a:off x="6327775" y="4849017"/>
              <a:ext cx="896938" cy="60880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22204E38-73EF-46EB-85AF-27656655E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7774" y="1400173"/>
              <a:ext cx="896939" cy="60880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Espace réservé du contenu 2">
                <a:extLst>
                  <a:ext uri="{FF2B5EF4-FFF2-40B4-BE49-F238E27FC236}">
                    <a16:creationId xmlns:a16="http://schemas.microsoft.com/office/drawing/2014/main" id="{24DCE008-FA90-44BF-BEEE-E5CC8DDAE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15200" cy="4351338"/>
              </a:xfrm>
            </p:spPr>
            <p:txBody>
              <a:bodyPr/>
              <a:lstStyle/>
              <a:p>
                <a:r>
                  <a:rPr lang="en-US" dirty="0"/>
                  <a:t>Encoder</a:t>
                </a:r>
              </a:p>
              <a:p>
                <a:pPr lvl="1"/>
                <a:r>
                  <a:rPr lang="en-US" dirty="0"/>
                  <a:t>Takes the input</a:t>
                </a:r>
              </a:p>
              <a:p>
                <a:pPr lvl="1"/>
                <a:r>
                  <a:rPr lang="en-US" dirty="0"/>
                  <a:t>Encodes it in the latent space</a:t>
                </a:r>
              </a:p>
              <a:p>
                <a:r>
                  <a:rPr lang="en-US" dirty="0"/>
                  <a:t>Decoder</a:t>
                </a:r>
              </a:p>
              <a:p>
                <a:pPr lvl="1"/>
                <a:r>
                  <a:rPr lang="en-US" dirty="0"/>
                  <a:t>Takes a point from the latent space</a:t>
                </a:r>
              </a:p>
              <a:p>
                <a:pPr lvl="1"/>
                <a:r>
                  <a:rPr lang="en-US" dirty="0"/>
                  <a:t>Reconstructs the output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AutoEncoder</a:t>
                </a:r>
                <a:r>
                  <a:rPr lang="en-US" dirty="0"/>
                  <a:t> tries to reconstruct the input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𝑠𝑝𝑎𝑐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𝑙𝑎𝑡𝑒𝑛𝑡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𝑠𝑝𝑎𝑐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Espace réservé du contenu 2">
                <a:extLst>
                  <a:ext uri="{FF2B5EF4-FFF2-40B4-BE49-F238E27FC236}">
                    <a16:creationId xmlns:a16="http://schemas.microsoft.com/office/drawing/2014/main" id="{24DCE008-FA90-44BF-BEEE-E5CC8DDAE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15200" cy="4351338"/>
              </a:xfrm>
              <a:blipFill>
                <a:blip r:embed="rId3"/>
                <a:stretch>
                  <a:fillRect l="-1750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790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0EC6E-F569-420E-BE07-4080A5F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</a:t>
            </a:r>
            <a:r>
              <a:rPr lang="en-US" dirty="0" err="1"/>
              <a:t>AutoEncoder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4A3B09-19D2-4FEB-BCD3-9AA0247D6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Tries to maximize the marginal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  <a:p>
                <a:r>
                  <a:rPr lang="en-US" dirty="0"/>
                  <a:t>Maximizes</a:t>
                </a:r>
                <a:r>
                  <a:rPr lang="fr-FR" dirty="0"/>
                  <a:t> the ELBO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4A3B09-19D2-4FEB-BCD3-9AA0247D6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B3524C-D5E6-4273-B422-6520F079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300D54-F426-4CD7-931E-BB807470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45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62FC188-2AD9-4ED7-8CC0-24CD0C5C0C98}"/>
              </a:ext>
            </a:extLst>
          </p:cNvPr>
          <p:cNvGrpSpPr/>
          <p:nvPr/>
        </p:nvGrpSpPr>
        <p:grpSpPr>
          <a:xfrm>
            <a:off x="10629900" y="812006"/>
            <a:ext cx="723900" cy="2616994"/>
            <a:chOff x="10629900" y="812006"/>
            <a:chExt cx="723900" cy="26169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420E82F0-F779-493D-946C-912BF000F2F9}"/>
                    </a:ext>
                  </a:extLst>
                </p:cNvPr>
                <p:cNvSpPr/>
                <p:nvPr/>
              </p:nvSpPr>
              <p:spPr>
                <a:xfrm>
                  <a:off x="10629900" y="812006"/>
                  <a:ext cx="723900" cy="7119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420E82F0-F779-493D-946C-912BF000F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9900" y="812006"/>
                  <a:ext cx="723900" cy="71199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F002EF46-CF26-4028-B398-1756FEA0240E}"/>
                    </a:ext>
                  </a:extLst>
                </p:cNvPr>
                <p:cNvSpPr/>
                <p:nvPr/>
              </p:nvSpPr>
              <p:spPr>
                <a:xfrm>
                  <a:off x="10629900" y="2717006"/>
                  <a:ext cx="723900" cy="711994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F002EF46-CF26-4028-B398-1756FEA024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9900" y="2717006"/>
                  <a:ext cx="723900" cy="71199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497D576A-97BC-47B9-B3F4-B571BDF1D5DC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10991850" y="1524000"/>
              <a:ext cx="0" cy="11930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787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0EC6E-F569-420E-BE07-4080A5F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Reparameterization trick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A3B09-19D2-4FEB-BCD3-9AA0247D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B3524C-D5E6-4273-B422-6520F079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300D54-F426-4CD7-931E-BB807470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706CA4-1D95-4145-A9AF-A55C07700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5" t="2621"/>
          <a:stretch/>
        </p:blipFill>
        <p:spPr>
          <a:xfrm>
            <a:off x="3314306" y="1444625"/>
            <a:ext cx="5563387" cy="444103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1FA397-D2F0-4722-B3AE-16D48AD5A574}"/>
              </a:ext>
            </a:extLst>
          </p:cNvPr>
          <p:cNvSpPr txBox="1"/>
          <p:nvPr/>
        </p:nvSpPr>
        <p:spPr>
          <a:xfrm>
            <a:off x="2200253" y="5846644"/>
            <a:ext cx="779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Reparameterization trick from C. </a:t>
            </a:r>
            <a:r>
              <a:rPr lang="en-US" dirty="0" err="1"/>
              <a:t>Doersch</a:t>
            </a:r>
            <a:r>
              <a:rPr lang="en-US" dirty="0"/>
              <a:t> “Tutorial on Variational Autoencoders”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310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D6623-4075-4B3C-9EB4-F6BCEA8E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Variational </a:t>
            </a:r>
            <a:r>
              <a:rPr lang="en-US" dirty="0" err="1"/>
              <a:t>AutoEncoder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7F2A43A-CDAA-46AB-8731-6460EBB58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3900" cy="4351338"/>
              </a:xfrm>
            </p:spPr>
            <p:txBody>
              <a:bodyPr/>
              <a:lstStyle/>
              <a:p>
                <a:r>
                  <a:rPr lang="en-US" dirty="0"/>
                  <a:t>Introduced by Mike Wu to solve the multi-model inference problem</a:t>
                </a:r>
              </a:p>
              <a:p>
                <a:r>
                  <a:rPr lang="en-US" dirty="0" err="1"/>
                  <a:t>Miximizes</a:t>
                </a:r>
                <a:r>
                  <a:rPr lang="en-US" dirty="0"/>
                  <a:t> the ELBO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7F2A43A-CDAA-46AB-8731-6460EBB58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3900" cy="4351338"/>
              </a:xfrm>
              <a:blipFill>
                <a:blip r:embed="rId3"/>
                <a:stretch>
                  <a:fillRect l="-100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723475-1CB5-40A4-8E1D-180D4EEB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8D406E-9C85-489B-B50C-563CB417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47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93B5C94-FBA4-4BD8-82FF-D7483DAC9E65}"/>
              </a:ext>
            </a:extLst>
          </p:cNvPr>
          <p:cNvGrpSpPr/>
          <p:nvPr/>
        </p:nvGrpSpPr>
        <p:grpSpPr>
          <a:xfrm>
            <a:off x="4645025" y="3912394"/>
            <a:ext cx="2901950" cy="2175669"/>
            <a:chOff x="9906000" y="136525"/>
            <a:chExt cx="2171700" cy="1558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88482F2C-E9D1-48F9-B6E7-42ED958C0098}"/>
                    </a:ext>
                  </a:extLst>
                </p:cNvPr>
                <p:cNvSpPr/>
                <p:nvPr/>
              </p:nvSpPr>
              <p:spPr>
                <a:xfrm>
                  <a:off x="10629900" y="136525"/>
                  <a:ext cx="723900" cy="7119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88482F2C-E9D1-48F9-B6E7-42ED958C00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9900" y="136525"/>
                  <a:ext cx="723900" cy="71199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Ellipse 7">
                  <a:extLst>
                    <a:ext uri="{FF2B5EF4-FFF2-40B4-BE49-F238E27FC236}">
                      <a16:creationId xmlns:a16="http://schemas.microsoft.com/office/drawing/2014/main" id="{21FA502F-A5BE-4DB0-879B-3F384A3206AB}"/>
                    </a:ext>
                  </a:extLst>
                </p:cNvPr>
                <p:cNvSpPr/>
                <p:nvPr/>
              </p:nvSpPr>
              <p:spPr>
                <a:xfrm>
                  <a:off x="9906000" y="983456"/>
                  <a:ext cx="723900" cy="711994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" name="Ellipse 7">
                  <a:extLst>
                    <a:ext uri="{FF2B5EF4-FFF2-40B4-BE49-F238E27FC236}">
                      <a16:creationId xmlns:a16="http://schemas.microsoft.com/office/drawing/2014/main" id="{21FA502F-A5BE-4DB0-879B-3F384A320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0" y="983456"/>
                  <a:ext cx="723900" cy="71199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C863927C-B0A9-43CA-9747-59D0513C533F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10523887" y="744250"/>
              <a:ext cx="212026" cy="343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A16383CB-E148-4606-B6EA-5EBC0B1F148B}"/>
                    </a:ext>
                  </a:extLst>
                </p:cNvPr>
                <p:cNvSpPr/>
                <p:nvPr/>
              </p:nvSpPr>
              <p:spPr>
                <a:xfrm>
                  <a:off x="11353800" y="981075"/>
                  <a:ext cx="723900" cy="711994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A16383CB-E148-4606-B6EA-5EBC0B1F1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981075"/>
                  <a:ext cx="723900" cy="71199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A73589C-4EA0-4E24-B3BE-A082793CF21E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11247787" y="744250"/>
              <a:ext cx="212026" cy="341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396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25B0F-77F8-416D-BF90-74BBAEEA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of Experts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19671-4B52-4943-887C-1F3F882A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520"/>
            <a:ext cx="10515600" cy="650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Approximates the joint posterior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638087-CD71-4FF8-9202-74BD66FA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7E85F6-6F08-48DE-8F6A-0A0BF094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48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8F635ED-E6BE-4C89-B983-AB848ABB6EA5}"/>
              </a:ext>
            </a:extLst>
          </p:cNvPr>
          <p:cNvGrpSpPr/>
          <p:nvPr/>
        </p:nvGrpSpPr>
        <p:grpSpPr>
          <a:xfrm>
            <a:off x="3325067" y="1624646"/>
            <a:ext cx="8027038" cy="1303883"/>
            <a:chOff x="3325067" y="1624646"/>
            <a:chExt cx="8027038" cy="1303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D92CB761-306B-468A-AF0B-3A94C419DE33}"/>
                    </a:ext>
                  </a:extLst>
                </p:cNvPr>
                <p:cNvSpPr txBox="1"/>
                <p:nvPr/>
              </p:nvSpPr>
              <p:spPr>
                <a:xfrm>
                  <a:off x="3325067" y="1624646"/>
                  <a:ext cx="5540171" cy="13038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nary>
                          <m:naryPr>
                            <m:chr m:val="∏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D92CB761-306B-468A-AF0B-3A94C419D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067" y="1624646"/>
                  <a:ext cx="5540171" cy="13038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191374B1-EF87-447A-897C-1CB2EAA50145}"/>
                    </a:ext>
                  </a:extLst>
                </p:cNvPr>
                <p:cNvSpPr txBox="1"/>
                <p:nvPr/>
              </p:nvSpPr>
              <p:spPr>
                <a:xfrm>
                  <a:off x="8864391" y="1854240"/>
                  <a:ext cx="2487714" cy="843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0" dirty="0"/>
                    <a:t>With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fr-FR" dirty="0"/>
                    <a:t> an </a:t>
                  </a:r>
                  <a:r>
                    <a:rPr lang="fr-FR" dirty="0" err="1"/>
                    <a:t>estimator</a:t>
                  </a:r>
                  <a:r>
                    <a:rPr lang="fr-FR" dirty="0"/>
                    <a:t> of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191374B1-EF87-447A-897C-1CB2EAA50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391" y="1854240"/>
                  <a:ext cx="2487714" cy="843180"/>
                </a:xfrm>
                <a:prstGeom prst="rect">
                  <a:avLst/>
                </a:prstGeom>
                <a:blipFill>
                  <a:blip r:embed="rId4"/>
                  <a:stretch>
                    <a:fillRect l="-1961" t="-3623" b="-7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14BDAD77-01C4-4580-BADC-5C337B71F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9"/>
          <a:stretch/>
        </p:blipFill>
        <p:spPr>
          <a:xfrm>
            <a:off x="1689622" y="2928529"/>
            <a:ext cx="8811060" cy="31923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C6D82B8-42FC-4DA6-8FE7-59379C710098}"/>
              </a:ext>
            </a:extLst>
          </p:cNvPr>
          <p:cNvSpPr txBox="1"/>
          <p:nvPr/>
        </p:nvSpPr>
        <p:spPr>
          <a:xfrm>
            <a:off x="4839648" y="6053964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Mike Wu’s paper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1362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2D48F-C03C-4519-AC28-0D1AD79A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of Experts details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BA73007-1547-45BA-9FE7-083E3DA02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068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an estimator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BA73007-1547-45BA-9FE7-083E3DA02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0687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4382EC-B5AF-4696-B6A5-FB909C95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Master </a:t>
            </a:r>
            <a:r>
              <a:rPr lang="fr-FR" dirty="0" err="1"/>
              <a:t>Thesis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C3BC1D-7FDA-42AB-85B3-ADB7EC66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57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1FB8B-D214-4FC4-93BD-68704554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Scale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4ABE4-7ED6-4A54-8A89-411D6731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2220" cy="6276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scale is a set of notes.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6B435E-6CF5-4F48-AB9E-63867516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A95481-CECB-48BE-BE1F-4C3339F1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 descr="Une image contenant musique, piano&#10;&#10;Description générée automatiquement">
            <a:extLst>
              <a:ext uri="{FF2B5EF4-FFF2-40B4-BE49-F238E27FC236}">
                <a16:creationId xmlns:a16="http://schemas.microsoft.com/office/drawing/2014/main" id="{5801973A-B3B6-47C7-A2C7-2E2017BFF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17" y="3621203"/>
            <a:ext cx="3334593" cy="2481959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10AE2AF-27FC-492A-B7C4-B2315753A748}"/>
              </a:ext>
            </a:extLst>
          </p:cNvPr>
          <p:cNvSpPr txBox="1">
            <a:spLocks/>
          </p:cNvSpPr>
          <p:nvPr/>
        </p:nvSpPr>
        <p:spPr>
          <a:xfrm>
            <a:off x="1582897" y="2858623"/>
            <a:ext cx="3542032" cy="6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white keys of a piano form the C major scale</a:t>
            </a:r>
            <a:endParaRPr lang="fr-FR" dirty="0"/>
          </a:p>
        </p:txBody>
      </p:sp>
      <p:pic>
        <p:nvPicPr>
          <p:cNvPr id="9" name="Image 8" descr="Une image contenant piano&#10;&#10;Description générée automatiquement">
            <a:extLst>
              <a:ext uri="{FF2B5EF4-FFF2-40B4-BE49-F238E27FC236}">
                <a16:creationId xmlns:a16="http://schemas.microsoft.com/office/drawing/2014/main" id="{4D565785-59DB-41A1-B911-287D8F25E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790" y="3612313"/>
            <a:ext cx="3334593" cy="2481959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F886E18-02C5-49D5-9382-2E62DB90F998}"/>
              </a:ext>
            </a:extLst>
          </p:cNvPr>
          <p:cNvSpPr txBox="1">
            <a:spLocks/>
          </p:cNvSpPr>
          <p:nvPr/>
        </p:nvSpPr>
        <p:spPr>
          <a:xfrm>
            <a:off x="7067070" y="2858623"/>
            <a:ext cx="3542032" cy="62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 major pentatonic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293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0B3F-5A84-4AED-8B05-4C6D2DB1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29FE23D-0C83-4860-9D68-4FB64670D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𝐸𝐿𝐵𝑂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29FE23D-0C83-4860-9D68-4FB64670D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8657F8-751D-453E-A6B5-490448FD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37F677-26D0-4BBC-984E-E3C5E28C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92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84799-98EC-4CC0-8145-91165F42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Format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80369-FE5C-4466-B9CE-FA5CAD6A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9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a protocol to carry musical events between musical devices or software 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20F137-97B1-4828-BC49-8145C745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811470-CFB8-4C37-81A9-4CC3FB7E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 descr="Une image contenant musique, piano&#10;&#10;Description générée automatiquement">
            <a:extLst>
              <a:ext uri="{FF2B5EF4-FFF2-40B4-BE49-F238E27FC236}">
                <a16:creationId xmlns:a16="http://schemas.microsoft.com/office/drawing/2014/main" id="{895D1B7F-F473-42DA-ABBF-7AD9CA759F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7" t="26823" r="82315" b="35879"/>
          <a:stretch/>
        </p:blipFill>
        <p:spPr>
          <a:xfrm>
            <a:off x="1343863" y="2822662"/>
            <a:ext cx="1603022" cy="1212674"/>
          </a:xfrm>
          <a:prstGeom prst="rect">
            <a:avLst/>
          </a:prstGeom>
        </p:spPr>
      </p:pic>
      <p:pic>
        <p:nvPicPr>
          <p:cNvPr id="9" name="Image 8" descr="Une image contenant équipement électronique, afficher, moniteur, table&#10;&#10;Description générée automatiquement">
            <a:extLst>
              <a:ext uri="{FF2B5EF4-FFF2-40B4-BE49-F238E27FC236}">
                <a16:creationId xmlns:a16="http://schemas.microsoft.com/office/drawing/2014/main" id="{B86100A9-0CEC-4788-BBD8-48F7F19A8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49" y="2489072"/>
            <a:ext cx="1954701" cy="1855337"/>
          </a:xfrm>
          <a:prstGeom prst="rect">
            <a:avLst/>
          </a:prstGeom>
        </p:spPr>
      </p:pic>
      <p:pic>
        <p:nvPicPr>
          <p:cNvPr id="11" name="Image 10" descr="Une image contenant signe, sombre, ordinateur, portable&#10;&#10;Description générée automatiquement">
            <a:extLst>
              <a:ext uri="{FF2B5EF4-FFF2-40B4-BE49-F238E27FC236}">
                <a16:creationId xmlns:a16="http://schemas.microsoft.com/office/drawing/2014/main" id="{BA701B39-C7E2-432D-BC07-F365E36975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114" y="2691914"/>
            <a:ext cx="1474171" cy="1474171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ED7252C-94CD-47D7-AC7B-41F50E5F5E8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051340" y="3416741"/>
            <a:ext cx="2067309" cy="1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232B3DF-A89A-4B6A-9BE1-6C820ABD978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073350" y="3416741"/>
            <a:ext cx="2171764" cy="12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B4ECE847-D5D7-49D9-AF5D-42A1CD305284}"/>
              </a:ext>
            </a:extLst>
          </p:cNvPr>
          <p:cNvSpPr txBox="1"/>
          <p:nvPr/>
        </p:nvSpPr>
        <p:spPr>
          <a:xfrm>
            <a:off x="3470083" y="295594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MIDI signal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C0DEE5D-13BC-4134-A6EE-23F8683EDB8A}"/>
              </a:ext>
            </a:extLst>
          </p:cNvPr>
          <p:cNvSpPr txBox="1"/>
          <p:nvPr/>
        </p:nvSpPr>
        <p:spPr>
          <a:xfrm>
            <a:off x="7205800" y="2948505"/>
            <a:ext cx="18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Musical waveform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C5C6FD-BD3F-4EB4-8FCF-845D0A9C8BF2}"/>
              </a:ext>
            </a:extLst>
          </p:cNvPr>
          <p:cNvSpPr txBox="1"/>
          <p:nvPr/>
        </p:nvSpPr>
        <p:spPr>
          <a:xfrm>
            <a:off x="5830413" y="2379733"/>
            <a:ext cx="5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5988A57-43AF-43B9-9787-2284AA195590}"/>
                  </a:ext>
                </a:extLst>
              </p:cNvPr>
              <p:cNvSpPr txBox="1"/>
              <p:nvPr/>
            </p:nvSpPr>
            <p:spPr>
              <a:xfrm>
                <a:off x="705750" y="4760163"/>
                <a:ext cx="45464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“Note on”</a:t>
                </a:r>
                <a:r>
                  <a:rPr lang="en-US" dirty="0"/>
                  <a:t> event: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𝑁𝑜𝑡𝑒𝑂𝑛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“Note off”</a:t>
                </a:r>
                <a:r>
                  <a:rPr lang="en-US" dirty="0"/>
                  <a:t> event: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𝑁𝑜𝑡𝑒𝑂𝑓𝑓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5988A57-43AF-43B9-9787-2284AA195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0" y="4760163"/>
                <a:ext cx="4546474" cy="1477328"/>
              </a:xfrm>
              <a:prstGeom prst="rect">
                <a:avLst/>
              </a:prstGeom>
              <a:blipFill>
                <a:blip r:embed="rId6"/>
                <a:stretch>
                  <a:fillRect l="-938" t="-2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D4EED7B-0900-48B6-AA7F-740DCAF72982}"/>
                  </a:ext>
                </a:extLst>
              </p:cNvPr>
              <p:cNvSpPr txBox="1"/>
              <p:nvPr/>
            </p:nvSpPr>
            <p:spPr>
              <a:xfrm>
                <a:off x="7140556" y="4898662"/>
                <a:ext cx="39208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 15]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𝑝𝑖𝑡𝑐h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 127]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𝑣𝑒𝑙𝑜𝑐𝑖𝑡𝑦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</m:oMath>
                </a14:m>
                <a:r>
                  <a:rPr lang="en-US" dirty="0"/>
                  <a:t>0, 127]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D4EED7B-0900-48B6-AA7F-740DCAF72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556" y="4898662"/>
                <a:ext cx="3920886" cy="1200329"/>
              </a:xfrm>
              <a:prstGeom prst="rect">
                <a:avLst/>
              </a:prstGeom>
              <a:blipFill>
                <a:blip r:embed="rId7"/>
                <a:stretch>
                  <a:fillRect l="-932" t="-1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50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AD69-DB6B-4AF1-8F3B-BDA0A3A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format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282F6-9B0B-4569-ABA6-C1C0CE960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324" y="2911782"/>
            <a:ext cx="1769533" cy="5111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Pianoroll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09BCAF-5982-4BF5-9212-1E48A8F4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F93E1-5C56-40AA-A29E-8DD5484E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 descr="Une image contenant bâtiment, aéroport, assis, avant&#10;&#10;Description générée automatiquement">
            <a:extLst>
              <a:ext uri="{FF2B5EF4-FFF2-40B4-BE49-F238E27FC236}">
                <a16:creationId xmlns:a16="http://schemas.microsoft.com/office/drawing/2014/main" id="{5E87A04C-01E8-40A3-BDB7-BC11E03D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47" y="1481798"/>
            <a:ext cx="6132797" cy="338465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39BF7E1-EF3C-4AF1-8695-593E6A2630BE}"/>
              </a:ext>
            </a:extLst>
          </p:cNvPr>
          <p:cNvSpPr txBox="1">
            <a:spLocks/>
          </p:cNvSpPr>
          <p:nvPr/>
        </p:nvSpPr>
        <p:spPr>
          <a:xfrm>
            <a:off x="958145" y="5333292"/>
            <a:ext cx="888946" cy="51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</a:t>
            </a: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388965D-19DF-441E-9BCA-3BBB4E0C62F4}"/>
              </a:ext>
            </a:extLst>
          </p:cNvPr>
          <p:cNvSpPr txBox="1">
            <a:spLocks/>
          </p:cNvSpPr>
          <p:nvPr/>
        </p:nvSpPr>
        <p:spPr>
          <a:xfrm>
            <a:off x="2140708" y="5155228"/>
            <a:ext cx="9362669" cy="93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E5, _ , _ , E5, E6, _ , E6, _ , D6, _ , D6, B5, _ , B5, G5, _ 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E4, _ , _ , E4, _ , _ , E4, _ , G4, _ , _ , G4, _ , _ , G4, _ , …</a:t>
            </a:r>
            <a:endParaRPr lang="fr-F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8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A70FF-7243-4D32-A56C-B4C7E3C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453D3F-41E2-455E-91B7-DC8EE60A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8244" cy="4773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musical sound is composed of harmonics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9CC6BB-3302-4242-9F89-75B56FDD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4C2BB-3D23-4EAE-A0B4-E2A15224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530E88C-D6EA-4FD8-B160-E17BA632DBCB}"/>
                  </a:ext>
                </a:extLst>
              </p:cNvPr>
              <p:cNvSpPr txBox="1"/>
              <p:nvPr/>
            </p:nvSpPr>
            <p:spPr>
              <a:xfrm>
                <a:off x="4182591" y="2421993"/>
                <a:ext cx="3826817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𝑛𝑓𝑡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530E88C-D6EA-4FD8-B160-E17BA632D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91" y="2421993"/>
                <a:ext cx="3826817" cy="1007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59351530-BB85-4F0E-AB69-C52B427DC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31142"/>
              </p:ext>
            </p:extLst>
          </p:nvPr>
        </p:nvGraphicFramePr>
        <p:xfrm>
          <a:off x="2031999" y="360600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02014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84870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6225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48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Harmonic 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(Hz)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 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Musical Interval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0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Unison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1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Octave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Fifth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6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Octave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0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 Third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Fifth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56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4A172-ADE5-4533-A72C-3733C609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Resonance phenomena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9E613-EDD9-4EE8-A36F-E3E7B8BA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11215" cy="8841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sounds with a close frequency will generate a resonance phenomena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B4E285-79AE-4F45-8170-8E60CE20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Thesis presentation - Valentin Vignal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16200B-2B20-4318-B7BC-0A34C3F3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97ED-D37B-41A0-9AC2-BD9FB5BF9C7C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 descr="Une image contenant rideau&#10;&#10;Description générée automatiquement">
            <a:extLst>
              <a:ext uri="{FF2B5EF4-FFF2-40B4-BE49-F238E27FC236}">
                <a16:creationId xmlns:a16="http://schemas.microsoft.com/office/drawing/2014/main" id="{2C9E00D7-C822-4434-94F2-D021EE818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09" y="3077874"/>
            <a:ext cx="7110181" cy="1455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F924BA-5CF2-4302-B403-64CCB85F4472}"/>
                  </a:ext>
                </a:extLst>
              </p:cNvPr>
              <p:cNvSpPr txBox="1"/>
              <p:nvPr/>
            </p:nvSpPr>
            <p:spPr>
              <a:xfrm>
                <a:off x="2689477" y="5337292"/>
                <a:ext cx="610866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F924BA-5CF2-4302-B403-64CCB85F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77" y="5337292"/>
                <a:ext cx="6108660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2D9CE32B-6205-421B-96E6-ED62134A3F7D}"/>
              </a:ext>
            </a:extLst>
          </p:cNvPr>
          <p:cNvSpPr txBox="1"/>
          <p:nvPr/>
        </p:nvSpPr>
        <p:spPr>
          <a:xfrm>
            <a:off x="3987761" y="4518290"/>
            <a:ext cx="42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Resonance phenomena from a B4 and a C5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79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1420</TotalTime>
  <Words>3864</Words>
  <Application>Microsoft Office PowerPoint</Application>
  <PresentationFormat>Grand écran</PresentationFormat>
  <Paragraphs>983</Paragraphs>
  <Slides>50</Slides>
  <Notes>40</Notes>
  <HiddenSlides>0</HiddenSlides>
  <MMClips>22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Consolas</vt:lpstr>
      <vt:lpstr>Office Theme</vt:lpstr>
      <vt:lpstr>Generating new music with deep probabilistic models</vt:lpstr>
      <vt:lpstr>List of contents</vt:lpstr>
      <vt:lpstr>Background knowledge</vt:lpstr>
      <vt:lpstr>Musical Stave</vt:lpstr>
      <vt:lpstr>Musical Scale</vt:lpstr>
      <vt:lpstr>MIDI Format</vt:lpstr>
      <vt:lpstr>MIDI format</vt:lpstr>
      <vt:lpstr>Harmonics</vt:lpstr>
      <vt:lpstr>Resonance phenomena</vt:lpstr>
      <vt:lpstr>Intervals</vt:lpstr>
      <vt:lpstr>Related works</vt:lpstr>
      <vt:lpstr>Contribution</vt:lpstr>
      <vt:lpstr>Objectives</vt:lpstr>
      <vt:lpstr>Data representation</vt:lpstr>
      <vt:lpstr>Data Representation – Polyphonic Music</vt:lpstr>
      <vt:lpstr>Data Representation –Monophonic Music</vt:lpstr>
      <vt:lpstr>Recurrent Multimodal Variational AutoEncoder</vt:lpstr>
      <vt:lpstr>Recurrent Product of Experts</vt:lpstr>
      <vt:lpstr>Convolutional Encoder/Decoder</vt:lpstr>
      <vt:lpstr>Recurrent Encoder/Decoder</vt:lpstr>
      <vt:lpstr>Activation and Loss function</vt:lpstr>
      <vt:lpstr>Activation and Loss function</vt:lpstr>
      <vt:lpstr>Prior knowledge with loss function</vt:lpstr>
      <vt:lpstr>Scale loss</vt:lpstr>
      <vt:lpstr>Rhythm loss</vt:lpstr>
      <vt:lpstr>Harmony loss</vt:lpstr>
      <vt:lpstr>Results</vt:lpstr>
      <vt:lpstr>Generate</vt:lpstr>
      <vt:lpstr>Generate – Convolutional and Recurrent encoder/decoder</vt:lpstr>
      <vt:lpstr>Fill</vt:lpstr>
      <vt:lpstr>Fill</vt:lpstr>
      <vt:lpstr>Redo</vt:lpstr>
      <vt:lpstr>Redo</vt:lpstr>
      <vt:lpstr>Experiments</vt:lpstr>
      <vt:lpstr>Transposed data</vt:lpstr>
      <vt:lpstr>Model size</vt:lpstr>
      <vt:lpstr>Scale and Rhythm losses</vt:lpstr>
      <vt:lpstr>Harmony</vt:lpstr>
      <vt:lpstr>RPoE</vt:lpstr>
      <vt:lpstr>Band  Player</vt:lpstr>
      <vt:lpstr>Conclusion</vt:lpstr>
      <vt:lpstr>References</vt:lpstr>
      <vt:lpstr>Questions</vt:lpstr>
      <vt:lpstr>AutoEncoder</vt:lpstr>
      <vt:lpstr>Variational AutoEncoder</vt:lpstr>
      <vt:lpstr>Reparameterization trick</vt:lpstr>
      <vt:lpstr>Multimodal Variational AutoEncoder</vt:lpstr>
      <vt:lpstr>Product of Experts</vt:lpstr>
      <vt:lpstr>Product of Experts details</vt:lpstr>
      <vt:lpstr>ELBO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new music with deep probabilistic models</dc:title>
  <dc:creator>Valentin Vignal</dc:creator>
  <cp:lastModifiedBy>Valentin Vignal</cp:lastModifiedBy>
  <cp:revision>173</cp:revision>
  <dcterms:created xsi:type="dcterms:W3CDTF">2020-04-11T16:58:18Z</dcterms:created>
  <dcterms:modified xsi:type="dcterms:W3CDTF">2020-04-15T14:21:57Z</dcterms:modified>
</cp:coreProperties>
</file>