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33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  <p:sldId id="260" r:id="rId16"/>
    <p:sldId id="275" r:id="rId17"/>
    <p:sldId id="276" r:id="rId18"/>
    <p:sldId id="285" r:id="rId19"/>
    <p:sldId id="28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1" r:id="rId29"/>
    <p:sldId id="262" r:id="rId30"/>
    <p:sldId id="263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13" autoAdjust="0"/>
  </p:normalViewPr>
  <p:slideViewPr>
    <p:cSldViewPr snapToGrid="0">
      <p:cViewPr varScale="1">
        <p:scale>
          <a:sx n="86" d="100"/>
          <a:sy n="86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6A298-381B-4622-AE14-A6E890B69937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5BAAF-4539-4F48-9035-8134868B3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08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endParaRPr lang="en-US" dirty="0"/>
          </a:p>
          <a:p>
            <a:r>
              <a:rPr lang="en-US" dirty="0"/>
              <a:t>I’m going to talk about my Dissertation and the work I have done.</a:t>
            </a:r>
          </a:p>
          <a:p>
            <a:r>
              <a:rPr lang="fr-FR" dirty="0" err="1"/>
              <a:t>Deep</a:t>
            </a:r>
            <a:r>
              <a:rPr lang="fr-FR" dirty="0"/>
              <a:t> neural network </a:t>
            </a:r>
            <a:r>
              <a:rPr lang="fr-FR" dirty="0" err="1"/>
              <a:t>handle</a:t>
            </a:r>
            <a:r>
              <a:rPr lang="fr-FR" dirty="0"/>
              <a:t> one </a:t>
            </a:r>
            <a:r>
              <a:rPr lang="fr-FR" dirty="0" err="1"/>
              <a:t>task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Generate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harmonize</a:t>
            </a:r>
            <a:endParaRPr lang="fr-FR" dirty="0"/>
          </a:p>
          <a:p>
            <a:r>
              <a:rPr lang="fr-FR" dirty="0" err="1"/>
              <a:t>Musician</a:t>
            </a:r>
            <a:r>
              <a:rPr lang="fr-FR" dirty="0"/>
              <a:t> can do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: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song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Arrange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Harmonize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Improvize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Play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Objective : </a:t>
            </a:r>
            <a:r>
              <a:rPr lang="fr-FR" dirty="0" err="1"/>
              <a:t>create</a:t>
            </a:r>
            <a:r>
              <a:rPr lang="fr-FR" dirty="0"/>
              <a:t> a model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perfom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Generate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musical part(s)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musical part(s)</a:t>
            </a:r>
          </a:p>
          <a:p>
            <a:pPr marL="171450" indent="-171450">
              <a:buFontTx/>
              <a:buChar char="-"/>
            </a:pPr>
            <a:r>
              <a:rPr lang="fr-FR" dirty="0"/>
              <a:t>Play </a:t>
            </a:r>
            <a:r>
              <a:rPr lang="fr-FR" dirty="0" err="1"/>
              <a:t>with</a:t>
            </a:r>
            <a:r>
              <a:rPr lang="fr-FR" dirty="0"/>
              <a:t> people ?</a:t>
            </a:r>
          </a:p>
          <a:p>
            <a:pPr marL="0" indent="0">
              <a:buFontTx/>
              <a:buNone/>
            </a:pPr>
            <a:r>
              <a:rPr lang="fr-FR" dirty="0"/>
              <a:t>I </a:t>
            </a: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to the model:</a:t>
            </a:r>
          </a:p>
          <a:p>
            <a:pPr marL="0" indent="0">
              <a:buFontTx/>
              <a:buNone/>
            </a:pPr>
            <a:r>
              <a:rPr lang="fr-FR" dirty="0"/>
              <a:t>- 3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2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3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3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for monophonic music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2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93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Musical stave</a:t>
            </a:r>
            <a:r>
              <a:rPr lang="fr-FR" dirty="0"/>
              <a:t>:</a:t>
            </a:r>
          </a:p>
          <a:p>
            <a:r>
              <a:rPr lang="fr-FR" dirty="0"/>
              <a:t>2 axis:</a:t>
            </a:r>
          </a:p>
          <a:p>
            <a:pPr marL="171450" indent="-171450">
              <a:buFontTx/>
              <a:buChar char="-"/>
            </a:pPr>
            <a:r>
              <a:rPr lang="fr-FR" dirty="0"/>
              <a:t>Time</a:t>
            </a:r>
          </a:p>
          <a:p>
            <a:pPr marL="171450" indent="-171450">
              <a:buFontTx/>
              <a:buChar char="-"/>
            </a:pPr>
            <a:r>
              <a:rPr lang="fr-FR" dirty="0"/>
              <a:t>Pitch</a:t>
            </a:r>
          </a:p>
          <a:p>
            <a:pPr marL="0" indent="0">
              <a:buFontTx/>
              <a:buNone/>
            </a:pPr>
            <a:r>
              <a:rPr lang="fr-FR" dirty="0"/>
              <a:t>Note correspond to the white key: C major or A minor</a:t>
            </a:r>
          </a:p>
          <a:p>
            <a:pPr marL="0" indent="0">
              <a:buFontTx/>
              <a:buNone/>
            </a:pPr>
            <a:r>
              <a:rPr lang="fr-FR" dirty="0"/>
              <a:t>Shape of the note: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en-US" noProof="0" dirty="0"/>
              <a:t>length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93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scale is a set of notes</a:t>
            </a:r>
          </a:p>
          <a:p>
            <a:r>
              <a:rPr lang="en-US" dirty="0"/>
              <a:t>Several scales: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Major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Natural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Harmonic</a:t>
            </a: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 err="1"/>
              <a:t>Melodic</a:t>
            </a:r>
            <a:endParaRPr lang="fr-FR" dirty="0"/>
          </a:p>
          <a:p>
            <a:pPr marL="171450" lvl="0" indent="-171450">
              <a:buFontTx/>
              <a:buChar char="-"/>
            </a:pPr>
            <a:r>
              <a:rPr lang="fr-FR" dirty="0" err="1"/>
              <a:t>Pentatonic</a:t>
            </a: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Major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Minor</a:t>
            </a:r>
          </a:p>
          <a:p>
            <a:pPr marL="0" lvl="0" indent="0">
              <a:buFontTx/>
              <a:buNone/>
            </a:pPr>
            <a:r>
              <a:rPr lang="fr-FR" dirty="0"/>
              <a:t>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ear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those</a:t>
            </a:r>
            <a:r>
              <a:rPr lang="fr-FR" dirty="0"/>
              <a:t> sets of notes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46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VST: Virtual Studio Technology</a:t>
            </a:r>
          </a:p>
          <a:p>
            <a:endParaRPr lang="en-US" dirty="0"/>
          </a:p>
          <a:p>
            <a:r>
              <a:rPr lang="fr-FR" dirty="0"/>
              <a:t>Events: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NoteOn</a:t>
            </a:r>
            <a:r>
              <a:rPr lang="fr-FR" dirty="0"/>
              <a:t> to </a:t>
            </a:r>
            <a:r>
              <a:rPr lang="fr-FR" dirty="0" err="1"/>
              <a:t>activate</a:t>
            </a:r>
            <a:r>
              <a:rPr lang="fr-FR" dirty="0"/>
              <a:t> a note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NoteOff</a:t>
            </a:r>
            <a:r>
              <a:rPr lang="fr-FR" dirty="0"/>
              <a:t> to </a:t>
            </a:r>
            <a:r>
              <a:rPr lang="fr-FR" dirty="0" err="1"/>
              <a:t>deactivate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format can be derived from the MIDI one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Pianoroll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Most of the electronic composition software use that (FL Studio, Ableton…)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Text: </a:t>
            </a: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Just </a:t>
            </a:r>
            <a:r>
              <a:rPr lang="fr-FR" dirty="0" err="1"/>
              <a:t>write</a:t>
            </a:r>
            <a:r>
              <a:rPr lang="fr-FR" dirty="0"/>
              <a:t> the notes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Then</a:t>
            </a:r>
            <a:r>
              <a:rPr lang="fr-FR" dirty="0"/>
              <a:t> go </a:t>
            </a:r>
            <a:r>
              <a:rPr lang="fr-FR" dirty="0" err="1"/>
              <a:t>through</a:t>
            </a:r>
            <a:r>
              <a:rPr lang="fr-FR" dirty="0"/>
              <a:t> word2vec model</a:t>
            </a:r>
          </a:p>
          <a:p>
            <a:pPr marL="0" lvl="0" indent="0">
              <a:buFontTx/>
              <a:buNone/>
            </a:pPr>
            <a:r>
              <a:rPr lang="fr-FR" dirty="0"/>
              <a:t>Most of the </a:t>
            </a:r>
            <a:r>
              <a:rPr lang="fr-FR" dirty="0" err="1"/>
              <a:t>works</a:t>
            </a:r>
            <a:r>
              <a:rPr lang="fr-FR" dirty="0"/>
              <a:t> use </a:t>
            </a:r>
            <a:r>
              <a:rPr lang="fr-FR" dirty="0" err="1"/>
              <a:t>these</a:t>
            </a:r>
            <a:r>
              <a:rPr lang="fr-FR" dirty="0"/>
              <a:t> 2 translations -&gt; I use </a:t>
            </a:r>
            <a:r>
              <a:rPr lang="fr-FR" dirty="0" err="1"/>
              <a:t>this</a:t>
            </a:r>
            <a:r>
              <a:rPr lang="fr-FR" dirty="0"/>
              <a:t> one</a:t>
            </a:r>
          </a:p>
          <a:p>
            <a:pPr marL="0" lvl="0" indent="0">
              <a:buFontTx/>
              <a:buNone/>
            </a:pPr>
            <a:endParaRPr lang="fr-FR" dirty="0"/>
          </a:p>
          <a:p>
            <a:pPr marL="0" lvl="0" indent="0">
              <a:buFontTx/>
              <a:buNone/>
            </a:pPr>
            <a:r>
              <a:rPr lang="fr-FR" dirty="0" err="1"/>
              <a:t>Waveform</a:t>
            </a:r>
            <a:endParaRPr lang="fr-FR" dirty="0"/>
          </a:p>
          <a:p>
            <a:pPr marL="171450" lvl="0" indent="-171450">
              <a:buFontTx/>
              <a:buChar char="-"/>
            </a:pPr>
            <a:r>
              <a:rPr lang="fr-FR" dirty="0"/>
              <a:t>48 </a:t>
            </a:r>
            <a:r>
              <a:rPr lang="fr-FR" dirty="0" err="1"/>
              <a:t>kHw</a:t>
            </a:r>
            <a:r>
              <a:rPr lang="fr-FR" dirty="0"/>
              <a:t> -&gt;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data -&gt; </a:t>
            </a:r>
            <a:r>
              <a:rPr lang="fr-FR" dirty="0" err="1"/>
              <a:t>poor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marL="171450" lvl="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consider inharmonicity of stringed instruments (common assumption)</a:t>
            </a:r>
          </a:p>
          <a:p>
            <a:endParaRPr lang="en-US" dirty="0"/>
          </a:p>
          <a:p>
            <a:r>
              <a:rPr lang="en-US" dirty="0"/>
              <a:t>Sound has several harmonics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Multiple of its fundamental frequency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n-US" dirty="0"/>
              <a:t>All harmonics of A5 or E5 or … are contained in the harmonics of A4</a:t>
            </a:r>
          </a:p>
          <a:p>
            <a:pPr marL="0" indent="0">
              <a:buFontTx/>
              <a:buNone/>
            </a:pPr>
            <a:r>
              <a:rPr lang="en-US" dirty="0"/>
              <a:t>-&gt; A5 or E5 or … is IN A4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56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B4: 494Hz</a:t>
            </a:r>
          </a:p>
          <a:p>
            <a:r>
              <a:rPr lang="en-US" dirty="0"/>
              <a:t>C5: 523Hz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6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harmonics and the resonance phenomena</a:t>
            </a:r>
          </a:p>
          <a:p>
            <a:r>
              <a:rPr lang="en-US" dirty="0"/>
              <a:t>Some notes sound good together</a:t>
            </a:r>
          </a:p>
          <a:p>
            <a:r>
              <a:rPr lang="en-US" dirty="0"/>
              <a:t>Some other don’t</a:t>
            </a:r>
          </a:p>
          <a:p>
            <a:endParaRPr lang="en-US" dirty="0"/>
          </a:p>
          <a:p>
            <a:r>
              <a:rPr lang="fr-FR" dirty="0"/>
              <a:t>Major </a:t>
            </a:r>
            <a:r>
              <a:rPr lang="fr-FR" dirty="0" err="1"/>
              <a:t>chord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all notes in tonic.</a:t>
            </a:r>
          </a:p>
          <a:p>
            <a:r>
              <a:rPr lang="fr-FR" dirty="0" err="1"/>
              <a:t>Tritone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Diabolus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"("Devil in the music") and was forbidden by the church at medieval time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2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C12D-99D3-4928-9A9B-0CE362C21DED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9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AD9D-16E3-4024-A53C-98130CD80C39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6F7-D1C2-4899-BB2F-20F7201866E2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22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5A40-4F0B-4FC7-80E2-677F2B371C28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BF1-DE4F-4BF0-B66A-B0B3859786D6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399-03CC-4FB4-BD94-6CC7DB4A3D80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D8D-A229-4DAE-A864-A613E2C7A185}" type="datetime1">
              <a:rPr lang="fr-FR" smtClean="0"/>
              <a:t>13/04/2020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5AC-D4B3-4F5E-ABF7-2C33DB1E2566}" type="datetime1">
              <a:rPr lang="fr-FR" smtClean="0"/>
              <a:t>13/04/2020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50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73AC-7613-45AD-BB82-1548BE4084C1}" type="datetime1">
              <a:rPr lang="fr-FR" smtClean="0"/>
              <a:t>13/04/2020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3634-0804-43E5-9405-6F5B8901BAF3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7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A719-62CE-4D1F-B41E-F66611597D53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820C-2839-4FBE-8911-4FEA90100506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91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3FE6B-F944-4954-A62F-656D4DEF3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new music with deep probabilistic</a:t>
            </a:r>
            <a:br>
              <a:rPr lang="en-US" dirty="0"/>
            </a:br>
            <a:r>
              <a:rPr lang="en-US" dirty="0"/>
              <a:t>models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8886BD-6265-4674-8EAA-F59EB86DF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Valentin Vignal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81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1638D-1C1B-4CE2-9FCE-2F7FE298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20252-9330-473D-BA66-DD275CC1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C0F8D1-A993-4264-8D7B-C8D0DF5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AC4B68A-5C48-4A94-B1C4-B1ACC8F4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28604"/>
              </p:ext>
            </p:extLst>
          </p:nvPr>
        </p:nvGraphicFramePr>
        <p:xfrm>
          <a:off x="258956" y="1929162"/>
          <a:ext cx="5762703" cy="44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542">
                  <a:extLst>
                    <a:ext uri="{9D8B030D-6E8A-4147-A177-3AD203B41FA5}">
                      <a16:colId xmlns:a16="http://schemas.microsoft.com/office/drawing/2014/main" val="2223830387"/>
                    </a:ext>
                  </a:extLst>
                </a:gridCol>
                <a:gridCol w="2810107">
                  <a:extLst>
                    <a:ext uri="{9D8B030D-6E8A-4147-A177-3AD203B41FA5}">
                      <a16:colId xmlns:a16="http://schemas.microsoft.com/office/drawing/2014/main" val="235951201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729392329"/>
                    </a:ext>
                  </a:extLst>
                </a:gridCol>
              </a:tblGrid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with A4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832190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Octave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Contained in tonic’s Harmonics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791714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Minor Third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 harmonics</a:t>
                      </a:r>
                    </a:p>
                    <a:p>
                      <a:pPr algn="ctr"/>
                      <a:r>
                        <a:rPr lang="en-US" dirty="0"/>
                        <a:t>(A and C share E in their harmonics)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3069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Third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Contained in tonic’s harmonics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17865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Fifth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Contained in tonic’s harmonics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04693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F2C912B-68B4-4A7D-BCDD-11533474DBC0}"/>
              </a:ext>
            </a:extLst>
          </p:cNvPr>
          <p:cNvSpPr txBox="1"/>
          <p:nvPr/>
        </p:nvSpPr>
        <p:spPr>
          <a:xfrm>
            <a:off x="1978377" y="1464273"/>
            <a:ext cx="22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“Acceptable”</a:t>
            </a:r>
            <a:r>
              <a:rPr lang="en-US" dirty="0"/>
              <a:t> intervals</a:t>
            </a:r>
            <a:endParaRPr lang="fr-FR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2B0B7-62AC-4DE6-B63D-03987E38FE04}"/>
              </a:ext>
            </a:extLst>
          </p:cNvPr>
          <p:cNvSpPr/>
          <p:nvPr/>
        </p:nvSpPr>
        <p:spPr>
          <a:xfrm>
            <a:off x="7978974" y="1464273"/>
            <a:ext cx="263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“Not acceptable”</a:t>
            </a:r>
            <a:r>
              <a:rPr lang="en-US" dirty="0"/>
              <a:t> intervals</a:t>
            </a:r>
            <a:endParaRPr lang="fr-FR" i="1" dirty="0"/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7C5CAFDE-3912-4146-84CC-F40716FA7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34218"/>
              </p:ext>
            </p:extLst>
          </p:nvPr>
        </p:nvGraphicFramePr>
        <p:xfrm>
          <a:off x="6389649" y="1929162"/>
          <a:ext cx="5543396" cy="39029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0810">
                  <a:extLst>
                    <a:ext uri="{9D8B030D-6E8A-4147-A177-3AD203B41FA5}">
                      <a16:colId xmlns:a16="http://schemas.microsoft.com/office/drawing/2014/main" val="2223830387"/>
                    </a:ext>
                  </a:extLst>
                </a:gridCol>
                <a:gridCol w="2810107">
                  <a:extLst>
                    <a:ext uri="{9D8B030D-6E8A-4147-A177-3AD203B41FA5}">
                      <a16:colId xmlns:a16="http://schemas.microsoft.com/office/drawing/2014/main" val="235951201"/>
                    </a:ext>
                  </a:extLst>
                </a:gridCol>
                <a:gridCol w="1272479">
                  <a:extLst>
                    <a:ext uri="{9D8B030D-6E8A-4147-A177-3AD203B41FA5}">
                      <a16:colId xmlns:a16="http://schemas.microsoft.com/office/drawing/2014/main" val="729392329"/>
                    </a:ext>
                  </a:extLst>
                </a:gridCol>
              </a:tblGrid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with A4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832190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Semitone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Resonance phenomena between fundamental frequencies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A#5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791714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Resonance phenomena between fundamental frequencies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3069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Tritone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Resonance phenomena between fundamental frequency and third harmonic (D and D#)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D#6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1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4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43E6F-B033-44CF-8E0B-52C7FBB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FA434-1FFF-43BF-B89D-458BE984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D2FCBD-8183-4C99-9136-3EF5E7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40E66E-EE97-461F-89C2-ECAE229A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8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0EC6E-F569-420E-BE07-4080A5F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</a:t>
            </a:r>
            <a:r>
              <a:rPr lang="en-US" dirty="0" err="1"/>
              <a:t>AutoEncoder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A3B09-19D2-4FEB-BCD3-9AA0247D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B3524C-D5E6-4273-B422-6520F079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300D54-F426-4CD7-931E-BB807470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6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D6623-4075-4B3C-9EB4-F6BCEA8E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Variational </a:t>
            </a:r>
            <a:r>
              <a:rPr lang="en-US" dirty="0" err="1"/>
              <a:t>AutoEncoder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2A43A-CDAA-46AB-8731-6460EBB5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723475-1CB5-40A4-8E1D-180D4EEB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8D406E-9C85-489B-B50C-563CB417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7E035-6A49-47E2-9000-E67E0EC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C2C87-9CF1-46C8-BC8E-8473C1E9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Bach</a:t>
            </a:r>
          </a:p>
          <a:p>
            <a:r>
              <a:rPr lang="en-US" dirty="0"/>
              <a:t>Bach Bot</a:t>
            </a:r>
          </a:p>
          <a:p>
            <a:r>
              <a:rPr lang="en-US" dirty="0"/>
              <a:t>Bach Doodle</a:t>
            </a:r>
          </a:p>
          <a:p>
            <a:r>
              <a:rPr lang="en-US" dirty="0"/>
              <a:t>Music Transformer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AECBAE-CF5C-4C7B-9999-3806F1E9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C22A91-F125-4A29-A065-04641F60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8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4949-94C6-4F98-A64F-CB3FAEB6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D8038-0876-4243-98D8-773EE10B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RMVAE</a:t>
            </a:r>
          </a:p>
          <a:p>
            <a:pPr lvl="1"/>
            <a:r>
              <a:rPr lang="en-US" dirty="0"/>
              <a:t>Global architecture</a:t>
            </a:r>
          </a:p>
          <a:p>
            <a:pPr lvl="1"/>
            <a:r>
              <a:rPr lang="en-US" dirty="0" err="1"/>
              <a:t>RPoE</a:t>
            </a:r>
            <a:endParaRPr lang="en-US" dirty="0"/>
          </a:p>
          <a:p>
            <a:pPr lvl="1"/>
            <a:r>
              <a:rPr lang="en-US" dirty="0"/>
              <a:t>Encoder/Decoder Architecture</a:t>
            </a:r>
          </a:p>
          <a:p>
            <a:pPr lvl="1"/>
            <a:r>
              <a:rPr lang="en-US" dirty="0"/>
              <a:t>Activation function</a:t>
            </a:r>
          </a:p>
          <a:p>
            <a:pPr lvl="2"/>
            <a:endParaRPr lang="en-US" dirty="0"/>
          </a:p>
          <a:p>
            <a:r>
              <a:rPr lang="en-US" dirty="0"/>
              <a:t>Custom loss functions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Rhythm</a:t>
            </a:r>
          </a:p>
          <a:p>
            <a:pPr lvl="1"/>
            <a:r>
              <a:rPr lang="en-US" dirty="0"/>
              <a:t>Harmony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EB26F-6DBD-483D-A7A0-047E895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EE6577-D68D-4F96-A499-235D3C9A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88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672C-B034-4F3E-986B-ACC9ECB6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0C401-D2EE-44B4-B06C-DE858953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music with several musical parts</a:t>
            </a:r>
          </a:p>
          <a:p>
            <a:r>
              <a:rPr lang="en-US" dirty="0"/>
              <a:t>Create an accompaniment from a melody</a:t>
            </a:r>
          </a:p>
          <a:p>
            <a:r>
              <a:rPr lang="en-US" dirty="0"/>
              <a:t>Create a melody from an accompaniment</a:t>
            </a:r>
          </a:p>
          <a:p>
            <a:r>
              <a:rPr lang="en-US" dirty="0"/>
              <a:t>Create musical parts from other musical parts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4402EE-D8FE-4524-8077-CDC16C42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1518A-127F-412F-B9EB-914FE6A3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5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9AED0-C612-4401-A170-1572397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23257-FB79-4025-B523-27BAD6E1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consider binary rhythm only (1 beat is divided in 2 equal beats)</a:t>
            </a:r>
          </a:p>
          <a:p>
            <a:r>
              <a:rPr lang="en-US" dirty="0"/>
              <a:t>The smallest notes I consider are the Sixteenth notes</a:t>
            </a:r>
          </a:p>
          <a:p>
            <a:r>
              <a:rPr lang="en-US" dirty="0"/>
              <a:t>A </a:t>
            </a:r>
            <a:r>
              <a:rPr lang="en-US" i="1" dirty="0"/>
              <a:t>“step” </a:t>
            </a:r>
            <a:r>
              <a:rPr lang="en-US" dirty="0"/>
              <a:t>is a measure</a:t>
            </a:r>
          </a:p>
          <a:p>
            <a:pPr lvl="1"/>
            <a:r>
              <a:rPr lang="en-US" dirty="0"/>
              <a:t>There are 16 Sixteenth notes division in a measure</a:t>
            </a:r>
          </a:p>
          <a:p>
            <a:pPr lvl="1"/>
            <a:r>
              <a:rPr lang="en-US" dirty="0"/>
              <a:t>From a fixed number of measures, the model will predict the next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128 different pitches</a:t>
            </a:r>
          </a:p>
          <a:p>
            <a:r>
              <a:rPr lang="en-US" dirty="0"/>
              <a:t>A tensor representing a measure:	</a:t>
            </a:r>
            <a:r>
              <a:rPr lang="en-US" dirty="0">
                <a:latin typeface="Consolas" panose="020B0609020204030204" pitchFamily="49" charset="0"/>
              </a:rPr>
              <a:t>(16, 128, channels)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786B07-15EE-4245-8ACD-6C141294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D37A4-64F6-481B-81C4-BBEAA4F1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530A20-10C4-44EF-9631-CA78F283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4" y="2265556"/>
            <a:ext cx="816358" cy="816358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84235E5C-7505-44DE-AABC-FE0A798AEB54}"/>
              </a:ext>
            </a:extLst>
          </p:cNvPr>
          <p:cNvGrpSpPr/>
          <p:nvPr/>
        </p:nvGrpSpPr>
        <p:grpSpPr>
          <a:xfrm>
            <a:off x="5363738" y="4110347"/>
            <a:ext cx="4072051" cy="1437540"/>
            <a:chOff x="4716967" y="4137102"/>
            <a:chExt cx="4072051" cy="14375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E1D4BB-044A-4024-B810-410862815400}"/>
                    </a:ext>
                  </a:extLst>
                </p:cNvPr>
                <p:cNvSpPr/>
                <p:nvPr/>
              </p:nvSpPr>
              <p:spPr>
                <a:xfrm>
                  <a:off x="4716967" y="4137102"/>
                  <a:ext cx="624467" cy="5352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E1D4BB-044A-4024-B810-410862815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967" y="4137102"/>
                  <a:ext cx="624467" cy="5352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AE2D2EE-1584-432D-B966-F8BBBC8AED96}"/>
                </a:ext>
              </a:extLst>
            </p:cNvPr>
            <p:cNvSpPr/>
            <p:nvPr/>
          </p:nvSpPr>
          <p:spPr>
            <a:xfrm>
              <a:off x="6099719" y="4326245"/>
              <a:ext cx="1184817" cy="118481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4017E5E-EF09-49C9-B76F-A8CA83A95371}"/>
                    </a:ext>
                  </a:extLst>
                </p:cNvPr>
                <p:cNvSpPr/>
                <p:nvPr/>
              </p:nvSpPr>
              <p:spPr>
                <a:xfrm>
                  <a:off x="4716967" y="5039383"/>
                  <a:ext cx="624467" cy="5352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4017E5E-EF09-49C9-B76F-A8CA83A95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967" y="5039383"/>
                  <a:ext cx="624467" cy="5352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1C2D9FB-7889-49F0-89E9-8BB1D8789DCA}"/>
                    </a:ext>
                  </a:extLst>
                </p:cNvPr>
                <p:cNvSpPr/>
                <p:nvPr/>
              </p:nvSpPr>
              <p:spPr>
                <a:xfrm>
                  <a:off x="8164551" y="4651023"/>
                  <a:ext cx="624467" cy="5352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1C2D9FB-7889-49F0-89E9-8BB1D8789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551" y="4651023"/>
                  <a:ext cx="624467" cy="535259"/>
                </a:xfrm>
                <a:prstGeom prst="rect">
                  <a:avLst/>
                </a:prstGeom>
                <a:blipFill>
                  <a:blip r:embed="rId5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D94940C-4A95-49DB-A9A4-CAE011E585E6}"/>
                </a:ext>
              </a:extLst>
            </p:cNvPr>
            <p:cNvSpPr txBox="1"/>
            <p:nvPr/>
          </p:nvSpPr>
          <p:spPr>
            <a:xfrm>
              <a:off x="4857518" y="46226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…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572F5245-7BF9-4AFB-868B-28759E7B833D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7284536" y="4918652"/>
              <a:ext cx="8688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E175ACC1-F4CB-4629-94FD-4C4F94D22EE0}"/>
                </a:ext>
              </a:extLst>
            </p:cNvPr>
            <p:cNvCxnSpPr>
              <a:cxnSpLocks/>
            </p:cNvCxnSpPr>
            <p:nvPr/>
          </p:nvCxnSpPr>
          <p:spPr>
            <a:xfrm>
              <a:off x="5352585" y="4404731"/>
              <a:ext cx="747134" cy="26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78DB3EE-985A-4FF8-9297-86D4A559C06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341434" y="5039383"/>
              <a:ext cx="754566" cy="26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8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73D2C-FD79-4548-9B8F-54061EBA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– Polyphonic Music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0D12C-7595-4770-87C2-16C43E9C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290" y="1619483"/>
            <a:ext cx="4369420" cy="510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(16, 128, channels=2)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B8D1FB-91C0-4B64-A5A3-107EFBF5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7F65F-D4B1-4C65-8ECF-ABBBAC6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18</a:t>
            </a:fld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81B87F8-6407-46C8-9E5B-BD8AE780B5AF}"/>
              </a:ext>
            </a:extLst>
          </p:cNvPr>
          <p:cNvGrpSpPr/>
          <p:nvPr/>
        </p:nvGrpSpPr>
        <p:grpSpPr>
          <a:xfrm>
            <a:off x="1" y="2919063"/>
            <a:ext cx="4137568" cy="3315810"/>
            <a:chOff x="1" y="2919063"/>
            <a:chExt cx="4137568" cy="331581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D257621-FED2-40FA-9304-E70A8465CD7D}"/>
                </a:ext>
              </a:extLst>
            </p:cNvPr>
            <p:cNvGrpSpPr/>
            <p:nvPr/>
          </p:nvGrpSpPr>
          <p:grpSpPr>
            <a:xfrm>
              <a:off x="579863" y="2919063"/>
              <a:ext cx="2823117" cy="2723453"/>
              <a:chOff x="579863" y="2919063"/>
              <a:chExt cx="2823117" cy="272345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F8115F-C5C8-4737-A7CC-F43423A1182A}"/>
                  </a:ext>
                </a:extLst>
              </p:cNvPr>
              <p:cNvSpPr/>
              <p:nvPr/>
            </p:nvSpPr>
            <p:spPr>
              <a:xfrm>
                <a:off x="838200" y="2919063"/>
                <a:ext cx="2564780" cy="24644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duration</a:t>
                </a:r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4C41D5-21C4-40BD-B8C4-968C53FA9B32}"/>
                  </a:ext>
                </a:extLst>
              </p:cNvPr>
              <p:cNvSpPr/>
              <p:nvPr/>
            </p:nvSpPr>
            <p:spPr>
              <a:xfrm>
                <a:off x="579863" y="3178096"/>
                <a:ext cx="2564780" cy="246442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activation</a:t>
                </a:r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88D0722-72FC-4C47-92F9-6963893E7378}"/>
                </a:ext>
              </a:extLst>
            </p:cNvPr>
            <p:cNvGrpSpPr/>
            <p:nvPr/>
          </p:nvGrpSpPr>
          <p:grpSpPr>
            <a:xfrm>
              <a:off x="1" y="3178096"/>
              <a:ext cx="4137568" cy="3056777"/>
              <a:chOff x="1" y="3178096"/>
              <a:chExt cx="4137568" cy="3056777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850A2058-223B-4D41-AEB7-E89EC0149D40}"/>
                  </a:ext>
                </a:extLst>
              </p:cNvPr>
              <p:cNvGrpSpPr/>
              <p:nvPr/>
            </p:nvGrpSpPr>
            <p:grpSpPr>
              <a:xfrm>
                <a:off x="579863" y="5865541"/>
                <a:ext cx="2564780" cy="369332"/>
                <a:chOff x="579863" y="5865541"/>
                <a:chExt cx="2564780" cy="369332"/>
              </a:xfrm>
            </p:grpSpPr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3FF4E759-36F6-4107-8808-36702171B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9863" y="5865541"/>
                  <a:ext cx="256478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E486BEF-AFC6-4A59-9B80-5921531BCFE3}"/>
                    </a:ext>
                  </a:extLst>
                </p:cNvPr>
                <p:cNvSpPr txBox="1"/>
                <p:nvPr/>
              </p:nvSpPr>
              <p:spPr>
                <a:xfrm>
                  <a:off x="1471053" y="5865541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Time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DE27141-CCA3-4E10-919A-7B14F3CFD68B}"/>
                  </a:ext>
                </a:extLst>
              </p:cNvPr>
              <p:cNvGrpSpPr/>
              <p:nvPr/>
            </p:nvGrpSpPr>
            <p:grpSpPr>
              <a:xfrm>
                <a:off x="1" y="3178096"/>
                <a:ext cx="369332" cy="2464420"/>
                <a:chOff x="1" y="3178096"/>
                <a:chExt cx="369332" cy="2464420"/>
              </a:xfrm>
            </p:grpSpPr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29C2CDE8-1A10-4373-A30A-0CBCE6E3A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839" y="3178096"/>
                  <a:ext cx="0" cy="2464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C1BF2A0-7CB3-46FF-8C85-B0459562E18C}"/>
                    </a:ext>
                  </a:extLst>
                </p:cNvPr>
                <p:cNvSpPr txBox="1"/>
                <p:nvPr/>
              </p:nvSpPr>
              <p:spPr>
                <a:xfrm rot="16200000">
                  <a:off x="-140294" y="4111082"/>
                  <a:ext cx="649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Pitch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2E8FFCA9-01B5-4418-BB16-C8250CCD4AB4}"/>
                  </a:ext>
                </a:extLst>
              </p:cNvPr>
              <p:cNvGrpSpPr/>
              <p:nvPr/>
            </p:nvGrpSpPr>
            <p:grpSpPr>
              <a:xfrm>
                <a:off x="3185064" y="5499496"/>
                <a:ext cx="952505" cy="510606"/>
                <a:chOff x="3185064" y="5499496"/>
                <a:chExt cx="952505" cy="510606"/>
              </a:xfrm>
            </p:grpSpPr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817CE475-51BD-48F9-B183-F5B674A41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7666" y="5499496"/>
                  <a:ext cx="293650" cy="2545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4A870B2-44C6-473F-B0A9-07931E586F7C}"/>
                    </a:ext>
                  </a:extLst>
                </p:cNvPr>
                <p:cNvSpPr txBox="1"/>
                <p:nvPr/>
              </p:nvSpPr>
              <p:spPr>
                <a:xfrm rot="18900000">
                  <a:off x="3185064" y="5640770"/>
                  <a:ext cx="952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Channel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F1171C65-0477-4E11-BFB9-7B6A3C64D011}"/>
              </a:ext>
            </a:extLst>
          </p:cNvPr>
          <p:cNvSpPr txBox="1"/>
          <p:nvPr/>
        </p:nvSpPr>
        <p:spPr>
          <a:xfrm>
            <a:off x="3811633" y="2772773"/>
            <a:ext cx="43402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Activation</a:t>
            </a:r>
            <a:r>
              <a:rPr lang="en-US" sz="2400" dirty="0"/>
              <a:t> channel: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Sigmoid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Binary cross-entropy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Duration</a:t>
            </a:r>
            <a:r>
              <a:rPr lang="en-US" sz="2400" dirty="0"/>
              <a:t> channel: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ReLU</a:t>
            </a:r>
            <a:r>
              <a:rPr lang="en-US" sz="2400" dirty="0"/>
              <a:t>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Mean squared error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/>
              <p:nvPr/>
            </p:nvSpPr>
            <p:spPr>
              <a:xfrm>
                <a:off x="8280710" y="2854930"/>
                <a:ext cx="37825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≥0.5⇒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a note </a:t>
                </a:r>
                <a:r>
                  <a:rPr lang="fr-FR" dirty="0" err="1">
                    <a:solidFill>
                      <a:schemeClr val="tx1"/>
                    </a:solidFill>
                  </a:rPr>
                  <a:t>is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played</a:t>
                </a:r>
                <a:endParaRPr lang="fr-FR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&lt;0.5⇒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no note </a:t>
                </a:r>
                <a:r>
                  <a:rPr lang="fr-FR" dirty="0" err="1">
                    <a:solidFill>
                      <a:schemeClr val="tx1"/>
                    </a:solidFill>
                  </a:rPr>
                  <a:t>is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played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10" y="2854930"/>
                <a:ext cx="3782574" cy="646331"/>
              </a:xfrm>
              <a:prstGeom prst="rect">
                <a:avLst/>
              </a:prstGeom>
              <a:blipFill>
                <a:blip r:embed="rId3"/>
                <a:stretch>
                  <a:fillRect t="-4717" r="-64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B0D5146-48D3-49A8-8D47-5ABBE47FFEF4}"/>
                  </a:ext>
                </a:extLst>
              </p:cNvPr>
              <p:cNvSpPr txBox="1"/>
              <p:nvPr/>
            </p:nvSpPr>
            <p:spPr>
              <a:xfrm>
                <a:off x="8692617" y="3974378"/>
                <a:ext cx="29587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fr-FR" dirty="0"/>
                  <a:t>in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sixteenth</a:t>
                </a:r>
                <a:r>
                  <a:rPr lang="fr-FR" dirty="0"/>
                  <a:t> notes</a:t>
                </a: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B0D5146-48D3-49A8-8D47-5ABBE47FF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17" y="3974378"/>
                <a:ext cx="2958759" cy="646331"/>
              </a:xfrm>
              <a:prstGeom prst="rect">
                <a:avLst/>
              </a:prstGeom>
              <a:blipFill>
                <a:blip r:embed="rId4"/>
                <a:stretch>
                  <a:fillRect l="-1856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41FE645-5555-4588-AA6D-8B7BC3EAE22C}"/>
                  </a:ext>
                </a:extLst>
              </p:cNvPr>
              <p:cNvSpPr txBox="1"/>
              <p:nvPr/>
            </p:nvSpPr>
            <p:spPr>
              <a:xfrm>
                <a:off x="8560577" y="4815448"/>
                <a:ext cx="20401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 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=2⇒ 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=4⇒ 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=8⇒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41FE645-5555-4588-AA6D-8B7BC3EA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77" y="4815448"/>
                <a:ext cx="204011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>
            <a:extLst>
              <a:ext uri="{FF2B5EF4-FFF2-40B4-BE49-F238E27FC236}">
                <a16:creationId xmlns:a16="http://schemas.microsoft.com/office/drawing/2014/main" id="{26CC5FB8-A7DC-4D8F-BB43-EF7C4111647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18" y="4767598"/>
            <a:ext cx="365125" cy="365125"/>
          </a:xfrm>
          <a:prstGeom prst="rect">
            <a:avLst/>
          </a:prstGeom>
        </p:spPr>
      </p:pic>
      <p:pic>
        <p:nvPicPr>
          <p:cNvPr id="37" name="Image 3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AA6916A-51E5-4184-8E11-836AA97BB06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20" y="5054339"/>
            <a:ext cx="195646" cy="36512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1C2082C-DD3D-43B6-B03B-E8A620786E1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53" y="5327462"/>
            <a:ext cx="249167" cy="41527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E821F167-9471-4D69-BFC9-36A8E8A96B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53" y="5552846"/>
            <a:ext cx="683009" cy="37702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FE13E00C-6BC7-44F2-B1C1-84829F00D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964" y="5884423"/>
            <a:ext cx="683010" cy="4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1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73D2C-FD79-4548-9B8F-54061EBA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–Monophonic Music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0D12C-7595-4770-87C2-16C43E9C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039" y="1617907"/>
            <a:ext cx="5321921" cy="54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(16, 128 + 1, channels=1)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B8D1FB-91C0-4B64-A5A3-107EFBF5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7F65F-D4B1-4C65-8ECF-ABBBAC6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19</a:t>
            </a:fld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81B87F8-6407-46C8-9E5B-BD8AE780B5AF}"/>
              </a:ext>
            </a:extLst>
          </p:cNvPr>
          <p:cNvGrpSpPr/>
          <p:nvPr/>
        </p:nvGrpSpPr>
        <p:grpSpPr>
          <a:xfrm>
            <a:off x="1" y="3178096"/>
            <a:ext cx="3144642" cy="3056777"/>
            <a:chOff x="1" y="3178096"/>
            <a:chExt cx="3144642" cy="3056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4C41D5-21C4-40BD-B8C4-968C53FA9B32}"/>
                </a:ext>
              </a:extLst>
            </p:cNvPr>
            <p:cNvSpPr/>
            <p:nvPr/>
          </p:nvSpPr>
          <p:spPr>
            <a:xfrm>
              <a:off x="579863" y="3178096"/>
              <a:ext cx="2564780" cy="2464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activation</a:t>
              </a:r>
              <a:endParaRPr lang="fr-FR" dirty="0"/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88D0722-72FC-4C47-92F9-6963893E7378}"/>
                </a:ext>
              </a:extLst>
            </p:cNvPr>
            <p:cNvGrpSpPr/>
            <p:nvPr/>
          </p:nvGrpSpPr>
          <p:grpSpPr>
            <a:xfrm>
              <a:off x="1" y="3178096"/>
              <a:ext cx="3144642" cy="3056777"/>
              <a:chOff x="1" y="3178096"/>
              <a:chExt cx="3144642" cy="3056777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850A2058-223B-4D41-AEB7-E89EC0149D40}"/>
                  </a:ext>
                </a:extLst>
              </p:cNvPr>
              <p:cNvGrpSpPr/>
              <p:nvPr/>
            </p:nvGrpSpPr>
            <p:grpSpPr>
              <a:xfrm>
                <a:off x="579863" y="5865541"/>
                <a:ext cx="2564780" cy="369332"/>
                <a:chOff x="579863" y="5865541"/>
                <a:chExt cx="2564780" cy="369332"/>
              </a:xfrm>
            </p:grpSpPr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3FF4E759-36F6-4107-8808-36702171B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9863" y="5865541"/>
                  <a:ext cx="256478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E486BEF-AFC6-4A59-9B80-5921531BCFE3}"/>
                    </a:ext>
                  </a:extLst>
                </p:cNvPr>
                <p:cNvSpPr txBox="1"/>
                <p:nvPr/>
              </p:nvSpPr>
              <p:spPr>
                <a:xfrm>
                  <a:off x="1471053" y="5865541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Time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DE27141-CCA3-4E10-919A-7B14F3CFD68B}"/>
                  </a:ext>
                </a:extLst>
              </p:cNvPr>
              <p:cNvGrpSpPr/>
              <p:nvPr/>
            </p:nvGrpSpPr>
            <p:grpSpPr>
              <a:xfrm>
                <a:off x="1" y="3178096"/>
                <a:ext cx="369332" cy="2464420"/>
                <a:chOff x="1" y="3178096"/>
                <a:chExt cx="369332" cy="2464420"/>
              </a:xfrm>
            </p:grpSpPr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29C2CDE8-1A10-4373-A30A-0CBCE6E3A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839" y="3178096"/>
                  <a:ext cx="0" cy="2464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C1BF2A0-7CB3-46FF-8C85-B0459562E18C}"/>
                    </a:ext>
                  </a:extLst>
                </p:cNvPr>
                <p:cNvSpPr txBox="1"/>
                <p:nvPr/>
              </p:nvSpPr>
              <p:spPr>
                <a:xfrm rot="16200000">
                  <a:off x="-140294" y="4111082"/>
                  <a:ext cx="649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Pitch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1171C65-0477-4E11-BFB9-7B6A3C64D011}"/>
                  </a:ext>
                </a:extLst>
              </p:cNvPr>
              <p:cNvSpPr txBox="1"/>
              <p:nvPr/>
            </p:nvSpPr>
            <p:spPr>
              <a:xfrm>
                <a:off x="3740980" y="3034322"/>
                <a:ext cx="704757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Activation</a:t>
                </a:r>
                <a:r>
                  <a:rPr lang="en-US" sz="2400" dirty="0"/>
                  <a:t> channel: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Softmax</a:t>
                </a:r>
                <a:r>
                  <a:rPr lang="en-US" sz="2400" dirty="0"/>
                  <a:t> activation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Categorical cross-entropy loss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Extra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𝑐𝑜𝑛𝑡𝑖𝑛𝑢𝑒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continue the previous note</a:t>
                </a: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1171C65-0477-4E11-BFB9-7B6A3C64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80" y="3034322"/>
                <a:ext cx="7047570" cy="1569660"/>
              </a:xfrm>
              <a:prstGeom prst="rect">
                <a:avLst/>
              </a:prstGeom>
              <a:blipFill>
                <a:blip r:embed="rId3"/>
                <a:stretch>
                  <a:fillRect l="-1211" t="-3113" r="-346" b="-81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/>
              <p:nvPr/>
            </p:nvSpPr>
            <p:spPr>
              <a:xfrm>
                <a:off x="5373478" y="4996185"/>
                <a:ext cx="3193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Argmax 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</m:oMath>
                </a14:m>
                <a:r>
                  <a:rPr lang="fr-FR" dirty="0">
                    <a:solidFill>
                      <a:schemeClr val="accent1"/>
                    </a:solidFill>
                  </a:rPr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played</a:t>
                </a:r>
                <a:endParaRPr lang="fr-FR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78" y="4996185"/>
                <a:ext cx="3193118" cy="369332"/>
              </a:xfrm>
              <a:prstGeom prst="rect">
                <a:avLst/>
              </a:prstGeom>
              <a:blipFill>
                <a:blip r:embed="rId4"/>
                <a:stretch>
                  <a:fillRect l="-1527" t="-10000" r="-954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BEC22-7682-4E0D-A666-815FC0E3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9BB5A-BE56-4310-AA63-296B982D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  <a:p>
            <a:r>
              <a:rPr lang="en-US" dirty="0"/>
              <a:t>Related</a:t>
            </a:r>
            <a:r>
              <a:rPr lang="fr-FR" dirty="0"/>
              <a:t> </a:t>
            </a:r>
            <a:r>
              <a:rPr lang="en-US" dirty="0"/>
              <a:t>works</a:t>
            </a:r>
          </a:p>
          <a:p>
            <a:r>
              <a:rPr lang="en-US" dirty="0"/>
              <a:t>Contribution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Band Player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75D93-D240-43BF-B0C7-CB894023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A7F070-77DA-46C2-931E-5A310C45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1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73CD8-1CC2-416D-A77E-C6C99356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5" y="5030787"/>
            <a:ext cx="10515600" cy="1325563"/>
          </a:xfrm>
        </p:spPr>
        <p:txBody>
          <a:bodyPr/>
          <a:lstStyle/>
          <a:p>
            <a:r>
              <a:rPr lang="en-US" dirty="0"/>
              <a:t>Recurrent Multimodal</a:t>
            </a:r>
            <a:br>
              <a:rPr lang="en-US" dirty="0"/>
            </a:br>
            <a:r>
              <a:rPr lang="en-US" dirty="0"/>
              <a:t>Variational </a:t>
            </a:r>
            <a:r>
              <a:rPr lang="en-US" dirty="0" err="1"/>
              <a:t>AutoEncoder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AACFD-3C20-426F-810F-E28009F3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01E1CC-FBB3-48F1-81C7-4B8A82CC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20</a:t>
            </a:fld>
            <a:endParaRPr lang="fr-FR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F47498B7-B53E-4F69-87DE-921B75D27490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125629" y="5270653"/>
            <a:ext cx="0" cy="22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AAA938F-DD98-4208-AC51-E6F8DCD316F7}"/>
              </a:ext>
            </a:extLst>
          </p:cNvPr>
          <p:cNvGrpSpPr/>
          <p:nvPr/>
        </p:nvGrpSpPr>
        <p:grpSpPr>
          <a:xfrm>
            <a:off x="3357532" y="490332"/>
            <a:ext cx="5520197" cy="5735979"/>
            <a:chOff x="3357532" y="490332"/>
            <a:chExt cx="5520197" cy="57359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6EB2C8F8-8FEC-4369-9BD5-8814C5A687A9}"/>
                </a:ext>
              </a:extLst>
            </p:cNvPr>
            <p:cNvGrpSpPr/>
            <p:nvPr/>
          </p:nvGrpSpPr>
          <p:grpSpPr>
            <a:xfrm>
              <a:off x="3357532" y="490332"/>
              <a:ext cx="5476936" cy="3877674"/>
              <a:chOff x="1888273" y="252096"/>
              <a:chExt cx="5476936" cy="3877674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388748A-40D0-4F06-814E-1A8D11F0104B}"/>
                  </a:ext>
                </a:extLst>
              </p:cNvPr>
              <p:cNvGrpSpPr/>
              <p:nvPr/>
            </p:nvGrpSpPr>
            <p:grpSpPr>
              <a:xfrm>
                <a:off x="1888273" y="274629"/>
                <a:ext cx="2059259" cy="3855141"/>
                <a:chOff x="1888273" y="274629"/>
                <a:chExt cx="2059259" cy="385514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Ellipse 5">
                      <a:extLst>
                        <a:ext uri="{FF2B5EF4-FFF2-40B4-BE49-F238E27FC236}">
                          <a16:creationId xmlns:a16="http://schemas.microsoft.com/office/drawing/2014/main" id="{FC9556D1-A143-40F0-BAE5-28F836D43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273" y="274629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6" name="Ellipse 5">
                      <a:extLst>
                        <a:ext uri="{FF2B5EF4-FFF2-40B4-BE49-F238E27FC236}">
                          <a16:creationId xmlns:a16="http://schemas.microsoft.com/office/drawing/2014/main" id="{FC9556D1-A143-40F0-BAE5-28F836D43D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8273" y="274629"/>
                      <a:ext cx="700840" cy="7008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Ellipse 6">
                      <a:extLst>
                        <a:ext uri="{FF2B5EF4-FFF2-40B4-BE49-F238E27FC236}">
                          <a16:creationId xmlns:a16="http://schemas.microsoft.com/office/drawing/2014/main" id="{667451FF-9292-468C-A888-102D677D5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6692" y="274629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7" name="Ellipse 6">
                      <a:extLst>
                        <a:ext uri="{FF2B5EF4-FFF2-40B4-BE49-F238E27FC236}">
                          <a16:creationId xmlns:a16="http://schemas.microsoft.com/office/drawing/2014/main" id="{667451FF-9292-468C-A888-102D677D5D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6692" y="274629"/>
                      <a:ext cx="700840" cy="7008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5D4B1ABC-85FF-47CD-93D8-38052A4D36A4}"/>
                    </a:ext>
                  </a:extLst>
                </p:cNvPr>
                <p:cNvSpPr txBox="1"/>
                <p:nvPr/>
              </p:nvSpPr>
              <p:spPr>
                <a:xfrm>
                  <a:off x="2757033" y="418943"/>
                  <a:ext cx="321733" cy="35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fr-FR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4917707-2B1D-4D52-AF89-6124EC29C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273" y="1188126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4917707-2B1D-4D52-AF89-6124EC29C0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8273" y="1188126"/>
                      <a:ext cx="700840" cy="60499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09E4B76-4F85-4135-BA89-933EF62C9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6692" y="1188126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09E4B76-4F85-4135-BA89-933EF62C99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6692" y="1188126"/>
                      <a:ext cx="700840" cy="60499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0A73AAC-EAAE-44A0-AB1E-5F9CE3E4F235}"/>
                    </a:ext>
                  </a:extLst>
                </p:cNvPr>
                <p:cNvSpPr/>
                <p:nvPr/>
              </p:nvSpPr>
              <p:spPr>
                <a:xfrm>
                  <a:off x="2589113" y="2005776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PoE</a:t>
                  </a:r>
                  <a:endParaRPr lang="fr-FR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D9B152F-16FE-401F-9BC3-326FB37C56CE}"/>
                    </a:ext>
                  </a:extLst>
                </p:cNvPr>
                <p:cNvSpPr/>
                <p:nvPr/>
              </p:nvSpPr>
              <p:spPr>
                <a:xfrm>
                  <a:off x="2288444" y="2840135"/>
                  <a:ext cx="1308668" cy="45527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Sampling</a:t>
                  </a:r>
                  <a:endParaRPr lang="fr-FR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6211F65-F7C6-4527-9569-CCBE11C470EA}"/>
                    </a:ext>
                  </a:extLst>
                </p:cNvPr>
                <p:cNvSpPr/>
                <p:nvPr/>
              </p:nvSpPr>
              <p:spPr>
                <a:xfrm>
                  <a:off x="2589113" y="3524779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LSTM</a:t>
                  </a:r>
                  <a:endParaRPr lang="fr-FR" dirty="0"/>
                </a:p>
              </p:txBody>
            </p:sp>
            <p:cxnSp>
              <p:nvCxnSpPr>
                <p:cNvPr id="17" name="Connecteur droit avec flèche 16">
                  <a:extLst>
                    <a:ext uri="{FF2B5EF4-FFF2-40B4-BE49-F238E27FC236}">
                      <a16:creationId xmlns:a16="http://schemas.microsoft.com/office/drawing/2014/main" id="{89E1561B-FFA2-4A0E-82C7-4F2DC945B28D}"/>
                    </a:ext>
                  </a:extLst>
                </p:cNvPr>
                <p:cNvCxnSpPr>
                  <a:stCxn id="6" idx="4"/>
                  <a:endCxn id="9" idx="0"/>
                </p:cNvCxnSpPr>
                <p:nvPr/>
              </p:nvCxnSpPr>
              <p:spPr>
                <a:xfrm>
                  <a:off x="2238693" y="975469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AC9C6D69-0DE7-40AF-85D5-EDA68AE577CC}"/>
                    </a:ext>
                  </a:extLst>
                </p:cNvPr>
                <p:cNvCxnSpPr>
                  <a:cxnSpLocks/>
                  <a:stCxn id="7" idx="4"/>
                  <a:endCxn id="10" idx="0"/>
                </p:cNvCxnSpPr>
                <p:nvPr/>
              </p:nvCxnSpPr>
              <p:spPr>
                <a:xfrm>
                  <a:off x="3597112" y="975469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7B542E11-7245-4614-8497-CE88B4EDC9B9}"/>
                    </a:ext>
                  </a:extLst>
                </p:cNvPr>
                <p:cNvCxnSpPr>
                  <a:cxnSpLocks/>
                  <a:stCxn id="10" idx="2"/>
                  <a:endCxn id="11" idx="0"/>
                </p:cNvCxnSpPr>
                <p:nvPr/>
              </p:nvCxnSpPr>
              <p:spPr>
                <a:xfrm flipH="1">
                  <a:off x="2939533" y="1793117"/>
                  <a:ext cx="657579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0E90F4A8-AAAD-446F-BCF5-01D3D94A7F34}"/>
                    </a:ext>
                  </a:extLst>
                </p:cNvPr>
                <p:cNvCxnSpPr>
                  <a:cxnSpLocks/>
                  <a:stCxn id="9" idx="2"/>
                  <a:endCxn id="11" idx="0"/>
                </p:cNvCxnSpPr>
                <p:nvPr/>
              </p:nvCxnSpPr>
              <p:spPr>
                <a:xfrm>
                  <a:off x="2238693" y="1793117"/>
                  <a:ext cx="700840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>
                  <a:extLst>
                    <a:ext uri="{FF2B5EF4-FFF2-40B4-BE49-F238E27FC236}">
                      <a16:creationId xmlns:a16="http://schemas.microsoft.com/office/drawing/2014/main" id="{FCEDB2A3-CD28-4C27-9D40-D1FB4F5785D2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2939533" y="2610767"/>
                  <a:ext cx="3245" cy="229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772B8F16-1F30-4A07-B05B-2D00907CBF79}"/>
                    </a:ext>
                  </a:extLst>
                </p:cNvPr>
                <p:cNvCxnSpPr>
                  <a:cxnSpLocks/>
                  <a:stCxn id="12" idx="2"/>
                  <a:endCxn id="14" idx="0"/>
                </p:cNvCxnSpPr>
                <p:nvPr/>
              </p:nvCxnSpPr>
              <p:spPr>
                <a:xfrm flipH="1">
                  <a:off x="2939533" y="3295410"/>
                  <a:ext cx="3245" cy="2293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8C1C020D-05C9-43E9-9EE5-5D0D4830C07F}"/>
                  </a:ext>
                </a:extLst>
              </p:cNvPr>
              <p:cNvGrpSpPr/>
              <p:nvPr/>
            </p:nvGrpSpPr>
            <p:grpSpPr>
              <a:xfrm>
                <a:off x="5305950" y="252096"/>
                <a:ext cx="2059259" cy="3855141"/>
                <a:chOff x="5305950" y="252096"/>
                <a:chExt cx="2059259" cy="385514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Ellipse 36">
                      <a:extLst>
                        <a:ext uri="{FF2B5EF4-FFF2-40B4-BE49-F238E27FC236}">
                          <a16:creationId xmlns:a16="http://schemas.microsoft.com/office/drawing/2014/main" id="{C32C35D1-301A-4EF8-BA90-CB72ED388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5950" y="252096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37" name="Ellipse 36">
                      <a:extLst>
                        <a:ext uri="{FF2B5EF4-FFF2-40B4-BE49-F238E27FC236}">
                          <a16:creationId xmlns:a16="http://schemas.microsoft.com/office/drawing/2014/main" id="{C32C35D1-301A-4EF8-BA90-CB72ED3886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5950" y="252096"/>
                      <a:ext cx="700840" cy="70084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Ellipse 37">
                      <a:extLst>
                        <a:ext uri="{FF2B5EF4-FFF2-40B4-BE49-F238E27FC236}">
                          <a16:creationId xmlns:a16="http://schemas.microsoft.com/office/drawing/2014/main" id="{38DD6583-07CE-42C3-963E-4C7F8D5D7F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4369" y="252096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38" name="Ellipse 37">
                      <a:extLst>
                        <a:ext uri="{FF2B5EF4-FFF2-40B4-BE49-F238E27FC236}">
                          <a16:creationId xmlns:a16="http://schemas.microsoft.com/office/drawing/2014/main" id="{38DD6583-07CE-42C3-963E-4C7F8D5D7F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4369" y="252096"/>
                      <a:ext cx="700840" cy="70084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3AEC5F38-5DCA-4111-950C-9ABEEF4093DF}"/>
                    </a:ext>
                  </a:extLst>
                </p:cNvPr>
                <p:cNvSpPr txBox="1"/>
                <p:nvPr/>
              </p:nvSpPr>
              <p:spPr>
                <a:xfrm>
                  <a:off x="6174710" y="396410"/>
                  <a:ext cx="321733" cy="35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fr-FR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0A74523-A302-406A-8686-5FED9D8B0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5950" y="1165593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0A74523-A302-406A-8686-5FED9D8B0F7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5950" y="1165593"/>
                      <a:ext cx="700840" cy="6049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386FF187-0CBF-49A6-9965-765363FD7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4369" y="1165593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386FF187-0CBF-49A6-9965-765363FD79A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4369" y="1165593"/>
                      <a:ext cx="700840" cy="60499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08EF630-4019-4B30-8C04-B61BE68E4AC0}"/>
                    </a:ext>
                  </a:extLst>
                </p:cNvPr>
                <p:cNvSpPr/>
                <p:nvPr/>
              </p:nvSpPr>
              <p:spPr>
                <a:xfrm>
                  <a:off x="6006790" y="1983243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PoE</a:t>
                  </a:r>
                  <a:endParaRPr lang="fr-FR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159E202-22ED-4AE3-B1AE-2940F6F236D2}"/>
                    </a:ext>
                  </a:extLst>
                </p:cNvPr>
                <p:cNvSpPr/>
                <p:nvPr/>
              </p:nvSpPr>
              <p:spPr>
                <a:xfrm>
                  <a:off x="5706121" y="2817602"/>
                  <a:ext cx="1308668" cy="45527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Sampling</a:t>
                  </a:r>
                  <a:endParaRPr lang="fr-FR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72DE0B6-8929-4A7C-BDA8-6A106FD1FFEB}"/>
                    </a:ext>
                  </a:extLst>
                </p:cNvPr>
                <p:cNvSpPr/>
                <p:nvPr/>
              </p:nvSpPr>
              <p:spPr>
                <a:xfrm>
                  <a:off x="6006790" y="3502246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LSTM</a:t>
                  </a:r>
                  <a:endParaRPr lang="fr-FR" dirty="0"/>
                </a:p>
              </p:txBody>
            </p:sp>
            <p:cxnSp>
              <p:nvCxnSpPr>
                <p:cNvPr id="45" name="Connecteur droit avec flèche 44">
                  <a:extLst>
                    <a:ext uri="{FF2B5EF4-FFF2-40B4-BE49-F238E27FC236}">
                      <a16:creationId xmlns:a16="http://schemas.microsoft.com/office/drawing/2014/main" id="{26EDAA41-2990-465D-81ED-C0E65F2DEC3C}"/>
                    </a:ext>
                  </a:extLst>
                </p:cNvPr>
                <p:cNvCxnSpPr>
                  <a:stCxn id="37" idx="4"/>
                  <a:endCxn id="40" idx="0"/>
                </p:cNvCxnSpPr>
                <p:nvPr/>
              </p:nvCxnSpPr>
              <p:spPr>
                <a:xfrm>
                  <a:off x="5656370" y="952936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>
                  <a:extLst>
                    <a:ext uri="{FF2B5EF4-FFF2-40B4-BE49-F238E27FC236}">
                      <a16:creationId xmlns:a16="http://schemas.microsoft.com/office/drawing/2014/main" id="{1D92F20E-B69C-4CE9-99B7-5C7ED5C2C919}"/>
                    </a:ext>
                  </a:extLst>
                </p:cNvPr>
                <p:cNvCxnSpPr>
                  <a:cxnSpLocks/>
                  <a:stCxn id="38" idx="4"/>
                  <a:endCxn id="41" idx="0"/>
                </p:cNvCxnSpPr>
                <p:nvPr/>
              </p:nvCxnSpPr>
              <p:spPr>
                <a:xfrm>
                  <a:off x="7014789" y="952936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>
                  <a:extLst>
                    <a:ext uri="{FF2B5EF4-FFF2-40B4-BE49-F238E27FC236}">
                      <a16:creationId xmlns:a16="http://schemas.microsoft.com/office/drawing/2014/main" id="{FD06DF9F-DB3F-4049-B404-09351B77CCA3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6357210" y="1770584"/>
                  <a:ext cx="657579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>
                  <a:extLst>
                    <a:ext uri="{FF2B5EF4-FFF2-40B4-BE49-F238E27FC236}">
                      <a16:creationId xmlns:a16="http://schemas.microsoft.com/office/drawing/2014/main" id="{D6C4A5AE-17B8-4783-991B-ED997D59C185}"/>
                    </a:ext>
                  </a:extLst>
                </p:cNvPr>
                <p:cNvCxnSpPr>
                  <a:cxnSpLocks/>
                  <a:stCxn id="40" idx="2"/>
                  <a:endCxn id="42" idx="0"/>
                </p:cNvCxnSpPr>
                <p:nvPr/>
              </p:nvCxnSpPr>
              <p:spPr>
                <a:xfrm>
                  <a:off x="5656370" y="1770584"/>
                  <a:ext cx="700840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>
                  <a:extLst>
                    <a:ext uri="{FF2B5EF4-FFF2-40B4-BE49-F238E27FC236}">
                      <a16:creationId xmlns:a16="http://schemas.microsoft.com/office/drawing/2014/main" id="{502E146A-982F-4BC0-A8E0-2A14623E4CF2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6357210" y="2588234"/>
                  <a:ext cx="3245" cy="229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>
                  <a:extLst>
                    <a:ext uri="{FF2B5EF4-FFF2-40B4-BE49-F238E27FC236}">
                      <a16:creationId xmlns:a16="http://schemas.microsoft.com/office/drawing/2014/main" id="{D9EAC097-7EDB-4A8C-8226-4570010AC881}"/>
                    </a:ext>
                  </a:extLst>
                </p:cNvPr>
                <p:cNvCxnSpPr>
                  <a:cxnSpLocks/>
                  <a:stCxn id="43" idx="2"/>
                  <a:endCxn id="44" idx="0"/>
                </p:cNvCxnSpPr>
                <p:nvPr/>
              </p:nvCxnSpPr>
              <p:spPr>
                <a:xfrm flipH="1">
                  <a:off x="6357210" y="3272877"/>
                  <a:ext cx="3245" cy="2293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30EDF-41C2-4529-9F7C-BDCFA2682348}"/>
                  </a:ext>
                </a:extLst>
              </p:cNvPr>
              <p:cNvSpPr/>
              <p:nvPr/>
            </p:nvSpPr>
            <p:spPr>
              <a:xfrm>
                <a:off x="4232060" y="2118985"/>
                <a:ext cx="7008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…</a:t>
                </a:r>
                <a:endParaRPr lang="fr-FR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097DF21-88BE-4E24-B047-80E37917ACE1}"/>
                  </a:ext>
                </a:extLst>
              </p:cNvPr>
              <p:cNvSpPr/>
              <p:nvPr/>
            </p:nvSpPr>
            <p:spPr>
              <a:xfrm>
                <a:off x="4232060" y="3631490"/>
                <a:ext cx="7008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…</a:t>
                </a:r>
                <a:endParaRPr lang="fr-FR" dirty="0"/>
              </a:p>
            </p:txBody>
          </p: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0E5AE55B-0EFE-42F9-B4EA-05D5E37FE2C4}"/>
                  </a:ext>
                </a:extLst>
              </p:cNvPr>
              <p:cNvCxnSpPr>
                <a:cxnSpLocks/>
                <a:stCxn id="11" idx="3"/>
                <a:endCxn id="52" idx="1"/>
              </p:cNvCxnSpPr>
              <p:nvPr/>
            </p:nvCxnSpPr>
            <p:spPr>
              <a:xfrm flipV="1">
                <a:off x="3289953" y="2303651"/>
                <a:ext cx="942107" cy="462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>
                <a:extLst>
                  <a:ext uri="{FF2B5EF4-FFF2-40B4-BE49-F238E27FC236}">
                    <a16:creationId xmlns:a16="http://schemas.microsoft.com/office/drawing/2014/main" id="{4140D7F5-4D25-407E-A9FE-33D923177099}"/>
                  </a:ext>
                </a:extLst>
              </p:cNvPr>
              <p:cNvCxnSpPr>
                <a:cxnSpLocks/>
                <a:stCxn id="52" idx="3"/>
                <a:endCxn id="42" idx="1"/>
              </p:cNvCxnSpPr>
              <p:nvPr/>
            </p:nvCxnSpPr>
            <p:spPr>
              <a:xfrm flipV="1">
                <a:off x="4932900" y="2285739"/>
                <a:ext cx="1073890" cy="1791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447B6199-4953-436D-A55F-6D858B9BCA1D}"/>
                  </a:ext>
                </a:extLst>
              </p:cNvPr>
              <p:cNvCxnSpPr>
                <a:cxnSpLocks/>
                <a:stCxn id="53" idx="3"/>
                <a:endCxn id="44" idx="1"/>
              </p:cNvCxnSpPr>
              <p:nvPr/>
            </p:nvCxnSpPr>
            <p:spPr>
              <a:xfrm flipV="1">
                <a:off x="4932900" y="3804742"/>
                <a:ext cx="1073890" cy="11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54E6160C-D243-4CA1-B6F8-74722A4122C4}"/>
                  </a:ext>
                </a:extLst>
              </p:cNvPr>
              <p:cNvCxnSpPr>
                <a:cxnSpLocks/>
                <a:stCxn id="14" idx="3"/>
                <a:endCxn id="53" idx="1"/>
              </p:cNvCxnSpPr>
              <p:nvPr/>
            </p:nvCxnSpPr>
            <p:spPr>
              <a:xfrm flipV="1">
                <a:off x="3289953" y="3816156"/>
                <a:ext cx="942107" cy="11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68E12646-9EAF-40C7-9762-FC6FC457F1C4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1996068" y="3827275"/>
                <a:ext cx="5930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>
                <a:extLst>
                  <a:ext uri="{FF2B5EF4-FFF2-40B4-BE49-F238E27FC236}">
                    <a16:creationId xmlns:a16="http://schemas.microsoft.com/office/drawing/2014/main" id="{A377A955-48C9-4AE0-B3EF-6A292BD1C969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6707630" y="3804742"/>
                <a:ext cx="657579" cy="11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480B474-7763-47CF-8791-4716A1AA6AE9}"/>
                </a:ext>
              </a:extLst>
            </p:cNvPr>
            <p:cNvGrpSpPr/>
            <p:nvPr/>
          </p:nvGrpSpPr>
          <p:grpSpPr>
            <a:xfrm>
              <a:off x="6775209" y="4345473"/>
              <a:ext cx="2102520" cy="1880838"/>
              <a:chOff x="6775209" y="4345473"/>
              <a:chExt cx="2102520" cy="18808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4FC66CBF-A929-458F-9C67-AC94FE622228}"/>
                      </a:ext>
                    </a:extLst>
                  </p:cNvPr>
                  <p:cNvSpPr/>
                  <p:nvPr/>
                </p:nvSpPr>
                <p:spPr>
                  <a:xfrm>
                    <a:off x="6775209" y="4665662"/>
                    <a:ext cx="700840" cy="60499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0" dirty="0"/>
                      <a:t>D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4FC66CBF-A929-458F-9C67-AC94FE6222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5209" y="4665662"/>
                    <a:ext cx="700840" cy="604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6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B208A0C-1937-4C97-9DBB-404CC508A166}"/>
                      </a:ext>
                    </a:extLst>
                  </p:cNvPr>
                  <p:cNvSpPr/>
                  <p:nvPr/>
                </p:nvSpPr>
                <p:spPr>
                  <a:xfrm>
                    <a:off x="8176889" y="4665661"/>
                    <a:ext cx="700840" cy="60499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0" dirty="0"/>
                      <a:t>D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B208A0C-1937-4C97-9DBB-404CC508A1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889" y="4665661"/>
                    <a:ext cx="700840" cy="604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12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Ellipse 85">
                    <a:extLst>
                      <a:ext uri="{FF2B5EF4-FFF2-40B4-BE49-F238E27FC236}">
                        <a16:creationId xmlns:a16="http://schemas.microsoft.com/office/drawing/2014/main" id="{532D7110-ECFC-434A-BB9C-8EC43C1D00E9}"/>
                      </a:ext>
                    </a:extLst>
                  </p:cNvPr>
                  <p:cNvSpPr/>
                  <p:nvPr/>
                </p:nvSpPr>
                <p:spPr>
                  <a:xfrm>
                    <a:off x="6775209" y="5496144"/>
                    <a:ext cx="700840" cy="7008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6" name="Ellipse 85">
                    <a:extLst>
                      <a:ext uri="{FF2B5EF4-FFF2-40B4-BE49-F238E27FC236}">
                        <a16:creationId xmlns:a16="http://schemas.microsoft.com/office/drawing/2014/main" id="{532D7110-ECFC-434A-BB9C-8EC43C1D00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5209" y="5496144"/>
                    <a:ext cx="700840" cy="70084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Ellipse 86">
                    <a:extLst>
                      <a:ext uri="{FF2B5EF4-FFF2-40B4-BE49-F238E27FC236}">
                        <a16:creationId xmlns:a16="http://schemas.microsoft.com/office/drawing/2014/main" id="{76B19342-6938-47C7-8D34-82BD968CB5D4}"/>
                      </a:ext>
                    </a:extLst>
                  </p:cNvPr>
                  <p:cNvSpPr/>
                  <p:nvPr/>
                </p:nvSpPr>
                <p:spPr>
                  <a:xfrm>
                    <a:off x="8176889" y="5525471"/>
                    <a:ext cx="700840" cy="7008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7" name="Ellipse 86">
                    <a:extLst>
                      <a:ext uri="{FF2B5EF4-FFF2-40B4-BE49-F238E27FC236}">
                        <a16:creationId xmlns:a16="http://schemas.microsoft.com/office/drawing/2014/main" id="{76B19342-6938-47C7-8D34-82BD968CB5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889" y="5525471"/>
                    <a:ext cx="700840" cy="7008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781DC26-040E-47D9-8672-C9091CE754C5}"/>
                  </a:ext>
                </a:extLst>
              </p:cNvPr>
              <p:cNvSpPr txBox="1"/>
              <p:nvPr/>
            </p:nvSpPr>
            <p:spPr>
              <a:xfrm>
                <a:off x="7643969" y="5640458"/>
                <a:ext cx="321733" cy="35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fr-FR" dirty="0"/>
              </a:p>
            </p:txBody>
          </p:sp>
          <p:cxnSp>
            <p:nvCxnSpPr>
              <p:cNvPr id="89" name="Connecteur droit avec flèche 88">
                <a:extLst>
                  <a:ext uri="{FF2B5EF4-FFF2-40B4-BE49-F238E27FC236}">
                    <a16:creationId xmlns:a16="http://schemas.microsoft.com/office/drawing/2014/main" id="{630FE428-8F30-4797-AF4D-8B2D3D5FAAEE}"/>
                  </a:ext>
                </a:extLst>
              </p:cNvPr>
              <p:cNvCxnSpPr>
                <a:cxnSpLocks/>
                <a:stCxn id="44" idx="2"/>
                <a:endCxn id="83" idx="0"/>
              </p:cNvCxnSpPr>
              <p:nvPr/>
            </p:nvCxnSpPr>
            <p:spPr>
              <a:xfrm flipH="1">
                <a:off x="7125629" y="4345473"/>
                <a:ext cx="700840" cy="320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AEB16918-48BF-457C-880E-811035B36D89}"/>
                  </a:ext>
                </a:extLst>
              </p:cNvPr>
              <p:cNvCxnSpPr>
                <a:cxnSpLocks/>
                <a:stCxn id="44" idx="2"/>
                <a:endCxn id="84" idx="0"/>
              </p:cNvCxnSpPr>
              <p:nvPr/>
            </p:nvCxnSpPr>
            <p:spPr>
              <a:xfrm>
                <a:off x="7826469" y="4345473"/>
                <a:ext cx="700840" cy="320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4A410BAE-E3DE-4B25-8931-7FCE7A782FD2}"/>
              </a:ext>
            </a:extLst>
          </p:cNvPr>
          <p:cNvCxnSpPr>
            <a:cxnSpLocks/>
            <a:stCxn id="84" idx="2"/>
            <a:endCxn id="87" idx="0"/>
          </p:cNvCxnSpPr>
          <p:nvPr/>
        </p:nvCxnSpPr>
        <p:spPr>
          <a:xfrm>
            <a:off x="8527309" y="5270652"/>
            <a:ext cx="0" cy="25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A20F022-DC51-49BC-A89E-CCEC5340D0E4}"/>
                  </a:ext>
                </a:extLst>
              </p:cNvPr>
              <p:cNvSpPr txBox="1"/>
              <p:nvPr/>
            </p:nvSpPr>
            <p:spPr>
              <a:xfrm>
                <a:off x="3757703" y="346002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A20F022-DC51-49BC-A89E-CCEC5340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03" y="3460023"/>
                <a:ext cx="4461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7A523F2-5AC3-432C-A8F1-6DE84534913B}"/>
                  </a:ext>
                </a:extLst>
              </p:cNvPr>
              <p:cNvSpPr txBox="1"/>
              <p:nvPr/>
            </p:nvSpPr>
            <p:spPr>
              <a:xfrm>
                <a:off x="7164020" y="3444277"/>
                <a:ext cx="431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7A523F2-5AC3-432C-A8F1-6DE84534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20" y="3444277"/>
                <a:ext cx="4319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9078265-EA4B-430F-9533-4451CB24A015}"/>
                  </a:ext>
                </a:extLst>
              </p:cNvPr>
              <p:cNvSpPr txBox="1"/>
              <p:nvPr/>
            </p:nvSpPr>
            <p:spPr>
              <a:xfrm>
                <a:off x="3459909" y="2720141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9078265-EA4B-430F-9533-4451CB24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09" y="2720141"/>
                <a:ext cx="773673" cy="369332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AC5EF99-8FFE-4080-B500-E0728D2BB5CE}"/>
                  </a:ext>
                </a:extLst>
              </p:cNvPr>
              <p:cNvSpPr txBox="1"/>
              <p:nvPr/>
            </p:nvSpPr>
            <p:spPr>
              <a:xfrm>
                <a:off x="6696696" y="2715139"/>
                <a:ext cx="7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AC5EF99-8FFE-4080-B500-E0728D2BB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96" y="2715139"/>
                <a:ext cx="745204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7DEC57A6-C8C4-4129-8EED-AE1228D5E359}"/>
                  </a:ext>
                </a:extLst>
              </p:cNvPr>
              <p:cNvSpPr txBox="1"/>
              <p:nvPr/>
            </p:nvSpPr>
            <p:spPr>
              <a:xfrm>
                <a:off x="3289502" y="2023590"/>
                <a:ext cx="809965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7DEC57A6-C8C4-4129-8EED-AE1228D5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02" y="2023590"/>
                <a:ext cx="809965" cy="371961"/>
              </a:xfrm>
              <a:prstGeom prst="rect">
                <a:avLst/>
              </a:prstGeom>
              <a:blipFill>
                <a:blip r:embed="rId1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4C4055B4-C5CA-48DC-A86A-794BEE305831}"/>
                  </a:ext>
                </a:extLst>
              </p:cNvPr>
              <p:cNvSpPr txBox="1"/>
              <p:nvPr/>
            </p:nvSpPr>
            <p:spPr>
              <a:xfrm>
                <a:off x="6664315" y="2031353"/>
                <a:ext cx="809965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4C4055B4-C5CA-48DC-A86A-794BEE30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15" y="2031353"/>
                <a:ext cx="809965" cy="370551"/>
              </a:xfrm>
              <a:prstGeom prst="rect">
                <a:avLst/>
              </a:prstGeom>
              <a:blipFill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EF9916C3-9FB7-4E63-BBE0-3F2AFDE5A070}"/>
                  </a:ext>
                </a:extLst>
              </p:cNvPr>
              <p:cNvSpPr txBox="1"/>
              <p:nvPr/>
            </p:nvSpPr>
            <p:spPr>
              <a:xfrm>
                <a:off x="4793361" y="1951701"/>
                <a:ext cx="885371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EF9916C3-9FB7-4E63-BBE0-3F2AFDE5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1" y="1951701"/>
                <a:ext cx="885371" cy="372666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73CB48B3-E80B-47E8-9FB9-38EE299238D6}"/>
                  </a:ext>
                </a:extLst>
              </p:cNvPr>
              <p:cNvSpPr txBox="1"/>
              <p:nvPr/>
            </p:nvSpPr>
            <p:spPr>
              <a:xfrm>
                <a:off x="8214495" y="1949897"/>
                <a:ext cx="885371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73CB48B3-E80B-47E8-9FB9-38EE2992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95" y="1949897"/>
                <a:ext cx="885371" cy="371255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9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01656-F62C-4E2B-B3AE-0C2545AA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Product of Experts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CD4BD9-D2E0-452A-94E2-02C2000D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87A8D7-B2EB-4B7A-B0CE-67DEEF73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8B9B9-8211-419B-8343-A9EF0C52C4FC}"/>
              </a:ext>
            </a:extLst>
          </p:cNvPr>
          <p:cNvSpPr/>
          <p:nvPr/>
        </p:nvSpPr>
        <p:spPr>
          <a:xfrm>
            <a:off x="297221" y="3694630"/>
            <a:ext cx="3112477" cy="7480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10EC205-8E8E-485C-AD65-44A145A7DFC9}"/>
                  </a:ext>
                </a:extLst>
              </p:cNvPr>
              <p:cNvSpPr txBox="1"/>
              <p:nvPr/>
            </p:nvSpPr>
            <p:spPr>
              <a:xfrm>
                <a:off x="5440722" y="1690688"/>
                <a:ext cx="148745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10EC205-8E8E-485C-AD65-44A145A7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722" y="1690688"/>
                <a:ext cx="1487458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C8EB7A7-716F-427A-A6E5-91DB7C88B16B}"/>
                  </a:ext>
                </a:extLst>
              </p:cNvPr>
              <p:cNvSpPr txBox="1"/>
              <p:nvPr/>
            </p:nvSpPr>
            <p:spPr>
              <a:xfrm>
                <a:off x="297221" y="2977296"/>
                <a:ext cx="809965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C8EB7A7-716F-427A-A6E5-91DB7C88B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1" y="2977296"/>
                <a:ext cx="809965" cy="371961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79EA525-5BAB-45C2-9F63-FB84C2A0A036}"/>
                  </a:ext>
                </a:extLst>
              </p:cNvPr>
              <p:cNvSpPr txBox="1"/>
              <p:nvPr/>
            </p:nvSpPr>
            <p:spPr>
              <a:xfrm>
                <a:off x="1853459" y="2977296"/>
                <a:ext cx="885371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79EA525-5BAB-45C2-9F63-FB84C2A0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9" y="2977296"/>
                <a:ext cx="885371" cy="372666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550D723-43F1-4B9C-8CE0-393053E22357}"/>
                  </a:ext>
                </a:extLst>
              </p:cNvPr>
              <p:cNvSpPr txBox="1"/>
              <p:nvPr/>
            </p:nvSpPr>
            <p:spPr>
              <a:xfrm>
                <a:off x="1274978" y="297992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550D723-43F1-4B9C-8CE0-393053E2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78" y="2979925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34C9424-BF8D-4A53-8A5B-A7741F349A92}"/>
              </a:ext>
            </a:extLst>
          </p:cNvPr>
          <p:cNvCxnSpPr>
            <a:stCxn id="8" idx="2"/>
          </p:cNvCxnSpPr>
          <p:nvPr/>
        </p:nvCxnSpPr>
        <p:spPr>
          <a:xfrm flipH="1">
            <a:off x="702203" y="3349257"/>
            <a:ext cx="1" cy="346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FA3FF7-4B09-49C0-9A71-2F95973BE2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296145" y="3349962"/>
            <a:ext cx="0" cy="34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2190F-6B5D-4DA3-AC51-D965AB1326A6}"/>
              </a:ext>
            </a:extLst>
          </p:cNvPr>
          <p:cNvSpPr/>
          <p:nvPr/>
        </p:nvSpPr>
        <p:spPr>
          <a:xfrm>
            <a:off x="3814680" y="3698320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8EFDB-F8FC-4DB3-B510-E78E89BFE7CE}"/>
              </a:ext>
            </a:extLst>
          </p:cNvPr>
          <p:cNvSpPr/>
          <p:nvPr/>
        </p:nvSpPr>
        <p:spPr>
          <a:xfrm>
            <a:off x="8849208" y="3694629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3DB3F96-EAB5-46E6-B947-E32969ADA9E6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853459" y="4442682"/>
            <a:ext cx="1" cy="439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D79F7ED-8BE1-466A-BDCA-1260CCB9EE26}"/>
                  </a:ext>
                </a:extLst>
              </p:cNvPr>
              <p:cNvSpPr txBox="1"/>
              <p:nvPr/>
            </p:nvSpPr>
            <p:spPr>
              <a:xfrm>
                <a:off x="1466622" y="488229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D79F7ED-8BE1-466A-BDCA-1260CCB9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22" y="4882296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061233C-34A1-47ED-96A5-4DA2B73468E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853458" y="5251628"/>
            <a:ext cx="1" cy="3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58EF9FB6-9DB3-4330-9F4C-EC656DAB0581}"/>
              </a:ext>
            </a:extLst>
          </p:cNvPr>
          <p:cNvSpPr/>
          <p:nvPr/>
        </p:nvSpPr>
        <p:spPr>
          <a:xfrm>
            <a:off x="3031638" y="2116183"/>
            <a:ext cx="3134760" cy="1570183"/>
          </a:xfrm>
          <a:custGeom>
            <a:avLst/>
            <a:gdLst>
              <a:gd name="connsiteX0" fmla="*/ 3186545 w 3186545"/>
              <a:gd name="connsiteY0" fmla="*/ 0 h 1597891"/>
              <a:gd name="connsiteX1" fmla="*/ 1034473 w 3186545"/>
              <a:gd name="connsiteY1" fmla="*/ 341745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205836 w 3205836"/>
              <a:gd name="connsiteY0" fmla="*/ 0 h 1597891"/>
              <a:gd name="connsiteX1" fmla="*/ 1026055 w 3205836"/>
              <a:gd name="connsiteY1" fmla="*/ 471054 h 1597891"/>
              <a:gd name="connsiteX2" fmla="*/ 47000 w 3205836"/>
              <a:gd name="connsiteY2" fmla="*/ 1357745 h 1597891"/>
              <a:gd name="connsiteX3" fmla="*/ 19291 w 3205836"/>
              <a:gd name="connsiteY3" fmla="*/ 1597891 h 1597891"/>
              <a:gd name="connsiteX0" fmla="*/ 3200238 w 3200238"/>
              <a:gd name="connsiteY0" fmla="*/ 0 h 1625601"/>
              <a:gd name="connsiteX1" fmla="*/ 1020457 w 3200238"/>
              <a:gd name="connsiteY1" fmla="*/ 471054 h 1625601"/>
              <a:gd name="connsiteX2" fmla="*/ 41402 w 3200238"/>
              <a:gd name="connsiteY2" fmla="*/ 1357745 h 1625601"/>
              <a:gd name="connsiteX3" fmla="*/ 32166 w 3200238"/>
              <a:gd name="connsiteY3" fmla="*/ 1625601 h 1625601"/>
              <a:gd name="connsiteX0" fmla="*/ 3192268 w 3192268"/>
              <a:gd name="connsiteY0" fmla="*/ 0 h 1477819"/>
              <a:gd name="connsiteX1" fmla="*/ 1012487 w 3192268"/>
              <a:gd name="connsiteY1" fmla="*/ 471054 h 1477819"/>
              <a:gd name="connsiteX2" fmla="*/ 33432 w 3192268"/>
              <a:gd name="connsiteY2" fmla="*/ 1357745 h 1477819"/>
              <a:gd name="connsiteX3" fmla="*/ 61141 w 3192268"/>
              <a:gd name="connsiteY3" fmla="*/ 1477819 h 1477819"/>
              <a:gd name="connsiteX0" fmla="*/ 3200237 w 3200237"/>
              <a:gd name="connsiteY0" fmla="*/ 0 h 1616365"/>
              <a:gd name="connsiteX1" fmla="*/ 1020456 w 3200237"/>
              <a:gd name="connsiteY1" fmla="*/ 471054 h 1616365"/>
              <a:gd name="connsiteX2" fmla="*/ 41401 w 3200237"/>
              <a:gd name="connsiteY2" fmla="*/ 1357745 h 1616365"/>
              <a:gd name="connsiteX3" fmla="*/ 32164 w 3200237"/>
              <a:gd name="connsiteY3" fmla="*/ 1616365 h 1616365"/>
              <a:gd name="connsiteX0" fmla="*/ 3202425 w 3202425"/>
              <a:gd name="connsiteY0" fmla="*/ 0 h 1616365"/>
              <a:gd name="connsiteX1" fmla="*/ 1022644 w 3202425"/>
              <a:gd name="connsiteY1" fmla="*/ 471054 h 1616365"/>
              <a:gd name="connsiteX2" fmla="*/ 43589 w 3202425"/>
              <a:gd name="connsiteY2" fmla="*/ 1357745 h 1616365"/>
              <a:gd name="connsiteX3" fmla="*/ 34352 w 3202425"/>
              <a:gd name="connsiteY3" fmla="*/ 1616365 h 1616365"/>
              <a:gd name="connsiteX0" fmla="*/ 3190179 w 3190179"/>
              <a:gd name="connsiteY0" fmla="*/ 0 h 1616365"/>
              <a:gd name="connsiteX1" fmla="*/ 1010398 w 3190179"/>
              <a:gd name="connsiteY1" fmla="*/ 471054 h 1616365"/>
              <a:gd name="connsiteX2" fmla="*/ 31343 w 3190179"/>
              <a:gd name="connsiteY2" fmla="*/ 1357745 h 1616365"/>
              <a:gd name="connsiteX3" fmla="*/ 22106 w 3190179"/>
              <a:gd name="connsiteY3" fmla="*/ 1616365 h 1616365"/>
              <a:gd name="connsiteX0" fmla="*/ 3168073 w 3168073"/>
              <a:gd name="connsiteY0" fmla="*/ 0 h 1616365"/>
              <a:gd name="connsiteX1" fmla="*/ 988292 w 3168073"/>
              <a:gd name="connsiteY1" fmla="*/ 471054 h 1616365"/>
              <a:gd name="connsiteX2" fmla="*/ 64655 w 3168073"/>
              <a:gd name="connsiteY2" fmla="*/ 1052945 h 1616365"/>
              <a:gd name="connsiteX3" fmla="*/ 0 w 3168073"/>
              <a:gd name="connsiteY3" fmla="*/ 1616365 h 1616365"/>
              <a:gd name="connsiteX0" fmla="*/ 3134760 w 3134760"/>
              <a:gd name="connsiteY0" fmla="*/ 0 h 1607129"/>
              <a:gd name="connsiteX1" fmla="*/ 954979 w 3134760"/>
              <a:gd name="connsiteY1" fmla="*/ 471054 h 1607129"/>
              <a:gd name="connsiteX2" fmla="*/ 31342 w 3134760"/>
              <a:gd name="connsiteY2" fmla="*/ 1052945 h 1607129"/>
              <a:gd name="connsiteX3" fmla="*/ 22106 w 3134760"/>
              <a:gd name="connsiteY3" fmla="*/ 1607129 h 1607129"/>
              <a:gd name="connsiteX0" fmla="*/ 3134760 w 3134760"/>
              <a:gd name="connsiteY0" fmla="*/ 0 h 1570183"/>
              <a:gd name="connsiteX1" fmla="*/ 954979 w 3134760"/>
              <a:gd name="connsiteY1" fmla="*/ 471054 h 1570183"/>
              <a:gd name="connsiteX2" fmla="*/ 31342 w 3134760"/>
              <a:gd name="connsiteY2" fmla="*/ 1052945 h 1570183"/>
              <a:gd name="connsiteX3" fmla="*/ 22106 w 3134760"/>
              <a:gd name="connsiteY3" fmla="*/ 1570183 h 157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60" h="1570183">
                <a:moveTo>
                  <a:pt x="3134760" y="0"/>
                </a:moveTo>
                <a:cubicBezTo>
                  <a:pt x="2288094" y="427952"/>
                  <a:pt x="1349064" y="310957"/>
                  <a:pt x="954979" y="471054"/>
                </a:cubicBezTo>
                <a:cubicBezTo>
                  <a:pt x="573210" y="578812"/>
                  <a:pt x="43657" y="899007"/>
                  <a:pt x="31342" y="1052945"/>
                </a:cubicBezTo>
                <a:cubicBezTo>
                  <a:pt x="-33312" y="1151466"/>
                  <a:pt x="22106" y="1453188"/>
                  <a:pt x="22106" y="1570183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14394056-A405-49B3-8A4B-27B49D06E4DD}"/>
              </a:ext>
            </a:extLst>
          </p:cNvPr>
          <p:cNvSpPr/>
          <p:nvPr/>
        </p:nvSpPr>
        <p:spPr>
          <a:xfrm>
            <a:off x="2231708" y="3307414"/>
            <a:ext cx="1911927" cy="1782877"/>
          </a:xfrm>
          <a:custGeom>
            <a:avLst/>
            <a:gdLst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850 h 1782850"/>
              <a:gd name="connsiteX1" fmla="*/ 1302327 w 1911927"/>
              <a:gd name="connsiteY1" fmla="*/ 720668 h 1782850"/>
              <a:gd name="connsiteX2" fmla="*/ 1681018 w 1911927"/>
              <a:gd name="connsiteY2" fmla="*/ 232 h 1782850"/>
              <a:gd name="connsiteX3" fmla="*/ 1911927 w 1911927"/>
              <a:gd name="connsiteY3" fmla="*/ 388159 h 1782850"/>
              <a:gd name="connsiteX0" fmla="*/ 0 w 1912309"/>
              <a:gd name="connsiteY0" fmla="*/ 1782897 h 1782897"/>
              <a:gd name="connsiteX1" fmla="*/ 1302327 w 1912309"/>
              <a:gd name="connsiteY1" fmla="*/ 720715 h 1782897"/>
              <a:gd name="connsiteX2" fmla="*/ 1681018 w 1912309"/>
              <a:gd name="connsiteY2" fmla="*/ 279 h 1782897"/>
              <a:gd name="connsiteX3" fmla="*/ 1911927 w 1912309"/>
              <a:gd name="connsiteY3" fmla="*/ 388206 h 1782897"/>
              <a:gd name="connsiteX0" fmla="*/ 0 w 1911927"/>
              <a:gd name="connsiteY0" fmla="*/ 1782877 h 1782877"/>
              <a:gd name="connsiteX1" fmla="*/ 1302327 w 1911927"/>
              <a:gd name="connsiteY1" fmla="*/ 720695 h 1782877"/>
              <a:gd name="connsiteX2" fmla="*/ 1681018 w 1911927"/>
              <a:gd name="connsiteY2" fmla="*/ 259 h 1782877"/>
              <a:gd name="connsiteX3" fmla="*/ 1911927 w 1911927"/>
              <a:gd name="connsiteY3" fmla="*/ 388186 h 178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927" h="1782877">
                <a:moveTo>
                  <a:pt x="0" y="1782877"/>
                </a:moveTo>
                <a:cubicBezTo>
                  <a:pt x="738909" y="1752089"/>
                  <a:pt x="1302327" y="1425738"/>
                  <a:pt x="1302327" y="720695"/>
                </a:cubicBezTo>
                <a:cubicBezTo>
                  <a:pt x="1317721" y="268113"/>
                  <a:pt x="1462425" y="27968"/>
                  <a:pt x="1681018" y="259"/>
                </a:cubicBezTo>
                <a:cubicBezTo>
                  <a:pt x="1850352" y="-8977"/>
                  <a:pt x="1908847" y="231168"/>
                  <a:pt x="1911927" y="388186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1F58768-3601-41C4-BB93-00DB794022A5}"/>
                  </a:ext>
                </a:extLst>
              </p:cNvPr>
              <p:cNvSpPr txBox="1"/>
              <p:nvPr/>
            </p:nvSpPr>
            <p:spPr>
              <a:xfrm>
                <a:off x="4014229" y="2959744"/>
                <a:ext cx="809965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1F58768-3601-41C4-BB93-00DB79402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29" y="2959744"/>
                <a:ext cx="809965" cy="372474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A50907A-1AD0-4E70-9411-BE1E83D54D96}"/>
                  </a:ext>
                </a:extLst>
              </p:cNvPr>
              <p:cNvSpPr txBox="1"/>
              <p:nvPr/>
            </p:nvSpPr>
            <p:spPr>
              <a:xfrm>
                <a:off x="5570467" y="2959744"/>
                <a:ext cx="885371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A50907A-1AD0-4E70-9411-BE1E83D54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67" y="2959744"/>
                <a:ext cx="885371" cy="373179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C9C6996-A4E6-4A24-85C5-C81A268281B4}"/>
                  </a:ext>
                </a:extLst>
              </p:cNvPr>
              <p:cNvSpPr txBox="1"/>
              <p:nvPr/>
            </p:nvSpPr>
            <p:spPr>
              <a:xfrm>
                <a:off x="4991986" y="296237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C9C6996-A4E6-4A24-85C5-C81A2682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986" y="2962373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FBFBB1D-A60B-425F-9E65-3BC12ADFACD9}"/>
              </a:ext>
            </a:extLst>
          </p:cNvPr>
          <p:cNvCxnSpPr>
            <a:stCxn id="20" idx="2"/>
          </p:cNvCxnSpPr>
          <p:nvPr/>
        </p:nvCxnSpPr>
        <p:spPr>
          <a:xfrm>
            <a:off x="4419212" y="3332218"/>
            <a:ext cx="1" cy="34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0AF0E56-E87F-4EC5-931D-9C528282E02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013153" y="3332923"/>
            <a:ext cx="1" cy="34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3985949-7EC1-4D63-A186-944AADCDBCB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352775" y="4456896"/>
            <a:ext cx="5320" cy="439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292F72E-EFB7-4E83-889C-EA779CE3176F}"/>
                  </a:ext>
                </a:extLst>
              </p:cNvPr>
              <p:cNvSpPr txBox="1"/>
              <p:nvPr/>
            </p:nvSpPr>
            <p:spPr>
              <a:xfrm>
                <a:off x="4965936" y="4896510"/>
                <a:ext cx="784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292F72E-EFB7-4E83-889C-EA779CE31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36" y="4896510"/>
                <a:ext cx="784317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9F9E128-4A99-4FCD-A350-EAFE304A94A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358095" y="5265842"/>
            <a:ext cx="0" cy="29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F88213C-E371-4C7B-A036-9A22EED1F0DB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10405447" y="4441976"/>
            <a:ext cx="1" cy="440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CFC9044-8294-499F-8E89-355B2ED64621}"/>
                  </a:ext>
                </a:extLst>
              </p:cNvPr>
              <p:cNvSpPr txBox="1"/>
              <p:nvPr/>
            </p:nvSpPr>
            <p:spPr>
              <a:xfrm>
                <a:off x="9993604" y="4882478"/>
                <a:ext cx="823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CFC9044-8294-499F-8E89-355B2ED6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604" y="4882478"/>
                <a:ext cx="823687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B3759A9-25CB-4F78-9024-026210B1F2F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0405448" y="5251810"/>
            <a:ext cx="0" cy="37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5C26DC7-7902-4AEE-AD9E-338226626C55}"/>
                  </a:ext>
                </a:extLst>
              </p:cNvPr>
              <p:cNvSpPr txBox="1"/>
              <p:nvPr/>
            </p:nvSpPr>
            <p:spPr>
              <a:xfrm>
                <a:off x="9127443" y="2964354"/>
                <a:ext cx="828368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5C26DC7-7902-4AEE-AD9E-338226626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443" y="2964354"/>
                <a:ext cx="828368" cy="372603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F07E468-B43D-4B75-91C7-2153335AD4A4}"/>
                  </a:ext>
                </a:extLst>
              </p:cNvPr>
              <p:cNvSpPr txBox="1"/>
              <p:nvPr/>
            </p:nvSpPr>
            <p:spPr>
              <a:xfrm>
                <a:off x="10683681" y="2964354"/>
                <a:ext cx="885371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F07E468-B43D-4B75-91C7-2153335AD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81" y="2964354"/>
                <a:ext cx="885371" cy="373307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F4B36E6-B6C9-4B02-A057-457859B9FC88}"/>
                  </a:ext>
                </a:extLst>
              </p:cNvPr>
              <p:cNvSpPr txBox="1"/>
              <p:nvPr/>
            </p:nvSpPr>
            <p:spPr>
              <a:xfrm>
                <a:off x="10105200" y="2966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F4B36E6-B6C9-4B02-A057-457859B9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200" y="2966983"/>
                <a:ext cx="4106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6B1DAF5-0D8E-4AC6-8DBB-106E9ACDE37E}"/>
              </a:ext>
            </a:extLst>
          </p:cNvPr>
          <p:cNvCxnSpPr>
            <a:stCxn id="31" idx="2"/>
          </p:cNvCxnSpPr>
          <p:nvPr/>
        </p:nvCxnSpPr>
        <p:spPr>
          <a:xfrm flipH="1">
            <a:off x="9532427" y="3336957"/>
            <a:ext cx="9200" cy="345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6C55B12-2E86-461A-8029-76020D36B9A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126367" y="3337661"/>
            <a:ext cx="1" cy="34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52390B4-0461-493A-A9AE-C7FBB45AABD5}"/>
              </a:ext>
            </a:extLst>
          </p:cNvPr>
          <p:cNvSpPr/>
          <p:nvPr/>
        </p:nvSpPr>
        <p:spPr>
          <a:xfrm>
            <a:off x="6166398" y="2125419"/>
            <a:ext cx="539332" cy="1560945"/>
          </a:xfrm>
          <a:custGeom>
            <a:avLst/>
            <a:gdLst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9332"/>
              <a:gd name="connsiteY0" fmla="*/ 0 h 1560945"/>
              <a:gd name="connsiteX1" fmla="*/ 508000 w 539332"/>
              <a:gd name="connsiteY1" fmla="*/ 711200 h 1560945"/>
              <a:gd name="connsiteX2" fmla="*/ 535710 w 539332"/>
              <a:gd name="connsiteY2" fmla="*/ 1560945 h 156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32" h="1560945">
                <a:moveTo>
                  <a:pt x="0" y="0"/>
                </a:moveTo>
                <a:cubicBezTo>
                  <a:pt x="3078" y="237067"/>
                  <a:pt x="347903" y="400242"/>
                  <a:pt x="508000" y="711200"/>
                </a:cubicBezTo>
                <a:cubicBezTo>
                  <a:pt x="563419" y="763539"/>
                  <a:pt x="526473" y="1277697"/>
                  <a:pt x="535710" y="156094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93010AAE-4D26-4A4B-9F93-F94D409CE9F8}"/>
              </a:ext>
            </a:extLst>
          </p:cNvPr>
          <p:cNvSpPr/>
          <p:nvPr/>
        </p:nvSpPr>
        <p:spPr>
          <a:xfrm>
            <a:off x="6166398" y="2125419"/>
            <a:ext cx="5560291" cy="1570182"/>
          </a:xfrm>
          <a:custGeom>
            <a:avLst/>
            <a:gdLst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0291" h="1570182">
                <a:moveTo>
                  <a:pt x="0" y="0"/>
                </a:moveTo>
                <a:cubicBezTo>
                  <a:pt x="58498" y="172412"/>
                  <a:pt x="1188413" y="326352"/>
                  <a:pt x="1838037" y="350982"/>
                </a:cubicBezTo>
                <a:lnTo>
                  <a:pt x="4959928" y="360218"/>
                </a:lnTo>
                <a:cubicBezTo>
                  <a:pt x="5363249" y="357139"/>
                  <a:pt x="5526424" y="677333"/>
                  <a:pt x="5532582" y="988291"/>
                </a:cubicBezTo>
                <a:lnTo>
                  <a:pt x="5560291" y="1570182"/>
                </a:ln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833D06F7-7A09-4D1C-9B7E-D2D612846C1F}"/>
              </a:ext>
            </a:extLst>
          </p:cNvPr>
          <p:cNvSpPr/>
          <p:nvPr/>
        </p:nvSpPr>
        <p:spPr>
          <a:xfrm>
            <a:off x="5723053" y="3224365"/>
            <a:ext cx="3389745" cy="1902871"/>
          </a:xfrm>
          <a:custGeom>
            <a:avLst/>
            <a:gdLst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776 h 1902776"/>
              <a:gd name="connsiteX1" fmla="*/ 1311564 w 3389745"/>
              <a:gd name="connsiteY1" fmla="*/ 1902776 h 1902776"/>
              <a:gd name="connsiteX2" fmla="*/ 2161309 w 3389745"/>
              <a:gd name="connsiteY2" fmla="*/ 849831 h 1902776"/>
              <a:gd name="connsiteX3" fmla="*/ 2798618 w 3389745"/>
              <a:gd name="connsiteY3" fmla="*/ 85 h 1902776"/>
              <a:gd name="connsiteX4" fmla="*/ 3389745 w 3389745"/>
              <a:gd name="connsiteY4" fmla="*/ 480376 h 1902776"/>
              <a:gd name="connsiteX0" fmla="*/ 0 w 3389745"/>
              <a:gd name="connsiteY0" fmla="*/ 1902871 h 1902871"/>
              <a:gd name="connsiteX1" fmla="*/ 1311564 w 3389745"/>
              <a:gd name="connsiteY1" fmla="*/ 1902871 h 1902871"/>
              <a:gd name="connsiteX2" fmla="*/ 2161309 w 3389745"/>
              <a:gd name="connsiteY2" fmla="*/ 849926 h 1902871"/>
              <a:gd name="connsiteX3" fmla="*/ 2798618 w 3389745"/>
              <a:gd name="connsiteY3" fmla="*/ 180 h 1902871"/>
              <a:gd name="connsiteX4" fmla="*/ 3389745 w 3389745"/>
              <a:gd name="connsiteY4" fmla="*/ 480471 h 19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9745" h="1902871">
                <a:moveTo>
                  <a:pt x="0" y="1902871"/>
                </a:moveTo>
                <a:lnTo>
                  <a:pt x="1311564" y="1902871"/>
                </a:lnTo>
                <a:cubicBezTo>
                  <a:pt x="1945794" y="1884398"/>
                  <a:pt x="2155152" y="1376398"/>
                  <a:pt x="2161309" y="849926"/>
                </a:cubicBezTo>
                <a:cubicBezTo>
                  <a:pt x="2179781" y="474313"/>
                  <a:pt x="2327564" y="15575"/>
                  <a:pt x="2798618" y="180"/>
                </a:cubicBezTo>
                <a:cubicBezTo>
                  <a:pt x="3318933" y="-5978"/>
                  <a:pt x="3377431" y="144883"/>
                  <a:pt x="3389745" y="480471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E275752-7D82-4BEF-B54C-551864A8E64A}"/>
                  </a:ext>
                </a:extLst>
              </p:cNvPr>
              <p:cNvSpPr txBox="1"/>
              <p:nvPr/>
            </p:nvSpPr>
            <p:spPr>
              <a:xfrm>
                <a:off x="7371214" y="3893307"/>
                <a:ext cx="10155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E275752-7D82-4BEF-B54C-551864A8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14" y="3893307"/>
                <a:ext cx="10155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51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16CE4-65C0-44F9-8AA1-A5A3C1BC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Encoder/Decoder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684F71-EDFE-4043-A858-436830B14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02" y="1999020"/>
            <a:ext cx="5951395" cy="313054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67C66B-8A38-4323-BEE2-9899271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384462-B985-4E1E-94A7-8E4D60F6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22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AC3A80-B989-415B-8435-009D1DFB1087}"/>
              </a:ext>
            </a:extLst>
          </p:cNvPr>
          <p:cNvSpPr txBox="1"/>
          <p:nvPr/>
        </p:nvSpPr>
        <p:spPr>
          <a:xfrm>
            <a:off x="838200" y="2688805"/>
            <a:ext cx="4402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Convolution</a:t>
            </a:r>
            <a:r>
              <a:rPr lang="en-US" sz="2000" dirty="0"/>
              <a:t>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Connected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Transposed Convolutional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 Fully Connected layer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4CBC48-08B8-4C7B-9780-A13394756514}"/>
              </a:ext>
            </a:extLst>
          </p:cNvPr>
          <p:cNvSpPr txBox="1"/>
          <p:nvPr/>
        </p:nvSpPr>
        <p:spPr>
          <a:xfrm>
            <a:off x="838200" y="5445907"/>
            <a:ext cx="3212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Convolutional filter : </a:t>
            </a:r>
            <a:r>
              <a:rPr lang="en-US" sz="2000" dirty="0">
                <a:latin typeface="Consolas" panose="020B0609020204030204" pitchFamily="49" charset="0"/>
              </a:rPr>
              <a:t>(5, 5)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2DC525-0915-43D0-8E30-07D5FD195E5F}"/>
              </a:ext>
            </a:extLst>
          </p:cNvPr>
          <p:cNvSpPr txBox="1"/>
          <p:nvPr/>
        </p:nvSpPr>
        <p:spPr>
          <a:xfrm>
            <a:off x="838200" y="1822961"/>
            <a:ext cx="433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tensor : </a:t>
            </a:r>
            <a:r>
              <a:rPr lang="en-US" sz="2000" dirty="0">
                <a:latin typeface="Consolas" panose="020B0609020204030204" pitchFamily="49" charset="0"/>
              </a:rPr>
              <a:t>(16, 128, channels)</a:t>
            </a:r>
            <a:endParaRPr lang="fr-F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B1B2-341A-427B-AA61-6BE7E5DD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</a:t>
            </a:r>
            <a:br>
              <a:rPr lang="en-US" dirty="0"/>
            </a:br>
            <a:r>
              <a:rPr lang="en-US" dirty="0"/>
              <a:t>Encoder/Decoder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D29FBE-8044-4F5B-9E6F-92A88369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B70D41-05DD-4D43-A8BF-AF3833D1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CA02CB-19FC-4793-ADBC-B31EF6097E27}"/>
              </a:ext>
            </a:extLst>
          </p:cNvPr>
          <p:cNvSpPr txBox="1"/>
          <p:nvPr/>
        </p:nvSpPr>
        <p:spPr>
          <a:xfrm>
            <a:off x="838200" y="1800659"/>
            <a:ext cx="292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tensor : </a:t>
            </a:r>
            <a:r>
              <a:rPr lang="en-US" sz="2000" dirty="0">
                <a:latin typeface="Consolas" panose="020B0609020204030204" pitchFamily="49" charset="0"/>
              </a:rPr>
              <a:t>(16, 128)</a:t>
            </a:r>
            <a:endParaRPr lang="fr-FR" sz="2000" dirty="0">
              <a:latin typeface="Consolas" panose="020B0609020204030204" pitchFamily="49" charset="0"/>
            </a:endParaRPr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3005E4E7-AB73-4B09-9B3E-9AC8E964680D}"/>
              </a:ext>
            </a:extLst>
          </p:cNvPr>
          <p:cNvGrpSpPr/>
          <p:nvPr/>
        </p:nvGrpSpPr>
        <p:grpSpPr>
          <a:xfrm>
            <a:off x="6410795" y="265230"/>
            <a:ext cx="2454958" cy="5958348"/>
            <a:chOff x="5327579" y="358868"/>
            <a:chExt cx="2454958" cy="5958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504ECD21-24A3-4EF5-99B6-A44000353EDF}"/>
                    </a:ext>
                  </a:extLst>
                </p:cNvPr>
                <p:cNvSpPr/>
                <p:nvPr/>
              </p:nvSpPr>
              <p:spPr>
                <a:xfrm>
                  <a:off x="6096000" y="358868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𝑚𝑒𝑎𝑠𝑢𝑟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504ECD21-24A3-4EF5-99B6-A44000353E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58868"/>
                  <a:ext cx="924537" cy="924537"/>
                </a:xfrm>
                <a:prstGeom prst="ellipse">
                  <a:avLst/>
                </a:prstGeom>
                <a:blipFill>
                  <a:blip r:embed="rId3"/>
                  <a:stretch>
                    <a:fillRect l="-45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9FA3B0-3695-4847-B85E-9CFF582BA8F4}"/>
                </a:ext>
              </a:extLst>
            </p:cNvPr>
            <p:cNvSpPr/>
            <p:nvPr/>
          </p:nvSpPr>
          <p:spPr>
            <a:xfrm>
              <a:off x="6252117" y="1419071"/>
              <a:ext cx="605883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0560A15E-177C-4ABF-B143-A8FEFF66B08D}"/>
                    </a:ext>
                  </a:extLst>
                </p:cNvPr>
                <p:cNvSpPr/>
                <p:nvPr/>
              </p:nvSpPr>
              <p:spPr>
                <a:xfrm>
                  <a:off x="5327580" y="1916321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0560A15E-177C-4ABF-B143-A8FEFF66B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580" y="1916321"/>
                  <a:ext cx="924537" cy="92453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D1B10402-E44F-4E2E-AE2D-4BB2A18833FF}"/>
                    </a:ext>
                  </a:extLst>
                </p:cNvPr>
                <p:cNvSpPr/>
                <p:nvPr/>
              </p:nvSpPr>
              <p:spPr>
                <a:xfrm>
                  <a:off x="6858000" y="1916322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D1B10402-E44F-4E2E-AE2D-4BB2A1883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916322"/>
                  <a:ext cx="924537" cy="924537"/>
                </a:xfrm>
                <a:prstGeom prst="ellipse">
                  <a:avLst/>
                </a:prstGeom>
                <a:blipFill>
                  <a:blip r:embed="rId5"/>
                  <a:stretch>
                    <a:fillRect l="-326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E15AE03-4994-4C52-AA04-52D4BB9DCE60}"/>
                    </a:ext>
                  </a:extLst>
                </p:cNvPr>
                <p:cNvSpPr/>
                <p:nvPr/>
              </p:nvSpPr>
              <p:spPr>
                <a:xfrm>
                  <a:off x="5327579" y="3025126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E15AE03-4994-4C52-AA04-52D4BB9DCE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579" y="3025126"/>
                  <a:ext cx="924537" cy="591109"/>
                </a:xfrm>
                <a:prstGeom prst="rect">
                  <a:avLst/>
                </a:prstGeom>
                <a:blipFill>
                  <a:blip r:embed="rId6"/>
                  <a:stretch>
                    <a:fillRect l="-52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EF79F3-69A1-4EDA-9566-8C36FE392D98}"/>
                    </a:ext>
                  </a:extLst>
                </p:cNvPr>
                <p:cNvSpPr/>
                <p:nvPr/>
              </p:nvSpPr>
              <p:spPr>
                <a:xfrm>
                  <a:off x="6857999" y="3025125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EF79F3-69A1-4EDA-9566-8C36FE392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9" y="3025125"/>
                  <a:ext cx="924537" cy="591109"/>
                </a:xfrm>
                <a:prstGeom prst="rect">
                  <a:avLst/>
                </a:prstGeom>
                <a:blipFill>
                  <a:blip r:embed="rId7"/>
                  <a:stretch>
                    <a:fillRect l="-52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730E66-AE23-45BE-A7AB-3D30848A1962}"/>
                </a:ext>
              </a:extLst>
            </p:cNvPr>
            <p:cNvSpPr/>
            <p:nvPr/>
          </p:nvSpPr>
          <p:spPr>
            <a:xfrm>
              <a:off x="5408498" y="3839694"/>
              <a:ext cx="752856" cy="591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B3FADD2-B4EC-4128-923A-ED0E98C4A7A7}"/>
                    </a:ext>
                  </a:extLst>
                </p:cNvPr>
                <p:cNvSpPr/>
                <p:nvPr/>
              </p:nvSpPr>
              <p:spPr>
                <a:xfrm>
                  <a:off x="5956609" y="4617304"/>
                  <a:ext cx="1196898" cy="591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𝑚𝑒𝑎𝑠𝑢𝑟𝑒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B3FADD2-B4EC-4128-923A-ED0E98C4A7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609" y="4617304"/>
                  <a:ext cx="1196898" cy="591109"/>
                </a:xfrm>
                <a:prstGeom prst="rect">
                  <a:avLst/>
                </a:prstGeom>
                <a:blipFill>
                  <a:blip r:embed="rId8"/>
                  <a:stretch>
                    <a:fillRect l="-5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4A955A39-E2B6-49D1-AF3E-51BB55C6AB86}"/>
                    </a:ext>
                  </a:extLst>
                </p:cNvPr>
                <p:cNvSpPr/>
                <p:nvPr/>
              </p:nvSpPr>
              <p:spPr>
                <a:xfrm>
                  <a:off x="6092789" y="5392679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4A955A39-E2B6-49D1-AF3E-51BB55C6AB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789" y="5392679"/>
                  <a:ext cx="924537" cy="92453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0D6393F-B51A-4B75-B533-F21792F0E2F3}"/>
                </a:ext>
              </a:extLst>
            </p:cNvPr>
            <p:cNvSpPr txBox="1"/>
            <p:nvPr/>
          </p:nvSpPr>
          <p:spPr>
            <a:xfrm>
              <a:off x="6383375" y="217324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…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EFEA72C-30EB-417C-A045-145BD3E34569}"/>
                </a:ext>
              </a:extLst>
            </p:cNvPr>
            <p:cNvSpPr txBox="1"/>
            <p:nvPr/>
          </p:nvSpPr>
          <p:spPr>
            <a:xfrm>
              <a:off x="6383375" y="394609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…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9C424DE1-C6C8-4408-9390-807ECE277C6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6555059" y="1283405"/>
              <a:ext cx="3210" cy="13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AD04367-002E-4A5A-A33F-9F421B3EB356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6116722" y="1819181"/>
              <a:ext cx="438337" cy="23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752CFD8-7902-4DE3-AEC2-DC4FB3638509}"/>
                </a:ext>
              </a:extLst>
            </p:cNvPr>
            <p:cNvCxnSpPr>
              <a:cxnSpLocks/>
              <a:stCxn id="8" idx="2"/>
              <a:endCxn id="10" idx="1"/>
            </p:cNvCxnSpPr>
            <p:nvPr/>
          </p:nvCxnSpPr>
          <p:spPr>
            <a:xfrm>
              <a:off x="6555059" y="1819181"/>
              <a:ext cx="438336" cy="2325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3E83445-BD0A-4CFF-A2B4-46AE6ABF2841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flipH="1">
              <a:off x="7320268" y="2840859"/>
              <a:ext cx="1" cy="18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9D37A06-56E7-4A48-86E9-7FD39FC5459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5789848" y="2840858"/>
              <a:ext cx="1" cy="1842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4F13E3C-6D18-4C49-BF73-FCC515B14D9B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5784926" y="3616235"/>
              <a:ext cx="4922" cy="22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90378C8-235D-43ED-8125-BC864A4897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 flipH="1">
              <a:off x="7320267" y="3616234"/>
              <a:ext cx="1" cy="21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01835C82-17EF-445A-A72A-2C35FFCC3E61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6555057" y="4315429"/>
              <a:ext cx="1" cy="3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92387546-592C-4512-8DF9-1850C1AF7CA3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555058" y="5208413"/>
              <a:ext cx="0" cy="18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7C1EE41-5B0C-4B7B-A04D-9C8BDBCAD221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6161354" y="4130763"/>
              <a:ext cx="222021" cy="44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8EBEC9-B7A6-431C-894A-1AA57F2A5EC7}"/>
                </a:ext>
              </a:extLst>
            </p:cNvPr>
            <p:cNvSpPr/>
            <p:nvPr/>
          </p:nvSpPr>
          <p:spPr>
            <a:xfrm>
              <a:off x="6943839" y="3830894"/>
              <a:ext cx="752856" cy="591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B63884F2-0C75-4421-B6BD-5AC5335492FA}"/>
                </a:ext>
              </a:extLst>
            </p:cNvPr>
            <p:cNvCxnSpPr>
              <a:cxnSpLocks/>
              <a:stCxn id="18" idx="3"/>
              <a:endCxn id="55" idx="1"/>
            </p:cNvCxnSpPr>
            <p:nvPr/>
          </p:nvCxnSpPr>
          <p:spPr>
            <a:xfrm flipV="1">
              <a:off x="6726739" y="4126449"/>
              <a:ext cx="217100" cy="43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F75402CB-5A8C-4D9E-B776-45A2A8605D97}"/>
              </a:ext>
            </a:extLst>
          </p:cNvPr>
          <p:cNvGrpSpPr/>
          <p:nvPr/>
        </p:nvGrpSpPr>
        <p:grpSpPr>
          <a:xfrm>
            <a:off x="9143502" y="368129"/>
            <a:ext cx="2601931" cy="5977121"/>
            <a:chOff x="9143502" y="368129"/>
            <a:chExt cx="2601931" cy="59771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10295482-7D05-49DA-B37D-89717E2C5FA7}"/>
                    </a:ext>
                  </a:extLst>
                </p:cNvPr>
                <p:cNvSpPr/>
                <p:nvPr/>
              </p:nvSpPr>
              <p:spPr>
                <a:xfrm>
                  <a:off x="9982200" y="368129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10295482-7D05-49DA-B37D-89717E2C5F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200" y="368129"/>
                  <a:ext cx="924537" cy="924537"/>
                </a:xfrm>
                <a:prstGeom prst="ellipse">
                  <a:avLst/>
                </a:prstGeom>
                <a:blipFill>
                  <a:blip r:embed="rId10"/>
                  <a:stretch>
                    <a:fillRect l="-6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3DB9E3-014C-4442-A3DC-8FD0F9C9BA9E}"/>
                    </a:ext>
                  </a:extLst>
                </p:cNvPr>
                <p:cNvSpPr/>
                <p:nvPr/>
              </p:nvSpPr>
              <p:spPr>
                <a:xfrm>
                  <a:off x="9846019" y="1419071"/>
                  <a:ext cx="1196898" cy="5911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𝑚𝑒𝑎𝑠𝑢𝑟𝑒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3DB9E3-014C-4442-A3DC-8FD0F9C9BA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019" y="1419071"/>
                  <a:ext cx="1196898" cy="591109"/>
                </a:xfrm>
                <a:prstGeom prst="rect">
                  <a:avLst/>
                </a:prstGeom>
                <a:blipFill>
                  <a:blip r:embed="rId11"/>
                  <a:stretch>
                    <a:fillRect l="-5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66D6DC-4C04-405F-865E-DF7323FC3F67}"/>
                </a:ext>
              </a:extLst>
            </p:cNvPr>
            <p:cNvSpPr/>
            <p:nvPr/>
          </p:nvSpPr>
          <p:spPr>
            <a:xfrm>
              <a:off x="9229344" y="2173240"/>
              <a:ext cx="752856" cy="5911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7E301B-3098-4BA5-A127-0270BC3FBC59}"/>
                </a:ext>
              </a:extLst>
            </p:cNvPr>
            <p:cNvSpPr/>
            <p:nvPr/>
          </p:nvSpPr>
          <p:spPr>
            <a:xfrm>
              <a:off x="10906737" y="2171992"/>
              <a:ext cx="752856" cy="5911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CDFB4D9-9577-4464-BC62-27A7AB0513C7}"/>
                    </a:ext>
                  </a:extLst>
                </p:cNvPr>
                <p:cNvSpPr/>
                <p:nvPr/>
              </p:nvSpPr>
              <p:spPr>
                <a:xfrm>
                  <a:off x="9143503" y="2951346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CDFB4D9-9577-4464-BC62-27A7AB051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503" y="2951346"/>
                  <a:ext cx="924537" cy="591109"/>
                </a:xfrm>
                <a:prstGeom prst="rect">
                  <a:avLst/>
                </a:prstGeom>
                <a:blipFill>
                  <a:blip r:embed="rId12"/>
                  <a:stretch>
                    <a:fillRect l="-5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32DDD98-5FA7-4CE0-A692-EF7CF8128940}"/>
                    </a:ext>
                  </a:extLst>
                </p:cNvPr>
                <p:cNvSpPr/>
                <p:nvPr/>
              </p:nvSpPr>
              <p:spPr>
                <a:xfrm>
                  <a:off x="10820896" y="2948850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32DDD98-5FA7-4CE0-A692-EF7CF8128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896" y="2948850"/>
                  <a:ext cx="924537" cy="591109"/>
                </a:xfrm>
                <a:prstGeom prst="rect">
                  <a:avLst/>
                </a:prstGeom>
                <a:blipFill>
                  <a:blip r:embed="rId13"/>
                  <a:stretch>
                    <a:fillRect l="-5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449170C-3BC4-4E62-816E-29DFEF98ED0F}"/>
                    </a:ext>
                  </a:extLst>
                </p:cNvPr>
                <p:cNvSpPr/>
                <p:nvPr/>
              </p:nvSpPr>
              <p:spPr>
                <a:xfrm>
                  <a:off x="9143502" y="3728388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449170C-3BC4-4E62-816E-29DFEF98E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502" y="3728388"/>
                  <a:ext cx="924537" cy="92453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F32B053D-19E6-4E54-8A23-CA447CC3BA31}"/>
                    </a:ext>
                  </a:extLst>
                </p:cNvPr>
                <p:cNvSpPr/>
                <p:nvPr/>
              </p:nvSpPr>
              <p:spPr>
                <a:xfrm>
                  <a:off x="10820895" y="3731114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F32B053D-19E6-4E54-8A23-CA447CC3BA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895" y="3731114"/>
                  <a:ext cx="924537" cy="92453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F72CE39-D28F-4BF1-A90E-7AE3849F2452}"/>
                </a:ext>
              </a:extLst>
            </p:cNvPr>
            <p:cNvSpPr/>
            <p:nvPr/>
          </p:nvSpPr>
          <p:spPr>
            <a:xfrm>
              <a:off x="10025121" y="4844080"/>
              <a:ext cx="838695" cy="400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Concat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7C45A377-5E6D-4934-B655-847F49495949}"/>
                    </a:ext>
                  </a:extLst>
                </p:cNvPr>
                <p:cNvSpPr/>
                <p:nvPr/>
              </p:nvSpPr>
              <p:spPr>
                <a:xfrm>
                  <a:off x="9982198" y="5420713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𝑚𝑒𝑎𝑠𝑢𝑟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7C45A377-5E6D-4934-B655-847F49495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98" y="5420713"/>
                  <a:ext cx="924537" cy="924537"/>
                </a:xfrm>
                <a:prstGeom prst="ellipse">
                  <a:avLst/>
                </a:prstGeom>
                <a:blipFill>
                  <a:blip r:embed="rId16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8129A91F-5189-4AC7-BC26-F05934EC75B7}"/>
                </a:ext>
              </a:extLst>
            </p:cNvPr>
            <p:cNvCxnSpPr>
              <a:stCxn id="70" idx="4"/>
              <a:endCxn id="71" idx="0"/>
            </p:cNvCxnSpPr>
            <p:nvPr/>
          </p:nvCxnSpPr>
          <p:spPr>
            <a:xfrm flipH="1">
              <a:off x="10444468" y="1292666"/>
              <a:ext cx="1" cy="126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E92149E1-7520-4CD2-9171-F5618CE01B8C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 flipH="1">
              <a:off x="9605772" y="2010180"/>
              <a:ext cx="838696" cy="16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3A22AA0C-B530-4082-8C11-B56998D3F293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>
              <a:off x="10444468" y="2010180"/>
              <a:ext cx="838697" cy="16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8A737452-3CA3-41C0-AB02-C43BC34D4EBA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>
              <a:off x="11283165" y="2763101"/>
              <a:ext cx="0" cy="185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06BC8906-06E1-4FE7-AA83-DC6046AF0F6F}"/>
                </a:ext>
              </a:extLst>
            </p:cNvPr>
            <p:cNvCxnSpPr>
              <a:cxnSpLocks/>
              <a:stCxn id="72" idx="2"/>
              <a:endCxn id="75" idx="0"/>
            </p:cNvCxnSpPr>
            <p:nvPr/>
          </p:nvCxnSpPr>
          <p:spPr>
            <a:xfrm>
              <a:off x="9605772" y="2764349"/>
              <a:ext cx="0" cy="18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634F6808-1CD8-4188-940E-0C4ECB1095E9}"/>
                </a:ext>
              </a:extLst>
            </p:cNvPr>
            <p:cNvCxnSpPr>
              <a:cxnSpLocks/>
              <a:stCxn id="75" idx="2"/>
              <a:endCxn id="77" idx="0"/>
            </p:cNvCxnSpPr>
            <p:nvPr/>
          </p:nvCxnSpPr>
          <p:spPr>
            <a:xfrm flipH="1">
              <a:off x="9605771" y="3542455"/>
              <a:ext cx="1" cy="1859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6091F704-F901-4E95-8D05-3B65989DE9C8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 flipH="1">
              <a:off x="11283164" y="3539959"/>
              <a:ext cx="1" cy="191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>
              <a:extLst>
                <a:ext uri="{FF2B5EF4-FFF2-40B4-BE49-F238E27FC236}">
                  <a16:creationId xmlns:a16="http://schemas.microsoft.com/office/drawing/2014/main" id="{5AE955A4-9F22-42EE-ADCC-95EE3811D8EA}"/>
                </a:ext>
              </a:extLst>
            </p:cNvPr>
            <p:cNvCxnSpPr>
              <a:cxnSpLocks/>
              <a:stCxn id="78" idx="3"/>
              <a:endCxn id="79" idx="0"/>
            </p:cNvCxnSpPr>
            <p:nvPr/>
          </p:nvCxnSpPr>
          <p:spPr>
            <a:xfrm flipH="1">
              <a:off x="10444469" y="4520256"/>
              <a:ext cx="511821" cy="323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F9569F7F-97BD-4A94-A5F9-8EE316CE5A32}"/>
                </a:ext>
              </a:extLst>
            </p:cNvPr>
            <p:cNvCxnSpPr>
              <a:cxnSpLocks/>
              <a:stCxn id="77" idx="5"/>
              <a:endCxn id="79" idx="0"/>
            </p:cNvCxnSpPr>
            <p:nvPr/>
          </p:nvCxnSpPr>
          <p:spPr>
            <a:xfrm>
              <a:off x="9932644" y="4517530"/>
              <a:ext cx="511825" cy="3265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72543842-00AF-44A5-8CCC-64870AEBC524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10444467" y="5244190"/>
              <a:ext cx="2" cy="176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DF9CB93-4551-42D8-8D0A-69A947CA47FF}"/>
                </a:ext>
              </a:extLst>
            </p:cNvPr>
            <p:cNvSpPr txBox="1"/>
            <p:nvPr/>
          </p:nvSpPr>
          <p:spPr>
            <a:xfrm>
              <a:off x="10272784" y="2289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…</a:t>
              </a:r>
              <a:endParaRPr lang="fr-FR" dirty="0">
                <a:solidFill>
                  <a:schemeClr val="accent3"/>
                </a:solidFill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5B95D85A-BAE7-4C22-B1EB-2B5083198E5E}"/>
                </a:ext>
              </a:extLst>
            </p:cNvPr>
            <p:cNvSpPr txBox="1"/>
            <p:nvPr/>
          </p:nvSpPr>
          <p:spPr>
            <a:xfrm>
              <a:off x="10277870" y="394801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…</a:t>
              </a:r>
              <a:endParaRPr lang="fr-FR" dirty="0">
                <a:solidFill>
                  <a:schemeClr val="accent3"/>
                </a:solidFill>
              </a:endParaRPr>
            </a:p>
          </p:txBody>
        </p: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1ECEE4A1-9FBC-4EFE-A64B-7D3D3FE2FB3B}"/>
                </a:ext>
              </a:extLst>
            </p:cNvPr>
            <p:cNvCxnSpPr>
              <a:cxnSpLocks/>
              <a:stCxn id="72" idx="3"/>
              <a:endCxn id="122" idx="1"/>
            </p:cNvCxnSpPr>
            <p:nvPr/>
          </p:nvCxnSpPr>
          <p:spPr>
            <a:xfrm>
              <a:off x="9982200" y="2468795"/>
              <a:ext cx="290584" cy="52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AB97CB95-A81C-4D2B-8CF8-6CC6BC25DE6C}"/>
                </a:ext>
              </a:extLst>
            </p:cNvPr>
            <p:cNvCxnSpPr>
              <a:cxnSpLocks/>
              <a:stCxn id="122" idx="3"/>
              <a:endCxn id="73" idx="1"/>
            </p:cNvCxnSpPr>
            <p:nvPr/>
          </p:nvCxnSpPr>
          <p:spPr>
            <a:xfrm flipV="1">
              <a:off x="10616148" y="2467547"/>
              <a:ext cx="290589" cy="6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3" name="ZoneTexte 132">
            <a:extLst>
              <a:ext uri="{FF2B5EF4-FFF2-40B4-BE49-F238E27FC236}">
                <a16:creationId xmlns:a16="http://schemas.microsoft.com/office/drawing/2014/main" id="{F5CE24E0-4EDE-48DB-BD39-25041D2CA59B}"/>
              </a:ext>
            </a:extLst>
          </p:cNvPr>
          <p:cNvSpPr txBox="1"/>
          <p:nvPr/>
        </p:nvSpPr>
        <p:spPr>
          <a:xfrm>
            <a:off x="843661" y="2393579"/>
            <a:ext cx="5543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Encoder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Split the measure into several frames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Encode the frames with fully connected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 the latent space with bidirectional 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Encode the latent space with fully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Decoder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Decode the latent space with fully connected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the encoded frames with bidirectional 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Decode the frames with fully connected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Concatenate the frames to create the measure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6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A0E-4257-4AA8-993C-DC0F64B9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and Loss 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4C1C9-61F0-4819-BE3C-8A16E6D4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0BC5F3-687D-48FB-9820-BBC7782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7DBC93-5112-4A0E-B1FB-1B23ACE7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82302-EAB6-4FA3-BF19-2A22EF76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loss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816CE-12C5-4AC9-B6C3-B7059D8C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B815A5-BA9B-4FFD-9E97-1D2697A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27D302-99F9-427F-975E-2772F03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9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DBB59-E43E-4417-8D71-0484C335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Rhythm loss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C29FD-CFF9-4713-B342-FE5130AB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FAFAF9-0BF0-4428-9FBB-F7CEA6BA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71659B-453A-40FE-897D-68ABFB66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93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BBB4A-D684-4874-B801-55FA8A4B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Harmony loss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1C880-644B-4870-BB13-FE6F9216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634FD9-59F6-4742-8E4C-4A0C2E20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852DBD-5297-453F-919A-F59418BB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25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623CD-B76B-4471-88A5-72BBEEE8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37CF27-D6C8-4BD3-B230-58189F13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tasks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fr-FR" dirty="0" err="1"/>
              <a:t>Transposed</a:t>
            </a:r>
            <a:r>
              <a:rPr lang="fr-FR" dirty="0"/>
              <a:t> data</a:t>
            </a:r>
          </a:p>
          <a:p>
            <a:pPr lvl="1"/>
            <a:r>
              <a:rPr lang="fr-FR" dirty="0"/>
              <a:t>Model size</a:t>
            </a:r>
          </a:p>
          <a:p>
            <a:pPr lvl="1"/>
            <a:r>
              <a:rPr lang="fr-FR" dirty="0" err="1"/>
              <a:t>Scale</a:t>
            </a:r>
            <a:r>
              <a:rPr lang="fr-FR" dirty="0"/>
              <a:t> and </a:t>
            </a:r>
            <a:r>
              <a:rPr lang="fr-FR" dirty="0" err="1"/>
              <a:t>Rhythm</a:t>
            </a:r>
            <a:r>
              <a:rPr lang="fr-FR" dirty="0"/>
              <a:t> </a:t>
            </a:r>
            <a:r>
              <a:rPr lang="fr-FR" dirty="0" err="1"/>
              <a:t>losses</a:t>
            </a:r>
            <a:endParaRPr lang="fr-FR" dirty="0"/>
          </a:p>
          <a:p>
            <a:pPr lvl="1"/>
            <a:r>
              <a:rPr lang="fr-FR" dirty="0"/>
              <a:t>Harmony </a:t>
            </a:r>
            <a:r>
              <a:rPr lang="fr-FR" dirty="0" err="1"/>
              <a:t>loss</a:t>
            </a:r>
            <a:endParaRPr lang="fr-FR" dirty="0"/>
          </a:p>
          <a:p>
            <a:pPr lvl="1"/>
            <a:r>
              <a:rPr lang="fr-FR" dirty="0" err="1"/>
              <a:t>RPoE</a:t>
            </a:r>
            <a:r>
              <a:rPr lang="fr-FR" dirty="0"/>
              <a:t> layer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72A668-834B-4204-946D-BA9B64EE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0616D-DB17-4512-84C4-02AB048D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28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01454-0F16-4ED7-BFA3-B540F0C2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 Player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83DFD-5A29-4A8F-99E2-B58938B0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5D751-AB95-4F84-9DE9-A26B1860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92B6E-53F0-4DF9-BC3F-8D8EDEE2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57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A220B-8D24-4984-86FB-52C4FEF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179EE-2E6D-48A4-B5F6-911B4D4C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Musical Background</a:t>
            </a:r>
          </a:p>
          <a:p>
            <a:pPr lvl="1"/>
            <a:r>
              <a:rPr lang="en-US" dirty="0"/>
              <a:t>MIDI format</a:t>
            </a:r>
          </a:p>
          <a:p>
            <a:pPr lvl="1"/>
            <a:r>
              <a:rPr lang="en-US" dirty="0"/>
              <a:t>Music theory</a:t>
            </a:r>
          </a:p>
          <a:p>
            <a:pPr lvl="1"/>
            <a:r>
              <a:rPr lang="en-US" dirty="0"/>
              <a:t>Physical properties</a:t>
            </a:r>
          </a:p>
          <a:p>
            <a:r>
              <a:rPr lang="en-US" dirty="0"/>
              <a:t>Deep learning background</a:t>
            </a:r>
          </a:p>
          <a:p>
            <a:pPr lvl="1"/>
            <a:r>
              <a:rPr lang="en-US" dirty="0" err="1"/>
              <a:t>AutoEncoder</a:t>
            </a:r>
            <a:endParaRPr lang="en-US" dirty="0"/>
          </a:p>
          <a:p>
            <a:pPr lvl="1"/>
            <a:r>
              <a:rPr lang="en-US" dirty="0"/>
              <a:t>Variational </a:t>
            </a:r>
            <a:r>
              <a:rPr lang="en-US" dirty="0" err="1"/>
              <a:t>AutoEncoder</a:t>
            </a:r>
            <a:endParaRPr lang="en-US" dirty="0"/>
          </a:p>
          <a:p>
            <a:pPr lvl="1"/>
            <a:r>
              <a:rPr lang="en-US" dirty="0"/>
              <a:t>Multimodal Variational </a:t>
            </a:r>
            <a:r>
              <a:rPr lang="en-US" dirty="0" err="1"/>
              <a:t>AutoEncoder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D34DE6-13B3-453E-8A2A-960C5BBE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FBD98A-6F09-43F5-A13A-9623DE37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05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CCD46-319E-42B7-A2DB-14647E05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CDA60-149C-4B48-AF59-597B1867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E5C84A-9C4C-4AA7-992D-14C10EE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4A66CA-9E15-453A-A91A-7849C854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2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967A2-59AE-4E55-BC20-60B20BD1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8260D-FBCD-4CD0-AA53-EE609415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FF2DF2-48EA-4B78-A0FC-86EB573B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4D4D86-76AC-48A3-A01E-32D3AC33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39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0955-B2F3-4EE2-9ECF-74188A80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Stave</a:t>
            </a:r>
            <a:endParaRPr lang="fr-FR" dirty="0"/>
          </a:p>
        </p:txBody>
      </p:sp>
      <p:pic>
        <p:nvPicPr>
          <p:cNvPr id="7" name="Espace réservé du contenu 6" descr="Une image contenant écran, dessin&#10;&#10;Description générée automatiquement">
            <a:extLst>
              <a:ext uri="{FF2B5EF4-FFF2-40B4-BE49-F238E27FC236}">
                <a16:creationId xmlns:a16="http://schemas.microsoft.com/office/drawing/2014/main" id="{5C4F75CD-1CA8-4597-B3A2-4F0AA596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99" y="1538566"/>
            <a:ext cx="7044802" cy="183849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9E6E73-7009-458E-8339-23FCE1D6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1D2BB0-9C6A-4E73-B238-D4857F85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</a:t>
            </a:fld>
            <a:endParaRPr lang="fr-FR"/>
          </a:p>
        </p:txBody>
      </p:sp>
      <p:pic>
        <p:nvPicPr>
          <p:cNvPr id="9" name="Image 8" descr="Une image contenant musique, piano&#10;&#10;Description générée automatiquement">
            <a:extLst>
              <a:ext uri="{FF2B5EF4-FFF2-40B4-BE49-F238E27FC236}">
                <a16:creationId xmlns:a16="http://schemas.microsoft.com/office/drawing/2014/main" id="{903F3679-E2AE-4C3F-AC1F-BDFEF67A5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17" y="3621203"/>
            <a:ext cx="3334593" cy="2481959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FBDDBB1D-4F94-4BA9-95BD-30D85C533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1821"/>
              </p:ext>
            </p:extLst>
          </p:nvPr>
        </p:nvGraphicFramePr>
        <p:xfrm>
          <a:off x="6369204" y="3625725"/>
          <a:ext cx="4837770" cy="247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590">
                  <a:extLst>
                    <a:ext uri="{9D8B030D-6E8A-4147-A177-3AD203B41FA5}">
                      <a16:colId xmlns:a16="http://schemas.microsoft.com/office/drawing/2014/main" val="2931696093"/>
                    </a:ext>
                  </a:extLst>
                </a:gridCol>
                <a:gridCol w="1612590">
                  <a:extLst>
                    <a:ext uri="{9D8B030D-6E8A-4147-A177-3AD203B41FA5}">
                      <a16:colId xmlns:a16="http://schemas.microsoft.com/office/drawing/2014/main" val="4238842982"/>
                    </a:ext>
                  </a:extLst>
                </a:gridCol>
                <a:gridCol w="1612590">
                  <a:extLst>
                    <a:ext uri="{9D8B030D-6E8A-4147-A177-3AD203B41FA5}">
                      <a16:colId xmlns:a16="http://schemas.microsoft.com/office/drawing/2014/main" val="1975431647"/>
                    </a:ext>
                  </a:extLst>
                </a:gridCol>
              </a:tblGrid>
              <a:tr h="367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 shape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 length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03534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Whole</a:t>
                      </a:r>
                      <a:r>
                        <a:rPr lang="fr-FR" dirty="0"/>
                        <a:t>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beats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55871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Half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beats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47665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Quarter 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beat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1888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Eighth 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beat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19389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Sixteenth 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beat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16908"/>
                  </a:ext>
                </a:extLst>
              </a:tr>
            </a:tbl>
          </a:graphicData>
        </a:graphic>
      </p:graphicFrame>
      <p:grpSp>
        <p:nvGrpSpPr>
          <p:cNvPr id="29" name="Groupe 28">
            <a:extLst>
              <a:ext uri="{FF2B5EF4-FFF2-40B4-BE49-F238E27FC236}">
                <a16:creationId xmlns:a16="http://schemas.microsoft.com/office/drawing/2014/main" id="{F06226EB-2DB3-45AD-B9D8-F040DE68469E}"/>
              </a:ext>
            </a:extLst>
          </p:cNvPr>
          <p:cNvGrpSpPr/>
          <p:nvPr/>
        </p:nvGrpSpPr>
        <p:grpSpPr>
          <a:xfrm>
            <a:off x="6835515" y="4188053"/>
            <a:ext cx="704569" cy="1915109"/>
            <a:chOff x="7705310" y="4188053"/>
            <a:chExt cx="704569" cy="1915109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F1CBCC-C3A9-40DD-A235-123A3753F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310" y="4188053"/>
              <a:ext cx="704569" cy="481925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7F436B3B-18D4-4681-B112-14700314C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484" y="4639174"/>
              <a:ext cx="568220" cy="313658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033EE5D-82E7-41A6-88EB-8BF3FAE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125" y="5021268"/>
              <a:ext cx="216275" cy="360458"/>
            </a:xfrm>
            <a:prstGeom prst="rect">
              <a:avLst/>
            </a:prstGeom>
          </p:spPr>
        </p:pic>
        <p:pic>
          <p:nvPicPr>
            <p:cNvPr id="26" name="Image 2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71E42DE9-90B0-47B8-9A76-B7823169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646" y="5392584"/>
              <a:ext cx="156754" cy="292542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B45A16B-38B3-4959-8646-968B04B25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432" y="5789504"/>
              <a:ext cx="313658" cy="313658"/>
            </a:xfrm>
            <a:prstGeom prst="rect">
              <a:avLst/>
            </a:prstGeom>
          </p:spPr>
        </p:pic>
      </p:grp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787D1C6-68F6-40EA-B569-3B5E93AA7B57}"/>
              </a:ext>
            </a:extLst>
          </p:cNvPr>
          <p:cNvCxnSpPr>
            <a:cxnSpLocks/>
          </p:cNvCxnSpPr>
          <p:nvPr/>
        </p:nvCxnSpPr>
        <p:spPr>
          <a:xfrm flipH="1" flipV="1">
            <a:off x="10326029" y="1939353"/>
            <a:ext cx="2" cy="869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B262E8A-8E10-48D7-A0BA-0F340FCFD50D}"/>
              </a:ext>
            </a:extLst>
          </p:cNvPr>
          <p:cNvCxnSpPr>
            <a:cxnSpLocks/>
          </p:cNvCxnSpPr>
          <p:nvPr/>
        </p:nvCxnSpPr>
        <p:spPr>
          <a:xfrm flipV="1">
            <a:off x="10326029" y="2809148"/>
            <a:ext cx="8809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93832FDC-8FB5-47F8-AF5B-A58CBA25D56B}"/>
              </a:ext>
            </a:extLst>
          </p:cNvPr>
          <p:cNvSpPr txBox="1"/>
          <p:nvPr/>
        </p:nvSpPr>
        <p:spPr>
          <a:xfrm>
            <a:off x="10001068" y="1535667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5551D2C-9A99-4862-A816-DD735DC72F51}"/>
              </a:ext>
            </a:extLst>
          </p:cNvPr>
          <p:cNvSpPr txBox="1"/>
          <p:nvPr/>
        </p:nvSpPr>
        <p:spPr>
          <a:xfrm>
            <a:off x="11353800" y="262448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8295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1FB8B-D214-4FC4-93BD-68704554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Scale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4ABE4-7ED6-4A54-8A89-411D6731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2220" cy="627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scale is a set of notes.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B435E-6CF5-4F48-AB9E-63867516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A95481-CECB-48BE-BE1F-4C3339F1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musique, piano&#10;&#10;Description générée automatiquement">
            <a:extLst>
              <a:ext uri="{FF2B5EF4-FFF2-40B4-BE49-F238E27FC236}">
                <a16:creationId xmlns:a16="http://schemas.microsoft.com/office/drawing/2014/main" id="{5801973A-B3B6-47C7-A2C7-2E2017BFF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17" y="3621203"/>
            <a:ext cx="3334593" cy="2481959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10AE2AF-27FC-492A-B7C4-B2315753A748}"/>
              </a:ext>
            </a:extLst>
          </p:cNvPr>
          <p:cNvSpPr txBox="1">
            <a:spLocks/>
          </p:cNvSpPr>
          <p:nvPr/>
        </p:nvSpPr>
        <p:spPr>
          <a:xfrm>
            <a:off x="1582897" y="2858623"/>
            <a:ext cx="3542032" cy="6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white keys of a piano form the C major scale</a:t>
            </a:r>
            <a:endParaRPr lang="fr-FR" dirty="0"/>
          </a:p>
        </p:txBody>
      </p:sp>
      <p:pic>
        <p:nvPicPr>
          <p:cNvPr id="9" name="Image 8" descr="Une image contenant piano&#10;&#10;Description générée automatiquement">
            <a:extLst>
              <a:ext uri="{FF2B5EF4-FFF2-40B4-BE49-F238E27FC236}">
                <a16:creationId xmlns:a16="http://schemas.microsoft.com/office/drawing/2014/main" id="{4D565785-59DB-41A1-B911-287D8F25E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90" y="3612313"/>
            <a:ext cx="3334593" cy="248195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F886E18-02C5-49D5-9382-2E62DB90F998}"/>
              </a:ext>
            </a:extLst>
          </p:cNvPr>
          <p:cNvSpPr txBox="1">
            <a:spLocks/>
          </p:cNvSpPr>
          <p:nvPr/>
        </p:nvSpPr>
        <p:spPr>
          <a:xfrm>
            <a:off x="7067070" y="2858623"/>
            <a:ext cx="3542032" cy="62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 major pentatonic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29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84799-98EC-4CC0-8145-91165F42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Format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80369-FE5C-4466-B9CE-FA5CAD6A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a protocol to carry musical events between musical devices or software 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20F137-97B1-4828-BC49-8145C74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811470-CFB8-4C37-81A9-4CC3FB7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Une image contenant musique, piano&#10;&#10;Description générée automatiquement">
            <a:extLst>
              <a:ext uri="{FF2B5EF4-FFF2-40B4-BE49-F238E27FC236}">
                <a16:creationId xmlns:a16="http://schemas.microsoft.com/office/drawing/2014/main" id="{895D1B7F-F473-42DA-ABBF-7AD9CA759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" t="26823" r="82315" b="35879"/>
          <a:stretch/>
        </p:blipFill>
        <p:spPr>
          <a:xfrm>
            <a:off x="1343863" y="2822662"/>
            <a:ext cx="1603022" cy="1212674"/>
          </a:xfrm>
          <a:prstGeom prst="rect">
            <a:avLst/>
          </a:prstGeom>
        </p:spPr>
      </p:pic>
      <p:pic>
        <p:nvPicPr>
          <p:cNvPr id="9" name="Image 8" descr="Une image contenant équipement électronique, afficher, moniteur, table&#10;&#10;Description générée automatiquement">
            <a:extLst>
              <a:ext uri="{FF2B5EF4-FFF2-40B4-BE49-F238E27FC236}">
                <a16:creationId xmlns:a16="http://schemas.microsoft.com/office/drawing/2014/main" id="{B86100A9-0CEC-4788-BBD8-48F7F19A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49" y="2489072"/>
            <a:ext cx="1954701" cy="1855337"/>
          </a:xfrm>
          <a:prstGeom prst="rect">
            <a:avLst/>
          </a:prstGeom>
        </p:spPr>
      </p:pic>
      <p:pic>
        <p:nvPicPr>
          <p:cNvPr id="11" name="Image 10" descr="Une image contenant signe, sombre, ordinateur, portable&#10;&#10;Description générée automatiquement">
            <a:extLst>
              <a:ext uri="{FF2B5EF4-FFF2-40B4-BE49-F238E27FC236}">
                <a16:creationId xmlns:a16="http://schemas.microsoft.com/office/drawing/2014/main" id="{BA701B39-C7E2-432D-BC07-F365E36975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14" y="2691914"/>
            <a:ext cx="1474171" cy="147417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D7252C-94CD-47D7-AC7B-41F50E5F5E8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1340" y="3416741"/>
            <a:ext cx="2067309" cy="1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232B3DF-A89A-4B6A-9BE1-6C820ABD978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073350" y="3416741"/>
            <a:ext cx="2171764" cy="12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4ECE847-D5D7-49D9-AF5D-42A1CD305284}"/>
              </a:ext>
            </a:extLst>
          </p:cNvPr>
          <p:cNvSpPr txBox="1"/>
          <p:nvPr/>
        </p:nvSpPr>
        <p:spPr>
          <a:xfrm>
            <a:off x="3470083" y="295594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MIDI signal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C0DEE5D-13BC-4134-A6EE-23F8683EDB8A}"/>
              </a:ext>
            </a:extLst>
          </p:cNvPr>
          <p:cNvSpPr txBox="1"/>
          <p:nvPr/>
        </p:nvSpPr>
        <p:spPr>
          <a:xfrm>
            <a:off x="7205800" y="2948505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Musical waveform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C5C6FD-BD3F-4EB4-8FCF-845D0A9C8BF2}"/>
              </a:ext>
            </a:extLst>
          </p:cNvPr>
          <p:cNvSpPr txBox="1"/>
          <p:nvPr/>
        </p:nvSpPr>
        <p:spPr>
          <a:xfrm>
            <a:off x="5830413" y="2379733"/>
            <a:ext cx="5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5988A57-43AF-43B9-9787-2284AA195590}"/>
                  </a:ext>
                </a:extLst>
              </p:cNvPr>
              <p:cNvSpPr txBox="1"/>
              <p:nvPr/>
            </p:nvSpPr>
            <p:spPr>
              <a:xfrm>
                <a:off x="705750" y="4760163"/>
                <a:ext cx="45464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“Note on”</a:t>
                </a:r>
                <a:r>
                  <a:rPr lang="en-US" dirty="0"/>
                  <a:t> event: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𝑁𝑜𝑡𝑒𝑂𝑛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“Note off”</a:t>
                </a:r>
                <a:r>
                  <a:rPr lang="en-US" dirty="0"/>
                  <a:t> event: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𝑁𝑜𝑡𝑒𝑂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5988A57-43AF-43B9-9787-2284AA19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0" y="4760163"/>
                <a:ext cx="4546474" cy="1477328"/>
              </a:xfrm>
              <a:prstGeom prst="rect">
                <a:avLst/>
              </a:prstGeom>
              <a:blipFill>
                <a:blip r:embed="rId6"/>
                <a:stretch>
                  <a:fillRect l="-938" t="-2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D4EED7B-0900-48B6-AA7F-740DCAF72982}"/>
                  </a:ext>
                </a:extLst>
              </p:cNvPr>
              <p:cNvSpPr txBox="1"/>
              <p:nvPr/>
            </p:nvSpPr>
            <p:spPr>
              <a:xfrm>
                <a:off x="7140556" y="4898662"/>
                <a:ext cx="39208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 15]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𝑝𝑖𝑡𝑐h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 127]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𝑣𝑒𝑙𝑜𝑐𝑖𝑡𝑦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</m:oMath>
                </a14:m>
                <a:r>
                  <a:rPr lang="en-US" dirty="0"/>
                  <a:t>0, 127]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D4EED7B-0900-48B6-AA7F-740DCAF72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556" y="4898662"/>
                <a:ext cx="3920886" cy="1200329"/>
              </a:xfrm>
              <a:prstGeom prst="rect">
                <a:avLst/>
              </a:prstGeom>
              <a:blipFill>
                <a:blip r:embed="rId7"/>
                <a:stretch>
                  <a:fillRect l="-932" t="-1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0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AD69-DB6B-4AF1-8F3B-BDA0A3A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format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282F6-9B0B-4569-ABA6-C1C0CE96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324" y="2911782"/>
            <a:ext cx="1769533" cy="5111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Pianoroll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09BCAF-5982-4BF5-9212-1E48A8F4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F93E1-5C56-40AA-A29E-8DD5484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 descr="Une image contenant bâtiment, aéroport, assis, avant&#10;&#10;Description générée automatiquement">
            <a:extLst>
              <a:ext uri="{FF2B5EF4-FFF2-40B4-BE49-F238E27FC236}">
                <a16:creationId xmlns:a16="http://schemas.microsoft.com/office/drawing/2014/main" id="{5E87A04C-01E8-40A3-BDB7-BC11E03D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47" y="1481798"/>
            <a:ext cx="6132797" cy="338465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39BF7E1-EF3C-4AF1-8695-593E6A2630BE}"/>
              </a:ext>
            </a:extLst>
          </p:cNvPr>
          <p:cNvSpPr txBox="1">
            <a:spLocks/>
          </p:cNvSpPr>
          <p:nvPr/>
        </p:nvSpPr>
        <p:spPr>
          <a:xfrm>
            <a:off x="958145" y="5333292"/>
            <a:ext cx="888946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88965D-19DF-441E-9BCA-3BBB4E0C62F4}"/>
              </a:ext>
            </a:extLst>
          </p:cNvPr>
          <p:cNvSpPr txBox="1">
            <a:spLocks/>
          </p:cNvSpPr>
          <p:nvPr/>
        </p:nvSpPr>
        <p:spPr>
          <a:xfrm>
            <a:off x="2140708" y="5155228"/>
            <a:ext cx="9362669" cy="93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E5, _ , _ , E5, E6, _ , E6, _ , D6, _ , D6, B5, _ , B5, G5, _ 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E4, _ , _ , E4, _ , _ , E4, _ , G4, _ , _ , G4, _ , _ , G4, _ , …</a:t>
            </a:r>
            <a:endParaRPr lang="fr-F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8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A70FF-7243-4D32-A56C-B4C7E3C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53D3F-41E2-455E-91B7-DC8EE60A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8244" cy="477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musical sound is composed of harmonics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CC6BB-3302-4242-9F89-75B56FDD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4C2BB-3D23-4EAE-A0B4-E2A15224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530E88C-D6EA-4FD8-B160-E17BA632DBCB}"/>
                  </a:ext>
                </a:extLst>
              </p:cNvPr>
              <p:cNvSpPr txBox="1"/>
              <p:nvPr/>
            </p:nvSpPr>
            <p:spPr>
              <a:xfrm>
                <a:off x="4182591" y="2421993"/>
                <a:ext cx="3826817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𝑛𝑓𝑡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530E88C-D6EA-4FD8-B160-E17BA632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91" y="2421993"/>
                <a:ext cx="3826817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59351530-BB85-4F0E-AB69-C52B427DC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31142"/>
              </p:ext>
            </p:extLst>
          </p:nvPr>
        </p:nvGraphicFramePr>
        <p:xfrm>
          <a:off x="2031999" y="360600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2014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84870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6225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48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Harmonic 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(Hz)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 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Musical Interval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1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6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0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Third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5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4A172-ADE5-4533-A72C-3733C609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 phenomena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9E613-EDD9-4EE8-A36F-E3E7B8BA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11215" cy="884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sounds with a close frequency will generate a resonance phenomena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4E285-79AE-4F45-8170-8E60CE20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6200B-2B20-4318-B7BC-0A34C3F3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 descr="Une image contenant rideau&#10;&#10;Description générée automatiquement">
            <a:extLst>
              <a:ext uri="{FF2B5EF4-FFF2-40B4-BE49-F238E27FC236}">
                <a16:creationId xmlns:a16="http://schemas.microsoft.com/office/drawing/2014/main" id="{2C9E00D7-C822-4434-94F2-D021EE81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09" y="3077874"/>
            <a:ext cx="7110181" cy="1455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F924BA-5CF2-4302-B403-64CCB85F4472}"/>
                  </a:ext>
                </a:extLst>
              </p:cNvPr>
              <p:cNvSpPr txBox="1"/>
              <p:nvPr/>
            </p:nvSpPr>
            <p:spPr>
              <a:xfrm>
                <a:off x="2689477" y="5337292"/>
                <a:ext cx="610866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F924BA-5CF2-4302-B403-64CCB85F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77" y="5337292"/>
                <a:ext cx="610866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2D9CE32B-6205-421B-96E6-ED62134A3F7D}"/>
              </a:ext>
            </a:extLst>
          </p:cNvPr>
          <p:cNvSpPr txBox="1"/>
          <p:nvPr/>
        </p:nvSpPr>
        <p:spPr>
          <a:xfrm>
            <a:off x="3987761" y="4518290"/>
            <a:ext cx="42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Resonance phenomena from a B4 and a C5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79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1487</Words>
  <Application>Microsoft Office PowerPoint</Application>
  <PresentationFormat>Grand écran</PresentationFormat>
  <Paragraphs>444</Paragraphs>
  <Slides>31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Generating new music with deep probabilistic models</vt:lpstr>
      <vt:lpstr>List of contents</vt:lpstr>
      <vt:lpstr>Background knowledge</vt:lpstr>
      <vt:lpstr>Musical Stave</vt:lpstr>
      <vt:lpstr>Musical Scale</vt:lpstr>
      <vt:lpstr>MIDI Format</vt:lpstr>
      <vt:lpstr>MIDI format</vt:lpstr>
      <vt:lpstr>Harmonics</vt:lpstr>
      <vt:lpstr>Resonance phenomena</vt:lpstr>
      <vt:lpstr>Intervals</vt:lpstr>
      <vt:lpstr>AutoEncoder</vt:lpstr>
      <vt:lpstr>Variational AutoEncoder</vt:lpstr>
      <vt:lpstr>Multimodal Variational AutoEncoder</vt:lpstr>
      <vt:lpstr>Related works</vt:lpstr>
      <vt:lpstr>Contribution</vt:lpstr>
      <vt:lpstr>Objectives</vt:lpstr>
      <vt:lpstr>Data representation</vt:lpstr>
      <vt:lpstr>Data Representation – Polyphonic Music</vt:lpstr>
      <vt:lpstr>Data Representation –Monophonic Music</vt:lpstr>
      <vt:lpstr>Recurrent Multimodal Variational AutoEncoder</vt:lpstr>
      <vt:lpstr>Recurrent Product of Experts</vt:lpstr>
      <vt:lpstr>Convolutional Encoder/Decoder</vt:lpstr>
      <vt:lpstr>Recurrent Encoder/Decoder</vt:lpstr>
      <vt:lpstr>Activation and Loss function</vt:lpstr>
      <vt:lpstr>Scale loss</vt:lpstr>
      <vt:lpstr>Rhythm loss</vt:lpstr>
      <vt:lpstr>Harmony loss</vt:lpstr>
      <vt:lpstr>Results</vt:lpstr>
      <vt:lpstr>Band  Player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new music with deep probabilistic models</dc:title>
  <dc:creator>Valentin Vignal</dc:creator>
  <cp:lastModifiedBy>Valentin Vignal</cp:lastModifiedBy>
  <cp:revision>42</cp:revision>
  <dcterms:created xsi:type="dcterms:W3CDTF">2020-04-11T16:58:18Z</dcterms:created>
  <dcterms:modified xsi:type="dcterms:W3CDTF">2020-04-13T20:09:50Z</dcterms:modified>
</cp:coreProperties>
</file>