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4" r:id="rId3"/>
    <p:sldId id="282" r:id="rId4"/>
    <p:sldId id="259" r:id="rId5"/>
    <p:sldId id="270" r:id="rId6"/>
    <p:sldId id="272" r:id="rId7"/>
    <p:sldId id="261" r:id="rId8"/>
    <p:sldId id="257" r:id="rId9"/>
    <p:sldId id="264" r:id="rId10"/>
    <p:sldId id="268" r:id="rId11"/>
    <p:sldId id="269" r:id="rId12"/>
    <p:sldId id="284" r:id="rId13"/>
    <p:sldId id="295" r:id="rId14"/>
    <p:sldId id="285" r:id="rId15"/>
    <p:sldId id="288" r:id="rId16"/>
    <p:sldId id="286" r:id="rId17"/>
    <p:sldId id="287" r:id="rId18"/>
    <p:sldId id="275" r:id="rId19"/>
    <p:sldId id="276" r:id="rId20"/>
    <p:sldId id="277" r:id="rId21"/>
    <p:sldId id="278" r:id="rId22"/>
    <p:sldId id="280" r:id="rId23"/>
    <p:sldId id="281" r:id="rId24"/>
    <p:sldId id="294" r:id="rId25"/>
    <p:sldId id="293" r:id="rId26"/>
    <p:sldId id="292" r:id="rId27"/>
    <p:sldId id="262" r:id="rId28"/>
    <p:sldId id="291" r:id="rId29"/>
    <p:sldId id="290" r:id="rId30"/>
    <p:sldId id="297" r:id="rId31"/>
    <p:sldId id="298" r:id="rId32"/>
    <p:sldId id="299" r:id="rId33"/>
    <p:sldId id="300" r:id="rId34"/>
    <p:sldId id="266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55124-E76C-4AA2-A913-2FFE514CABFF}" v="359" dt="2023-06-21T07:51:25.951"/>
    <p1510:client id="{19D8A09B-B769-4DA7-ABC9-8F8FDC65B4FE}" v="81" dt="2023-06-18T08:18:10.933"/>
    <p1510:client id="{230E806E-4AB3-43E4-AA56-CD658980962E}" v="274" dt="2023-06-21T15:10:43.628"/>
    <p1510:client id="{3ADBE96F-8596-48A8-A4C7-34FD6FACEB65}" v="137" dt="2023-06-21T20:05:24.124"/>
    <p1510:client id="{3C3DD130-3D30-4B95-A55B-8DB1156FD946}" v="9" dt="2023-06-23T07:03:32.641"/>
    <p1510:client id="{444FFA61-5175-4AC8-ABE2-2E40BEB0FFEC}" v="75" dt="2023-06-21T09:38:56.943"/>
    <p1510:client id="{4870E4C0-6FCE-4F75-89F6-00070CB8137C}" v="423" dt="2023-06-21T20:55:46.415"/>
    <p1510:client id="{60835B84-C3FA-4F5F-A35F-C3A6DD24CD56}" v="421" dt="2023-06-20T20:10:38.632"/>
    <p1510:client id="{64DE5D62-3542-4362-8FDB-182BE4F0017B}" v="9" dt="2023-06-21T16:11:11.539"/>
    <p1510:client id="{9B6CFBB6-7324-455F-A368-B55E1DCA325D}" v="65" dt="2023-06-23T08:05:11.852"/>
    <p1510:client id="{A0EA18AB-8DE8-4795-BB35-C096981B0E4D}" v="711" dt="2023-06-21T21:09:39.585"/>
    <p1510:client id="{B2BE748E-E33E-4AC8-9A62-B5FE66B4FA0F}" v="3" dt="2023-06-21T21:19:40.319"/>
    <p1510:client id="{B5DCDF81-EC2C-4E60-85B8-A9551810009F}" v="253" dt="2023-06-19T18:07:14.313"/>
    <p1510:client id="{BBE161BA-0216-45FB-BDB9-CFF52E8C063B}" v="687" dt="2023-06-21T13:32:48.046"/>
    <p1510:client id="{C5257B6F-10F3-469F-A83E-A80D7B89AC09}" v="9" dt="2023-06-19T11:43:08.806"/>
    <p1510:client id="{C7BB653A-7B0A-4310-A93C-70B940DB96C7}" v="2" dt="2023-06-22T19:05:10.305"/>
    <p1510:client id="{CA04CF38-A865-41BD-A69C-2FDFD2EE9F2F}" v="387" dt="2023-06-21T11:54:47.282"/>
    <p1510:client id="{D1D4218F-C6E9-4AB3-BFCF-633F8C98A0A4}" v="136" dt="2023-06-21T07:05:17.341"/>
    <p1510:client id="{E10C9A6C-9151-43E3-A34A-7153748B1A2A}" v="190" dt="2023-06-21T15:23:08.148"/>
    <p1510:client id="{E7DC87F7-1069-49D9-AABF-983A7F22E76F}" v="81" dt="2023-06-21T20:07:48.021"/>
    <p1510:client id="{E9E2D225-B4C7-4329-BD05-4935FD6E39F2}" v="23" dt="2023-06-21T15:34:42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C3A8D-91E2-4D5D-9D3E-DA1C89E8D2B1}" type="datetimeFigureOut">
              <a:t>24.06.2023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ED04C-96B2-4A12-ADB7-D35287B733D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615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RTOS -&gt; Real Time Operating System -&gt; Wir </a:t>
            </a:r>
            <a:r>
              <a:rPr lang="en-US" err="1">
                <a:cs typeface="Calibri"/>
              </a:rPr>
              <a:t>haben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realtime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anforderungen</a:t>
            </a:r>
            <a:r>
              <a:rPr lang="en-US">
                <a:cs typeface="Calibri"/>
              </a:rPr>
              <a:t> 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ED04C-96B2-4A12-ADB7-D35287B733D2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64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Aufgaben</a:t>
            </a:r>
            <a:r>
              <a:rPr lang="en-US"/>
              <a:t>:</a:t>
            </a:r>
            <a:endParaRPr lang="de-DE"/>
          </a:p>
          <a:p>
            <a:pPr marL="171450" indent="-171450">
              <a:buFont typeface="Calibri"/>
              <a:buChar char="-"/>
            </a:pPr>
            <a:r>
              <a:rPr lang="en-US" err="1"/>
              <a:t>Erstellen</a:t>
            </a:r>
            <a:r>
              <a:rPr lang="en-US"/>
              <a:t> </a:t>
            </a:r>
            <a:r>
              <a:rPr lang="en-US" err="1"/>
              <a:t>eines</a:t>
            </a:r>
            <a:r>
              <a:rPr lang="en-US"/>
              <a:t> Interfaces </a:t>
            </a:r>
            <a:r>
              <a:rPr lang="en-US" err="1"/>
              <a:t>zur</a:t>
            </a:r>
            <a:r>
              <a:rPr lang="en-US"/>
              <a:t> </a:t>
            </a:r>
            <a:r>
              <a:rPr lang="en-US" err="1"/>
              <a:t>einfachen</a:t>
            </a:r>
            <a:r>
              <a:rPr lang="en-US"/>
              <a:t> </a:t>
            </a:r>
            <a:r>
              <a:rPr lang="en-US" err="1"/>
              <a:t>Nutzung</a:t>
            </a:r>
            <a:r>
              <a:rPr lang="en-US"/>
              <a:t> von I2C</a:t>
            </a:r>
            <a:endParaRPr lang="en-US">
              <a:ea typeface="Calibri"/>
              <a:cs typeface="Calibri"/>
            </a:endParaRPr>
          </a:p>
          <a:p>
            <a:pPr marL="628650" lvl="1" indent="-171450">
              <a:buFont typeface="Calibri"/>
              <a:buChar char="-"/>
            </a:pPr>
            <a:r>
              <a:rPr lang="en-US" err="1"/>
              <a:t>Aufbauend</a:t>
            </a:r>
            <a:r>
              <a:rPr lang="en-US"/>
              <a:t> auf der </a:t>
            </a:r>
            <a:r>
              <a:rPr lang="en-US" err="1"/>
              <a:t>Implementierung</a:t>
            </a:r>
            <a:r>
              <a:rPr lang="en-US"/>
              <a:t> in ESP-IDF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err="1"/>
              <a:t>Umsetzen</a:t>
            </a:r>
            <a:r>
              <a:rPr lang="en-US"/>
              <a:t> von </a:t>
            </a:r>
            <a:r>
              <a:rPr lang="en-US" err="1"/>
              <a:t>Initialisierungs</a:t>
            </a:r>
            <a:r>
              <a:rPr lang="en-US"/>
              <a:t>-, Auslese- und </a:t>
            </a:r>
            <a:r>
              <a:rPr lang="en-US" err="1"/>
              <a:t>Einstellfunktionen</a:t>
            </a:r>
            <a:r>
              <a:rPr lang="en-US"/>
              <a:t> für </a:t>
            </a:r>
            <a:r>
              <a:rPr lang="en-US" err="1"/>
              <a:t>jeden</a:t>
            </a:r>
            <a:r>
              <a:rPr lang="en-US"/>
              <a:t> Sensor </a:t>
            </a:r>
            <a:r>
              <a:rPr lang="en-US" err="1"/>
              <a:t>anhand</a:t>
            </a:r>
            <a:r>
              <a:rPr lang="en-US"/>
              <a:t> des </a:t>
            </a:r>
            <a:r>
              <a:rPr lang="en-US" err="1"/>
              <a:t>Datenblattes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/>
              <a:t>GPS-Sensor </a:t>
            </a:r>
            <a:r>
              <a:rPr lang="en-US" err="1"/>
              <a:t>kommuniziert</a:t>
            </a:r>
            <a:r>
              <a:rPr lang="en-US"/>
              <a:t> </a:t>
            </a:r>
            <a:r>
              <a:rPr lang="en-US" err="1"/>
              <a:t>über</a:t>
            </a:r>
            <a:r>
              <a:rPr lang="en-US"/>
              <a:t> UART </a:t>
            </a:r>
            <a:r>
              <a:rPr lang="en-US" err="1"/>
              <a:t>mit</a:t>
            </a:r>
            <a:r>
              <a:rPr lang="en-US"/>
              <a:t> dem NMEA 0183 Standard</a:t>
            </a:r>
            <a:endParaRPr lang="en-US">
              <a:ea typeface="Calibri"/>
              <a:cs typeface="Calibri"/>
            </a:endParaRPr>
          </a:p>
          <a:p>
            <a:pPr marL="628650" lvl="1" indent="-171450">
              <a:buFont typeface="Calibri"/>
              <a:buChar char="-"/>
            </a:pPr>
            <a:r>
              <a:rPr lang="en-US" err="1"/>
              <a:t>Zusätzliche</a:t>
            </a:r>
            <a:r>
              <a:rPr lang="en-US"/>
              <a:t> </a:t>
            </a:r>
            <a:r>
              <a:rPr lang="en-US" err="1"/>
              <a:t>Funktionen</a:t>
            </a:r>
            <a:r>
              <a:rPr lang="en-US"/>
              <a:t> </a:t>
            </a:r>
            <a:r>
              <a:rPr lang="en-US" err="1"/>
              <a:t>zum</a:t>
            </a:r>
            <a:r>
              <a:rPr lang="en-US"/>
              <a:t> </a:t>
            </a:r>
            <a:r>
              <a:rPr lang="en-US" err="1"/>
              <a:t>parsen</a:t>
            </a:r>
            <a:r>
              <a:rPr lang="en-US"/>
              <a:t> von NMEAs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err="1"/>
              <a:t>Beispiel</a:t>
            </a:r>
            <a:r>
              <a:rPr lang="en-US"/>
              <a:t>:</a:t>
            </a:r>
            <a:endParaRPr lang="en-US">
              <a:ea typeface="Calibri"/>
              <a:cs typeface="Calibri"/>
            </a:endParaRPr>
          </a:p>
          <a:p>
            <a:pPr marL="628650" lvl="1" indent="-171450">
              <a:buFont typeface="Calibri"/>
              <a:buChar char="-"/>
            </a:pPr>
            <a:r>
              <a:rPr lang="en-US"/>
              <a:t>Art des NMEAs (RMC - Recommended Minimum Sentence C)</a:t>
            </a:r>
            <a:endParaRPr lang="en-US">
              <a:ea typeface="Calibri"/>
              <a:cs typeface="Calibri"/>
            </a:endParaRPr>
          </a:p>
          <a:p>
            <a:pPr marL="628650" lvl="1" indent="-171450">
              <a:buFont typeface="Calibri"/>
              <a:buChar char="-"/>
            </a:pPr>
            <a:r>
              <a:rPr lang="en-US" err="1"/>
              <a:t>Zeitangabe</a:t>
            </a:r>
            <a:endParaRPr lang="en-US" err="1">
              <a:ea typeface="Calibri"/>
              <a:cs typeface="Calibri"/>
            </a:endParaRPr>
          </a:p>
          <a:p>
            <a:pPr marL="628650" lvl="1" indent="-171450">
              <a:buFont typeface="Calibri"/>
              <a:buChar char="-"/>
            </a:pPr>
            <a:r>
              <a:rPr lang="en-US"/>
              <a:t>Status (Active, Void)</a:t>
            </a:r>
            <a:endParaRPr lang="en-US">
              <a:ea typeface="Calibri"/>
              <a:cs typeface="Calibri"/>
            </a:endParaRPr>
          </a:p>
          <a:p>
            <a:pPr marL="628650" lvl="1" indent="-171450">
              <a:buFont typeface="Calibri"/>
              <a:buChar char="-"/>
            </a:pPr>
            <a:r>
              <a:rPr lang="en-US"/>
              <a:t>Latitude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628650" lvl="1" indent="-171450">
              <a:buFont typeface="Calibri"/>
              <a:buChar char="-"/>
            </a:pPr>
            <a:r>
              <a:rPr lang="en-US"/>
              <a:t>N/S </a:t>
            </a:r>
            <a:r>
              <a:rPr lang="en-US" err="1"/>
              <a:t>Indikator</a:t>
            </a:r>
            <a:endParaRPr lang="en-US">
              <a:ea typeface="Calibri"/>
              <a:cs typeface="Calibri"/>
            </a:endParaRPr>
          </a:p>
          <a:p>
            <a:pPr marL="628650" lvl="1" indent="-171450">
              <a:buFont typeface="Calibri"/>
              <a:buChar char="-"/>
            </a:pPr>
            <a:r>
              <a:rPr lang="en-US"/>
              <a:t>Longitude</a:t>
            </a:r>
            <a:endParaRPr lang="en-US">
              <a:ea typeface="Calibri"/>
              <a:cs typeface="Calibri"/>
            </a:endParaRPr>
          </a:p>
          <a:p>
            <a:pPr marL="628650" lvl="1" indent="-171450">
              <a:buFont typeface="Calibri"/>
              <a:buChar char="-"/>
            </a:pPr>
            <a:r>
              <a:rPr lang="en-US"/>
              <a:t>E/W </a:t>
            </a:r>
            <a:r>
              <a:rPr lang="en-US" err="1"/>
              <a:t>Indikator</a:t>
            </a:r>
            <a:endParaRPr lang="en-US">
              <a:ea typeface="Calibri"/>
              <a:cs typeface="Calibri"/>
            </a:endParaRPr>
          </a:p>
          <a:p>
            <a:pPr marL="628650" lvl="1" indent="-171450">
              <a:buFont typeface="Calibri"/>
              <a:buChar char="-"/>
            </a:pPr>
            <a:r>
              <a:rPr lang="en-US"/>
              <a:t>Speed over ground in Knoten</a:t>
            </a:r>
            <a:endParaRPr lang="en-US">
              <a:ea typeface="Calibri"/>
              <a:cs typeface="Calibri"/>
            </a:endParaRPr>
          </a:p>
          <a:p>
            <a:pPr marL="628650" lvl="1" indent="-171450">
              <a:buFont typeface="Calibri"/>
              <a:buChar char="-"/>
            </a:pPr>
            <a:r>
              <a:rPr lang="en-US"/>
              <a:t>Track made good in Grad</a:t>
            </a:r>
            <a:endParaRPr lang="en-US">
              <a:ea typeface="Calibri"/>
              <a:cs typeface="Calibri"/>
            </a:endParaRPr>
          </a:p>
          <a:p>
            <a:pPr marL="628650" lvl="1" indent="-171450">
              <a:buFont typeface="Calibri"/>
              <a:buChar char="-"/>
            </a:pPr>
            <a:r>
              <a:rPr lang="en-US" err="1"/>
              <a:t>Datumsangabe</a:t>
            </a:r>
            <a:endParaRPr lang="en-US" err="1">
              <a:ea typeface="Calibri"/>
              <a:cs typeface="Calibri"/>
            </a:endParaRPr>
          </a:p>
          <a:p>
            <a:pPr marL="628650" lvl="1" indent="-171450">
              <a:buFont typeface="Calibri"/>
              <a:buChar char="-"/>
            </a:pPr>
            <a:r>
              <a:rPr lang="en-US" err="1"/>
              <a:t>Magnetische</a:t>
            </a:r>
            <a:r>
              <a:rPr lang="en-US"/>
              <a:t> </a:t>
            </a:r>
            <a:r>
              <a:rPr lang="en-US" err="1"/>
              <a:t>Abweichung</a:t>
            </a:r>
            <a:r>
              <a:rPr lang="en-US"/>
              <a:t> (</a:t>
            </a:r>
            <a:r>
              <a:rPr lang="en-US" err="1"/>
              <a:t>Abweichung</a:t>
            </a:r>
            <a:r>
              <a:rPr lang="en-US"/>
              <a:t> </a:t>
            </a:r>
            <a:r>
              <a:rPr lang="en-US" err="1"/>
              <a:t>zwischen</a:t>
            </a:r>
            <a:r>
              <a:rPr lang="en-US"/>
              <a:t> </a:t>
            </a:r>
            <a:r>
              <a:rPr lang="en-US" err="1"/>
              <a:t>geografischem</a:t>
            </a:r>
            <a:r>
              <a:rPr lang="en-US"/>
              <a:t> und </a:t>
            </a:r>
            <a:r>
              <a:rPr lang="en-US" err="1"/>
              <a:t>magnetischem</a:t>
            </a:r>
            <a:r>
              <a:rPr lang="en-US"/>
              <a:t> Norden)</a:t>
            </a:r>
            <a:endParaRPr lang="en-US">
              <a:ea typeface="Calibri"/>
              <a:cs typeface="Calibri"/>
            </a:endParaRPr>
          </a:p>
          <a:p>
            <a:pPr marL="628650" lvl="1" indent="-171450">
              <a:buFont typeface="Calibri"/>
              <a:buChar char="-"/>
            </a:pPr>
            <a:r>
              <a:rPr lang="en-US"/>
              <a:t>E/W </a:t>
            </a:r>
            <a:r>
              <a:rPr lang="en-US" err="1"/>
              <a:t>Indikator</a:t>
            </a:r>
            <a:endParaRPr lang="en-US">
              <a:ea typeface="Calibri"/>
              <a:cs typeface="Calibri"/>
            </a:endParaRPr>
          </a:p>
          <a:p>
            <a:pPr marL="628650" lvl="1" indent="-171450">
              <a:buFont typeface="Calibri"/>
              <a:buChar char="-"/>
            </a:pPr>
            <a:r>
              <a:rPr lang="en-US" err="1"/>
              <a:t>Prüfsumme</a:t>
            </a:r>
            <a:r>
              <a:rPr lang="en-US"/>
              <a:t> (</a:t>
            </a:r>
            <a:r>
              <a:rPr lang="en-US" err="1"/>
              <a:t>xor</a:t>
            </a:r>
            <a:r>
              <a:rPr lang="en-US"/>
              <a:t> </a:t>
            </a:r>
            <a:r>
              <a:rPr lang="en-US" err="1"/>
              <a:t>Verknüpfung</a:t>
            </a:r>
            <a:r>
              <a:rPr lang="en-US"/>
              <a:t> </a:t>
            </a:r>
            <a:r>
              <a:rPr lang="en-US" err="1"/>
              <a:t>aller</a:t>
            </a:r>
            <a:r>
              <a:rPr lang="en-US"/>
              <a:t> Datenbytes)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ED04C-96B2-4A12-ADB7-D35287B733D2}" type="slidenum"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638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SD – Karte -&gt; </a:t>
            </a:r>
            <a:r>
              <a:rPr lang="en-US" err="1">
                <a:cs typeface="Calibri"/>
              </a:rPr>
              <a:t>wird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gemountet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damit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schreib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lesezugriffe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erfolgen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können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SPIFFS -&gt; partitions.csv </a:t>
            </a:r>
            <a:r>
              <a:rPr lang="en-US" err="1">
                <a:cs typeface="Calibri"/>
              </a:rPr>
              <a:t>erstellt</a:t>
            </a:r>
            <a:r>
              <a:rPr lang="en-US">
                <a:cs typeface="Calibri"/>
              </a:rPr>
              <a:t> um </a:t>
            </a:r>
            <a:r>
              <a:rPr lang="en-US" err="1">
                <a:cs typeface="Calibri"/>
              </a:rPr>
              <a:t>Partitionen</a:t>
            </a:r>
            <a:r>
              <a:rPr lang="en-US">
                <a:cs typeface="Calibri"/>
              </a:rPr>
              <a:t> für </a:t>
            </a:r>
            <a:r>
              <a:rPr lang="en-US" err="1">
                <a:cs typeface="Calibri"/>
              </a:rPr>
              <a:t>einzelne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Bereiche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festlegen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können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Wichtig</a:t>
            </a:r>
            <a:r>
              <a:rPr lang="en-US">
                <a:cs typeface="Calibri"/>
              </a:rPr>
              <a:t> für das Frontend</a:t>
            </a:r>
          </a:p>
          <a:p>
            <a:r>
              <a:rPr lang="en-US" err="1">
                <a:cs typeface="Calibri"/>
              </a:rPr>
              <a:t>Probleme</a:t>
            </a:r>
            <a:r>
              <a:rPr lang="en-US">
                <a:cs typeface="Calibri"/>
              </a:rPr>
              <a:t>: Frontend war </a:t>
            </a:r>
            <a:r>
              <a:rPr lang="en-US" err="1">
                <a:cs typeface="Calibri"/>
              </a:rPr>
              <a:t>viel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groß</a:t>
            </a:r>
            <a:r>
              <a:rPr lang="en-US">
                <a:cs typeface="Calibri"/>
              </a:rPr>
              <a:t> &gt; 5 MB Flash </a:t>
            </a:r>
            <a:r>
              <a:rPr lang="en-US" err="1">
                <a:cs typeface="Calibri"/>
              </a:rPr>
              <a:t>aber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nur</a:t>
            </a:r>
            <a:r>
              <a:rPr lang="en-US">
                <a:cs typeface="Calibri"/>
              </a:rPr>
              <a:t> 4 MB -&gt; </a:t>
            </a:r>
            <a:r>
              <a:rPr lang="en-US" err="1">
                <a:cs typeface="Calibri"/>
              </a:rPr>
              <a:t>Dateien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gzippen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damit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kleiner</a:t>
            </a:r>
            <a:r>
              <a:rPr lang="en-US">
                <a:cs typeface="Calibri"/>
              </a:rPr>
              <a:t> um </a:t>
            </a:r>
            <a:r>
              <a:rPr lang="en-US" err="1">
                <a:cs typeface="Calibri"/>
              </a:rPr>
              <a:t>schneller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ausgeliefert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ED04C-96B2-4A12-ADB7-D35287B733D2}" type="slidenum">
              <a:rPr lang="de-DE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901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WLAN:</a:t>
            </a:r>
          </a:p>
          <a:p>
            <a:r>
              <a:rPr lang="en-US">
                <a:cs typeface="Calibri"/>
              </a:rPr>
              <a:t>ESP </a:t>
            </a:r>
            <a:r>
              <a:rPr lang="en-US" err="1">
                <a:cs typeface="Calibri"/>
              </a:rPr>
              <a:t>erstellt</a:t>
            </a:r>
            <a:r>
              <a:rPr lang="en-US">
                <a:cs typeface="Calibri"/>
              </a:rPr>
              <a:t> WLAN erst </a:t>
            </a:r>
            <a:r>
              <a:rPr lang="en-US" err="1">
                <a:cs typeface="Calibri"/>
              </a:rPr>
              <a:t>im</a:t>
            </a:r>
            <a:r>
              <a:rPr lang="en-US">
                <a:cs typeface="Calibri"/>
              </a:rPr>
              <a:t> AP Modus. </a:t>
            </a:r>
            <a:r>
              <a:rPr lang="en-US" err="1">
                <a:cs typeface="Calibri"/>
              </a:rPr>
              <a:t>Ermöglicht</a:t>
            </a:r>
            <a:r>
              <a:rPr lang="en-US">
                <a:cs typeface="Calibri"/>
              </a:rPr>
              <a:t> es 5 Clients </a:t>
            </a:r>
            <a:r>
              <a:rPr lang="en-US" err="1">
                <a:cs typeface="Calibri"/>
              </a:rPr>
              <a:t>gleichzeitig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Verbindung</a:t>
            </a:r>
            <a:r>
              <a:rPr lang="en-US">
                <a:cs typeface="Calibri"/>
              </a:rPr>
              <a:t>.</a:t>
            </a:r>
          </a:p>
          <a:p>
            <a:r>
              <a:rPr lang="en-US" err="1">
                <a:cs typeface="Calibri"/>
              </a:rPr>
              <a:t>statischen</a:t>
            </a:r>
            <a:r>
              <a:rPr lang="en-US">
                <a:cs typeface="Calibri"/>
              </a:rPr>
              <a:t> IP -&gt; Website </a:t>
            </a:r>
            <a:r>
              <a:rPr lang="en-US" err="1">
                <a:cs typeface="Calibri"/>
              </a:rPr>
              <a:t>aufruf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möglich</a:t>
            </a:r>
            <a:r>
              <a:rPr lang="en-US">
                <a:cs typeface="Calibri"/>
              </a:rPr>
              <a:t> </a:t>
            </a:r>
          </a:p>
          <a:p>
            <a:r>
              <a:rPr lang="en-US" err="1">
                <a:cs typeface="Calibri"/>
              </a:rPr>
              <a:t>Verbindung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eigener</a:t>
            </a:r>
            <a:r>
              <a:rPr lang="en-US">
                <a:cs typeface="Calibri"/>
              </a:rPr>
              <a:t> SSID </a:t>
            </a:r>
            <a:r>
              <a:rPr lang="en-US" err="1">
                <a:cs typeface="Calibri"/>
              </a:rPr>
              <a:t>möglich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Erfolgt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über</a:t>
            </a:r>
            <a:r>
              <a:rPr lang="en-US">
                <a:cs typeface="Calibri"/>
              </a:rPr>
              <a:t> HTTP </a:t>
            </a:r>
            <a:r>
              <a:rPr lang="en-US" err="1">
                <a:cs typeface="Calibri"/>
              </a:rPr>
              <a:t>Endpunkt</a:t>
            </a:r>
            <a:r>
              <a:rPr lang="en-US">
                <a:cs typeface="Calibri"/>
              </a:rPr>
              <a:t> -&gt; </a:t>
            </a:r>
            <a:r>
              <a:rPr lang="en-US" err="1">
                <a:cs typeface="Calibri"/>
              </a:rPr>
              <a:t>Schreibt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Datei</a:t>
            </a:r>
            <a:r>
              <a:rPr lang="en-US">
                <a:cs typeface="Calibri"/>
              </a:rPr>
              <a:t> auf der SD Karte </a:t>
            </a:r>
            <a:r>
              <a:rPr lang="en-US" err="1">
                <a:cs typeface="Calibri"/>
              </a:rPr>
              <a:t>mit</a:t>
            </a:r>
            <a:r>
              <a:rPr lang="en-US">
                <a:cs typeface="Calibri"/>
              </a:rPr>
              <a:t> SSID und PW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STA Modus -&gt; </a:t>
            </a:r>
            <a:r>
              <a:rPr lang="en-US" err="1">
                <a:cs typeface="Calibri"/>
              </a:rPr>
              <a:t>verbindet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hinterlegter</a:t>
            </a:r>
            <a:r>
              <a:rPr lang="en-US">
                <a:cs typeface="Calibri"/>
              </a:rPr>
              <a:t> SSID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HTTP Server </a:t>
            </a:r>
            <a:r>
              <a:rPr lang="en-US" err="1">
                <a:cs typeface="Calibri"/>
              </a:rPr>
              <a:t>stellt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wichtige</a:t>
            </a:r>
            <a:r>
              <a:rPr lang="en-US">
                <a:cs typeface="Calibri"/>
              </a:rPr>
              <a:t> API </a:t>
            </a:r>
            <a:r>
              <a:rPr lang="en-US" err="1">
                <a:cs typeface="Calibri"/>
              </a:rPr>
              <a:t>Zugriffe</a:t>
            </a:r>
            <a:r>
              <a:rPr lang="en-US">
                <a:cs typeface="Calibri"/>
              </a:rPr>
              <a:t> für </a:t>
            </a:r>
            <a:r>
              <a:rPr lang="en-US" err="1">
                <a:cs typeface="Calibri"/>
              </a:rPr>
              <a:t>zur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verfügung</a:t>
            </a:r>
            <a:r>
              <a:rPr lang="en-US">
                <a:cs typeface="Calibri"/>
              </a:rPr>
              <a:t>. </a:t>
            </a:r>
          </a:p>
          <a:p>
            <a:r>
              <a:rPr lang="en-US">
                <a:cs typeface="Calibri"/>
              </a:rPr>
              <a:t>Klare </a:t>
            </a:r>
            <a:r>
              <a:rPr lang="en-US" err="1">
                <a:cs typeface="Calibri"/>
              </a:rPr>
              <a:t>Trennung</a:t>
            </a:r>
            <a:r>
              <a:rPr lang="en-US">
                <a:cs typeface="Calibri"/>
              </a:rPr>
              <a:t> von API </a:t>
            </a:r>
            <a:r>
              <a:rPr lang="en-US" err="1">
                <a:cs typeface="Calibri"/>
              </a:rPr>
              <a:t>Funktionen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Datei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auslieferung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mit</a:t>
            </a:r>
            <a:r>
              <a:rPr lang="en-US">
                <a:cs typeface="Calibri"/>
              </a:rPr>
              <a:t> /</a:t>
            </a:r>
            <a:r>
              <a:rPr lang="en-US" err="1">
                <a:cs typeface="Calibri"/>
              </a:rPr>
              <a:t>api</a:t>
            </a:r>
            <a:r>
              <a:rPr lang="en-US">
                <a:cs typeface="Calibri"/>
              </a:rPr>
              <a:t>/v1/&lt;</a:t>
            </a:r>
            <a:r>
              <a:rPr lang="en-US" err="1">
                <a:cs typeface="Calibri"/>
              </a:rPr>
              <a:t>funktion</a:t>
            </a:r>
            <a:r>
              <a:rPr lang="en-US">
                <a:cs typeface="Calibri"/>
              </a:rPr>
              <a:t>&gt; -&gt; alle </a:t>
            </a:r>
            <a:r>
              <a:rPr lang="en-US" err="1">
                <a:cs typeface="Calibri"/>
              </a:rPr>
              <a:t>anderen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zugriffe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Datei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auslieferung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Gibt</a:t>
            </a:r>
            <a:r>
              <a:rPr lang="en-US">
                <a:cs typeface="Calibri"/>
              </a:rPr>
              <a:t> 9 </a:t>
            </a:r>
            <a:r>
              <a:rPr lang="en-US" err="1">
                <a:cs typeface="Calibri"/>
              </a:rPr>
              <a:t>Endpunkte</a:t>
            </a:r>
            <a:r>
              <a:rPr lang="en-US">
                <a:cs typeface="Calibri"/>
              </a:rPr>
              <a:t>. Kommunikation </a:t>
            </a:r>
            <a:r>
              <a:rPr lang="en-US" err="1">
                <a:cs typeface="Calibri"/>
              </a:rPr>
              <a:t>erfolgt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im</a:t>
            </a:r>
            <a:r>
              <a:rPr lang="en-US">
                <a:cs typeface="Calibri"/>
              </a:rPr>
              <a:t> JSON Format</a:t>
            </a:r>
            <a:br>
              <a:rPr lang="en-US">
                <a:cs typeface="+mn-lt"/>
              </a:rPr>
            </a:br>
            <a:r>
              <a:rPr lang="en-US" err="1">
                <a:cs typeface="Calibri"/>
              </a:rPr>
              <a:t>Handlt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Datenbank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anfragen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Handlt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Systemstatus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anfragen</a:t>
            </a:r>
            <a:r>
              <a:rPr lang="en-US">
                <a:cs typeface="Calibri"/>
              </a:rPr>
              <a:t> (Getter und Setter)</a:t>
            </a:r>
          </a:p>
          <a:p>
            <a:r>
              <a:rPr lang="en-US" err="1">
                <a:cs typeface="Calibri"/>
              </a:rPr>
              <a:t>Handlt</a:t>
            </a:r>
            <a:r>
              <a:rPr lang="en-US">
                <a:cs typeface="Calibri"/>
              </a:rPr>
              <a:t> WIFI </a:t>
            </a:r>
            <a:r>
              <a:rPr lang="en-US" err="1">
                <a:cs typeface="Calibri"/>
              </a:rPr>
              <a:t>Konfig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Handlt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abschaltugen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wie</a:t>
            </a:r>
            <a:r>
              <a:rPr lang="en-US">
                <a:cs typeface="Calibri"/>
              </a:rPr>
              <a:t> WIFI, HTTP </a:t>
            </a:r>
            <a:r>
              <a:rPr lang="en-US" err="1">
                <a:cs typeface="Calibri"/>
              </a:rPr>
              <a:t>usw</a:t>
            </a:r>
            <a:r>
              <a:rPr lang="en-US">
                <a:cs typeface="Calibri"/>
              </a:rPr>
              <a:t>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Zu </a:t>
            </a:r>
            <a:r>
              <a:rPr lang="en-US" err="1">
                <a:cs typeface="Calibri"/>
              </a:rPr>
              <a:t>wenige</a:t>
            </a:r>
            <a:r>
              <a:rPr lang="en-US">
                <a:cs typeface="Calibri"/>
              </a:rPr>
              <a:t> Ports -&gt; </a:t>
            </a:r>
            <a:r>
              <a:rPr lang="en-US" err="1">
                <a:cs typeface="Calibri"/>
              </a:rPr>
              <a:t>auslagerung</a:t>
            </a:r>
            <a:r>
              <a:rPr lang="en-US">
                <a:cs typeface="Calibri"/>
              </a:rPr>
              <a:t> auf 2. ESP </a:t>
            </a:r>
          </a:p>
          <a:p>
            <a:r>
              <a:rPr lang="en-US" err="1">
                <a:cs typeface="Calibri"/>
              </a:rPr>
              <a:t>Systemstatus</a:t>
            </a:r>
            <a:r>
              <a:rPr lang="en-US">
                <a:cs typeface="Calibri"/>
              </a:rPr>
              <a:t> muss </a:t>
            </a:r>
            <a:r>
              <a:rPr lang="en-US" err="1">
                <a:cs typeface="Calibri"/>
              </a:rPr>
              <a:t>allerdings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synchronisiert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. Dazu </a:t>
            </a:r>
            <a:r>
              <a:rPr lang="en-US" err="1">
                <a:cs typeface="Calibri"/>
              </a:rPr>
              <a:t>eine</a:t>
            </a:r>
            <a:r>
              <a:rPr lang="en-US">
                <a:cs typeface="Calibri"/>
              </a:rPr>
              <a:t> UART one way </a:t>
            </a:r>
            <a:r>
              <a:rPr lang="en-US" err="1">
                <a:cs typeface="Calibri"/>
              </a:rPr>
              <a:t>verbindung</a:t>
            </a:r>
            <a:r>
              <a:rPr lang="en-US">
                <a:cs typeface="Calibri"/>
              </a:rPr>
              <a:t> um dem </a:t>
            </a:r>
            <a:r>
              <a:rPr lang="en-US" err="1">
                <a:cs typeface="Calibri"/>
              </a:rPr>
              <a:t>peripherem</a:t>
            </a:r>
            <a:r>
              <a:rPr lang="en-US">
                <a:cs typeface="Calibri"/>
              </a:rPr>
              <a:t> ESP Daten </a:t>
            </a:r>
            <a:r>
              <a:rPr lang="en-US" err="1">
                <a:cs typeface="Calibri"/>
              </a:rPr>
              <a:t>zu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senden</a:t>
            </a:r>
            <a:br>
              <a:rPr lang="en-US">
                <a:cs typeface="+mn-lt"/>
              </a:rPr>
            </a:br>
            <a:br>
              <a:rPr lang="en-US">
                <a:cs typeface="+mn-lt"/>
              </a:rPr>
            </a:br>
            <a:r>
              <a:rPr lang="en-US" err="1">
                <a:cs typeface="Calibri"/>
              </a:rPr>
              <a:t>Außerdem</a:t>
            </a:r>
            <a:r>
              <a:rPr lang="en-US">
                <a:cs typeface="Calibri"/>
              </a:rPr>
              <a:t> Bau der </a:t>
            </a:r>
            <a:r>
              <a:rPr lang="en-US" err="1">
                <a:cs typeface="Calibri"/>
              </a:rPr>
              <a:t>Konstuktion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zusammen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mit</a:t>
            </a:r>
            <a:r>
              <a:rPr lang="en-US">
                <a:cs typeface="Calibri"/>
              </a:rPr>
              <a:t> Matthias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ED04C-96B2-4A12-ADB7-D35287B733D2}" type="slidenum">
              <a:rPr lang="de-DE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53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CA65F-9AA7-0C9B-6B5E-FEC1053BB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D15CA1-7D2D-0623-D330-EC77C5C3A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24BBE4-F208-42CF-529D-D28C8992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0DDE-90A2-43D9-80CB-6609637D0CAC}" type="datetimeFigureOut">
              <a:rPr lang="de-DE" smtClean="0"/>
              <a:t>24.06.2023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253D28-B274-FB58-37E2-301FF590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3CCB51-A870-82B6-96D0-5AE2913B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0E4-5E75-4E8A-A0B2-5579A6641C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55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A07E7-9584-F6C9-F4A4-85D46AF4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7A7BB9-958F-0CD0-DF42-45EDF21D4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FDDC62-A3AA-EA4F-044B-74430C8D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0DDE-90A2-43D9-80CB-6609637D0CAC}" type="datetimeFigureOut">
              <a:rPr lang="de-DE" smtClean="0"/>
              <a:t>24.06.2023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FD6BE5-1B59-20E4-4FBA-C856563F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D8D988-F1DD-A8FD-23C4-2C951748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0E4-5E75-4E8A-A0B2-5579A6641C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54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D90AE1-1656-1A42-F9C1-9B6F502A4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010909-C3E9-6C32-43F4-104F3EEBC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4B098C-3BB6-DE2D-DEC4-3950CF1E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0DDE-90A2-43D9-80CB-6609637D0CAC}" type="datetimeFigureOut">
              <a:rPr lang="de-DE" smtClean="0"/>
              <a:t>24.06.2023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CC64BA-6B61-C417-D96E-A2AE2CCE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034705-5CF4-334A-ABB1-C97294CA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0E4-5E75-4E8A-A0B2-5579A6641C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59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593D1-105C-D869-942C-D0AF5A41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3BDC0A-96BE-7F7E-1181-C7952C0A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4A1A15-FD87-6192-5CE0-2ABBB7DF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0DDE-90A2-43D9-80CB-6609637D0CAC}" type="datetimeFigureOut">
              <a:rPr lang="de-DE" smtClean="0"/>
              <a:t>24.06.2023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3F187A-0CAC-116D-88A5-4421ED36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498E2E-E1A1-1A13-65DB-CB5E6BA7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0E4-5E75-4E8A-A0B2-5579A6641C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99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DBBE0-D96E-1E08-B950-51D3C236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1F9586-4FEA-B511-1537-868D100D2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A45031-C0C9-8971-A27B-5261F846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0DDE-90A2-43D9-80CB-6609637D0CAC}" type="datetimeFigureOut">
              <a:rPr lang="de-DE" smtClean="0"/>
              <a:t>24.06.2023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539D95-B990-5B95-F5BB-A4D59CC7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C3898C-5E09-C56D-A168-CF2D266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0E4-5E75-4E8A-A0B2-5579A6641C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2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48679-50BF-8370-15E9-ABA89605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F2860-0345-9478-D59A-25416F468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93EB11-4760-DF68-2A89-255076F28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BF8960-6913-A7B5-CBF7-0395B50E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0DDE-90A2-43D9-80CB-6609637D0CAC}" type="datetimeFigureOut">
              <a:rPr lang="de-DE" smtClean="0"/>
              <a:t>24.06.2023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46F49D-1577-B9B0-B11F-5FC98211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32A92E-E33A-1413-2479-8710031A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0E4-5E75-4E8A-A0B2-5579A6641C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78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5C301-68CA-CA46-48AA-1F63C507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519E82-A908-E3EF-AADA-D63F95DB8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FF4163-43E0-E204-4704-A9379C97E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F7B456-9DFD-5CEC-4D11-64BD7162E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DF6121-00F1-FEF4-2437-F6A181364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448DD1-0466-BD37-226A-3C8CA8847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0DDE-90A2-43D9-80CB-6609637D0CAC}" type="datetimeFigureOut">
              <a:rPr lang="de-DE" smtClean="0"/>
              <a:t>24.06.2023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EE8575-2735-5590-73DB-294BFB93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5CBAB7-7F89-B14B-39F0-2A0120A8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0E4-5E75-4E8A-A0B2-5579A6641C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65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A8C7C-D18E-5601-7D3F-93C4563E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9AED89-5A01-8F7A-CB19-08D98676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0DDE-90A2-43D9-80CB-6609637D0CAC}" type="datetimeFigureOut">
              <a:rPr lang="de-DE" smtClean="0"/>
              <a:t>24.06.2023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53A9D6-010C-4117-063D-58224F45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8CF57F-424D-A50B-0CF9-731E73F9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0E4-5E75-4E8A-A0B2-5579A6641C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88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FB7849-EA15-CB45-AFC6-8092E15B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0DDE-90A2-43D9-80CB-6609637D0CAC}" type="datetimeFigureOut">
              <a:rPr lang="de-DE" smtClean="0"/>
              <a:t>24.06.2023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E2E3F7-92B3-8AB2-6377-C0A6A980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F3ECCC-2035-695E-660E-EF304B20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0E4-5E75-4E8A-A0B2-5579A6641C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49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EA620B-5B28-B599-CD77-FA8F481A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4FDED-E0BA-3B88-46CD-3D3FFEA4F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A4BD15-3DE5-4F3D-B0A0-A925A0D4C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345D5A-687C-068E-23E8-83E26922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0DDE-90A2-43D9-80CB-6609637D0CAC}" type="datetimeFigureOut">
              <a:rPr lang="de-DE" smtClean="0"/>
              <a:t>24.06.2023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D481B9-5B56-4DF8-7735-ECF9F258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DA3441-AD6B-F367-464A-15E1C479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0E4-5E75-4E8A-A0B2-5579A6641C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12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3EE88-0427-FDFA-2F9E-0F591ED8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E2739F-2243-8AF4-37C8-A41F96492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8BD1A2-7A0C-53EB-BF00-CF880E948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9F1AD7-FDF0-6B11-35D4-4BC033B8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0DDE-90A2-43D9-80CB-6609637D0CAC}" type="datetimeFigureOut">
              <a:rPr lang="de-DE" smtClean="0"/>
              <a:t>24.06.2023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40A607-C196-29F7-5969-A122E576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777C55-676F-A7E9-6E15-66317718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0E4-5E75-4E8A-A0B2-5579A6641C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79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F2C608-5412-EEFC-268D-2153A86C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51FA2A-C556-598B-37E3-74915EF36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E1A09F-1B0C-C4F6-0F2E-E6247622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80DDE-90A2-43D9-80CB-6609637D0CAC}" type="datetimeFigureOut">
              <a:rPr lang="de-DE" smtClean="0"/>
              <a:t>24.06.2023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782603-78E8-D92B-1B00-3C9A06DC8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F78056-3C9C-FCE2-3D7E-3BAA0C59A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CF0E4-5E75-4E8A-A0B2-5579A6641C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21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thium-battery-factory.com/lithium-battery-state-of-charge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cf77logs.de/dcf77" TargetMode="Externa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slypro.net/produit/gt-u7-gps-modul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.shopify.com/s/files/1/1509/1638/files/GY-_271_Triple_Axis_Compass_Datenblatt.pdf?72630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rdoob/three.js/blob/38bf5f47a8c01a1d12d16a41b4097dc9ee31daad/files/icon.svg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seeklogo.com/vector-logo/440988/mu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React-icon.svg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-education.psu.edu/eme810/node/534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veducation.org/pvcdrom/properties-of-sunlight/declination-angle" TargetMode="Externa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seeklogo.com/vector-logo/440988/mui" TargetMode="External"/><Relationship Id="rId3" Type="http://schemas.openxmlformats.org/officeDocument/2006/relationships/hyperlink" Target="https://www.pveducation.org/pvcdrom/properties-of-sunlight/declination-angle" TargetMode="External"/><Relationship Id="rId7" Type="http://schemas.openxmlformats.org/officeDocument/2006/relationships/hyperlink" Target="https://github.com/mrdoob/three.js/blob/38bf5f47a8c01a1d12d16a41b4097dc9ee31daad/files/icon.svg" TargetMode="External"/><Relationship Id="rId2" Type="http://schemas.openxmlformats.org/officeDocument/2006/relationships/hyperlink" Target="https://www.e-education.psu.edu/eme810/node/53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React-icon.svg" TargetMode="External"/><Relationship Id="rId5" Type="http://schemas.openxmlformats.org/officeDocument/2006/relationships/hyperlink" Target="https://slypro.net/produit/gt-u7-gps-module/" TargetMode="External"/><Relationship Id="rId4" Type="http://schemas.openxmlformats.org/officeDocument/2006/relationships/hyperlink" Target="https://cdn.shopify.com/s/files/1/1509/1638/files/GY-_271_Triple_Axis_Compass_Datenblatt.pdf?72630" TargetMode="Externa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8674E9B6-CDBD-AB18-23BF-DFBD84FA71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" b="2968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5" name="Rectangle 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8441F0-9E5F-9BCE-F977-963F26AB7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/>
              <a:t>Sun Storage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0E67CB-8FB3-18A1-E4A0-3CC63EAE4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/>
              <a:t>Gruppe 6</a:t>
            </a:r>
            <a:endParaRPr lang="en-US" sz="2000">
              <a:ea typeface="Calibri"/>
              <a:cs typeface="Calibri"/>
            </a:endParaRPr>
          </a:p>
          <a:p>
            <a:pPr algn="l"/>
            <a:endParaRPr lang="en-US" sz="2000"/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243BDA-CB3B-2991-DCEC-E302C4A1F7FC}"/>
              </a:ext>
            </a:extLst>
          </p:cNvPr>
          <p:cNvSpPr txBox="1"/>
          <p:nvPr/>
        </p:nvSpPr>
        <p:spPr>
          <a:xfrm>
            <a:off x="478118" y="5704326"/>
            <a:ext cx="3576277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>
                <a:solidFill>
                  <a:schemeClr val="tx2"/>
                </a:solidFill>
                <a:cs typeface="Calibri"/>
              </a:rPr>
              <a:t>Lukas </a:t>
            </a:r>
            <a:r>
              <a:rPr lang="de-DE" sz="1600" err="1">
                <a:solidFill>
                  <a:schemeClr val="tx2"/>
                </a:solidFill>
                <a:cs typeface="Calibri"/>
              </a:rPr>
              <a:t>Eigenstetter</a:t>
            </a:r>
            <a:r>
              <a:rPr lang="de-DE" sz="1600">
                <a:solidFill>
                  <a:schemeClr val="tx2"/>
                </a:solidFill>
                <a:cs typeface="Calibri"/>
              </a:rPr>
              <a:t>, Philipp Thaler,  Johannes Treske, Matthias </a:t>
            </a:r>
            <a:r>
              <a:rPr lang="de-DE" sz="1600" err="1">
                <a:solidFill>
                  <a:schemeClr val="tx2"/>
                </a:solidFill>
                <a:cs typeface="Calibri"/>
              </a:rPr>
              <a:t>Unterrainer</a:t>
            </a:r>
            <a:r>
              <a:rPr lang="de-DE" sz="1600">
                <a:solidFill>
                  <a:schemeClr val="tx2"/>
                </a:solidFill>
                <a:cs typeface="Calibri"/>
              </a:rPr>
              <a:t>, Felix Wagner, Valentin Weiß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CC65BDF-E005-BD92-AA5D-D50ED97B33D2}"/>
              </a:ext>
            </a:extLst>
          </p:cNvPr>
          <p:cNvSpPr/>
          <p:nvPr/>
        </p:nvSpPr>
        <p:spPr>
          <a:xfrm>
            <a:off x="374596" y="499462"/>
            <a:ext cx="1306285" cy="358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8805BCE-A800-77C1-0B29-D3F4BAC01F2E}"/>
              </a:ext>
            </a:extLst>
          </p:cNvPr>
          <p:cNvSpPr txBox="1"/>
          <p:nvPr/>
        </p:nvSpPr>
        <p:spPr>
          <a:xfrm>
            <a:off x="480252" y="630731"/>
            <a:ext cx="38420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>
                <a:ea typeface="Calibri"/>
                <a:cs typeface="Calibri"/>
              </a:rPr>
              <a:t>Datenverarbeitung in der Technik </a:t>
            </a:r>
          </a:p>
          <a:p>
            <a:r>
              <a:rPr lang="de-DE" sz="2000">
                <a:ea typeface="Calibri"/>
                <a:cs typeface="Calibri"/>
              </a:rPr>
              <a:t>Sommersemester 2023</a:t>
            </a:r>
          </a:p>
        </p:txBody>
      </p:sp>
    </p:spTree>
    <p:extLst>
      <p:ext uri="{BB962C8B-B14F-4D97-AF65-F5344CB8AC3E}">
        <p14:creationId xmlns:p14="http://schemas.microsoft.com/office/powerpoint/2010/main" val="33792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State </a:t>
            </a:r>
            <a:r>
              <a:rPr lang="de-DE" err="1"/>
              <a:t>of</a:t>
            </a:r>
            <a:r>
              <a:rPr lang="de-DE"/>
              <a:t> Charge </a:t>
            </a:r>
            <a:r>
              <a:rPr lang="de-DE" err="1"/>
              <a:t>Estimation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63A86-857A-8C58-5E8E-35C54C6E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Bestimmung des derzeitigen Batteriespannung alle 10 Minuten</a:t>
            </a:r>
          </a:p>
          <a:p>
            <a:r>
              <a:rPr lang="de-DE"/>
              <a:t>Abschaltung des High Power </a:t>
            </a:r>
            <a:r>
              <a:rPr lang="de-DE" err="1"/>
              <a:t>Circuits</a:t>
            </a:r>
            <a:r>
              <a:rPr lang="de-DE"/>
              <a:t> und des Ladegeräts, um möglichst stromfreien Systemzustand zu erreichen</a:t>
            </a:r>
          </a:p>
          <a:p>
            <a:r>
              <a:rPr lang="de-DE"/>
              <a:t>Lookup in Wertetabelle zur Bestimmung des Ladezustandes</a:t>
            </a:r>
          </a:p>
        </p:txBody>
      </p:sp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2023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/>
              <a:t>Systemzustand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63A86-857A-8C58-5E8E-35C54C6E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Systemzustand beschreibt relevante Daten des Systems, die nicht in der Datenbank abgelegt werden</a:t>
            </a:r>
          </a:p>
          <a:p>
            <a:pPr lvl="1"/>
            <a:r>
              <a:rPr lang="de-DE"/>
              <a:t>Im GUI einstellbare Werte</a:t>
            </a:r>
            <a:endParaRPr lang="de-DE">
              <a:cs typeface="Calibri"/>
            </a:endParaRPr>
          </a:p>
          <a:p>
            <a:pPr lvl="1"/>
            <a:r>
              <a:rPr lang="de-DE"/>
              <a:t>Sensorwerte</a:t>
            </a:r>
            <a:endParaRPr lang="de-DE">
              <a:cs typeface="Calibri"/>
            </a:endParaRPr>
          </a:p>
          <a:p>
            <a:r>
              <a:rPr lang="de-DE"/>
              <a:t>Während Betrieb werden die Zustandswerte regelmäßig in JSON geschrieben</a:t>
            </a:r>
            <a:endParaRPr lang="de-DE">
              <a:cs typeface="Calibri"/>
            </a:endParaRPr>
          </a:p>
          <a:p>
            <a:r>
              <a:rPr lang="de-DE"/>
              <a:t>Beim Start wird versucht, die JSON zu lesen</a:t>
            </a:r>
            <a:endParaRPr lang="de-DE">
              <a:cs typeface="Calibri"/>
            </a:endParaRPr>
          </a:p>
          <a:p>
            <a:r>
              <a:rPr lang="de-DE"/>
              <a:t>Ansonsten werden Default Werte verwendet</a:t>
            </a:r>
            <a:endParaRPr lang="de-DE">
              <a:cs typeface="Calibri"/>
            </a:endParaRPr>
          </a:p>
        </p:txBody>
      </p:sp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1946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>
                <a:ea typeface="Calibri Light"/>
                <a:cs typeface="Calibri Light"/>
              </a:rPr>
              <a:t>State </a:t>
            </a:r>
            <a:r>
              <a:rPr lang="de-DE" err="1">
                <a:ea typeface="Calibri Light"/>
                <a:cs typeface="Calibri Light"/>
              </a:rPr>
              <a:t>of</a:t>
            </a:r>
            <a:r>
              <a:rPr lang="de-DE">
                <a:ea typeface="Calibri Light"/>
                <a:cs typeface="Calibri Light"/>
              </a:rPr>
              <a:t> Charge </a:t>
            </a:r>
            <a:r>
              <a:rPr lang="de-DE" err="1">
                <a:ea typeface="Calibri Light"/>
                <a:cs typeface="Calibri Light"/>
              </a:rPr>
              <a:t>Estimation</a:t>
            </a:r>
          </a:p>
        </p:txBody>
      </p:sp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7" name="Grafik 8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5C1DB2F4-E959-76E6-0570-9FFD869AE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2660" y="1825625"/>
            <a:ext cx="7266680" cy="4351338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9AF9DB6-78EA-2B50-E9F1-24D3F9C6B1BF}"/>
              </a:ext>
            </a:extLst>
          </p:cNvPr>
          <p:cNvSpPr txBox="1"/>
          <p:nvPr/>
        </p:nvSpPr>
        <p:spPr>
          <a:xfrm>
            <a:off x="897917" y="6122646"/>
            <a:ext cx="109169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ea typeface="Calibri"/>
                <a:cs typeface="Calibri"/>
              </a:rPr>
              <a:t>(Quelle: </a:t>
            </a:r>
            <a:r>
              <a:rPr lang="de-DE">
                <a:ea typeface="+mn-lt"/>
                <a:cs typeface="+mn-lt"/>
                <a:hlinkClick r:id="rId4"/>
              </a:rPr>
              <a:t>Lithium-Ion State of Charge (SoC) measurement - Coulomb Counter method (lithium-battery-factory.com))</a:t>
            </a:r>
            <a:endParaRPr lang="de-DE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264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>
                <a:cs typeface="Calibri Light"/>
              </a:rPr>
              <a:t>Coulomb Counter</a:t>
            </a:r>
          </a:p>
        </p:txBody>
      </p:sp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8" name="Grafik 8" descr="Ein Bild, das Diagramm, Plan enthält.&#10;&#10;Beschreibung automatisch generiert.">
            <a:extLst>
              <a:ext uri="{FF2B5EF4-FFF2-40B4-BE49-F238E27FC236}">
                <a16:creationId xmlns:a16="http://schemas.microsoft.com/office/drawing/2014/main" id="{6F1B56B0-46D2-B9F8-CF38-2516C414B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6565" y="2099945"/>
            <a:ext cx="6506710" cy="3386138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1CDE907-7E01-C097-9378-4408F96B3862}"/>
              </a:ext>
            </a:extLst>
          </p:cNvPr>
          <p:cNvSpPr txBox="1"/>
          <p:nvPr/>
        </p:nvSpPr>
        <p:spPr>
          <a:xfrm>
            <a:off x="560764" y="2088051"/>
            <a:ext cx="398532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>
                <a:ea typeface="Calibri" panose="020F0502020204030204"/>
                <a:cs typeface="Calibri" panose="020F0502020204030204"/>
              </a:rPr>
              <a:t>Basiert auf einem Delta-Sigma AD-Wandler</a:t>
            </a:r>
          </a:p>
          <a:p>
            <a:pPr marL="742950" lvl="1" indent="-285750">
              <a:buFont typeface="Arial"/>
              <a:buChar char="•"/>
            </a:pPr>
            <a:r>
              <a:rPr lang="de-DE" sz="2400">
                <a:ea typeface="Calibri" panose="020F0502020204030204"/>
                <a:cs typeface="Calibri" panose="020F0502020204030204"/>
              </a:rPr>
              <a:t>Analoger </a:t>
            </a:r>
            <a:r>
              <a:rPr lang="de-DE" sz="2400" err="1">
                <a:ea typeface="Calibri" panose="020F0502020204030204"/>
                <a:cs typeface="Calibri" panose="020F0502020204030204"/>
              </a:rPr>
              <a:t>Op</a:t>
            </a:r>
            <a:r>
              <a:rPr lang="de-DE" sz="2400">
                <a:ea typeface="Calibri" panose="020F0502020204030204"/>
                <a:cs typeface="Calibri" panose="020F0502020204030204"/>
              </a:rPr>
              <a:t>-Amp Integrator integriert den Strom</a:t>
            </a:r>
          </a:p>
          <a:p>
            <a:pPr marL="742950" lvl="1" indent="-285750">
              <a:buFont typeface="Arial"/>
              <a:buChar char="•"/>
            </a:pPr>
            <a:r>
              <a:rPr lang="de-DE" sz="2400">
                <a:ea typeface="Calibri" panose="020F0502020204030204"/>
                <a:cs typeface="Calibri" panose="020F0502020204030204"/>
              </a:rPr>
              <a:t>Wird regelmäßig über IO-Pin vom ESP entladen</a:t>
            </a:r>
          </a:p>
        </p:txBody>
      </p:sp>
    </p:spTree>
    <p:extLst>
      <p:ext uri="{BB962C8B-B14F-4D97-AF65-F5344CB8AC3E}">
        <p14:creationId xmlns:p14="http://schemas.microsoft.com/office/powerpoint/2010/main" val="172560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>
                <a:cs typeface="Calibri Light"/>
              </a:rPr>
              <a:t>Coulomb Counter</a:t>
            </a:r>
          </a:p>
        </p:txBody>
      </p:sp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11" name="Grafik 11" descr="Ein Bild, das Text, Grün, Uhr enthält.&#10;&#10;Beschreibung automatisch generiert.">
            <a:extLst>
              <a:ext uri="{FF2B5EF4-FFF2-40B4-BE49-F238E27FC236}">
                <a16:creationId xmlns:a16="http://schemas.microsoft.com/office/drawing/2014/main" id="{85A4A63E-2333-400B-F397-2F66E85A7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324" y="3940360"/>
            <a:ext cx="10396738" cy="2754485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DE0520C-B477-128C-A6F6-4903930B7C0D}"/>
              </a:ext>
            </a:extLst>
          </p:cNvPr>
          <p:cNvSpPr txBox="1"/>
          <p:nvPr/>
        </p:nvSpPr>
        <p:spPr>
          <a:xfrm>
            <a:off x="837687" y="2103503"/>
            <a:ext cx="963283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>
                <a:cs typeface="Calibri" panose="020F0502020204030204"/>
              </a:rPr>
              <a:t>Ansteigen des Integrals bis </a:t>
            </a:r>
            <a:r>
              <a:rPr lang="de-DE" sz="2400" err="1">
                <a:cs typeface="Calibri" panose="020F0502020204030204"/>
              </a:rPr>
              <a:t>Vcc</a:t>
            </a:r>
            <a:r>
              <a:rPr lang="de-DE" sz="2400">
                <a:cs typeface="Calibri" panose="020F0502020204030204"/>
              </a:rPr>
              <a:t>/2</a:t>
            </a:r>
            <a:endParaRPr lang="de-DE" sz="2400"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de-DE" sz="2400">
                <a:cs typeface="Calibri" panose="020F0502020204030204"/>
              </a:rPr>
              <a:t>Entladung des Integrators</a:t>
            </a:r>
            <a:endParaRPr lang="de-DE" sz="2400"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de-DE" sz="2400">
              <a:ea typeface="Calibri"/>
              <a:cs typeface="Calibri" panose="020F0502020204030204"/>
            </a:endParaRPr>
          </a:p>
          <a:p>
            <a:r>
              <a:rPr lang="de-DE" sz="2400">
                <a:cs typeface="Calibri" panose="020F0502020204030204"/>
              </a:rPr>
              <a:t>=&gt; Duty Cycle</a:t>
            </a:r>
            <a:endParaRPr lang="de-DE" sz="2400">
              <a:ea typeface="Calibri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85302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>
                <a:cs typeface="Calibri Light"/>
              </a:rPr>
              <a:t>DCF77</a:t>
            </a:r>
          </a:p>
        </p:txBody>
      </p:sp>
      <p:pic>
        <p:nvPicPr>
          <p:cNvPr id="5" name="Grafik 5" descr="Ein Bild, das Tisch enthält.&#10;&#10;Beschreibung automatisch generiert.">
            <a:extLst>
              <a:ext uri="{FF2B5EF4-FFF2-40B4-BE49-F238E27FC236}">
                <a16:creationId xmlns:a16="http://schemas.microsoft.com/office/drawing/2014/main" id="{27B88ADF-C9ED-DB40-22F3-1374F42E0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6458" y="1368425"/>
            <a:ext cx="4119884" cy="4351338"/>
          </a:xfrm>
        </p:spPr>
      </p:pic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8010295-D53F-0DE6-8BEF-2AE174E83628}"/>
              </a:ext>
            </a:extLst>
          </p:cNvPr>
          <p:cNvSpPr txBox="1"/>
          <p:nvPr/>
        </p:nvSpPr>
        <p:spPr>
          <a:xfrm>
            <a:off x="497158" y="1977741"/>
            <a:ext cx="6533861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>
                <a:cs typeface="Calibri"/>
              </a:rPr>
              <a:t>Funksignal</a:t>
            </a:r>
            <a:r>
              <a:rPr lang="de-DE" sz="2800">
                <a:cs typeface="Calibri"/>
              </a:rPr>
              <a:t> des </a:t>
            </a:r>
            <a:r>
              <a:rPr lang="de-DE" sz="2800" err="1">
                <a:cs typeface="Calibri"/>
              </a:rPr>
              <a:t>deutschen</a:t>
            </a:r>
            <a:r>
              <a:rPr lang="de-DE" sz="2800">
                <a:cs typeface="Calibri"/>
              </a:rPr>
              <a:t> Wetterdienstes</a:t>
            </a:r>
            <a:endParaRPr lang="de-DE" sz="28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2800">
                <a:cs typeface="Calibri"/>
              </a:rPr>
              <a:t>Enthält </a:t>
            </a:r>
            <a:r>
              <a:rPr lang="de-DE" sz="2400">
                <a:cs typeface="Calibri"/>
              </a:rPr>
              <a:t>sowohl</a:t>
            </a:r>
            <a:r>
              <a:rPr lang="de-DE" sz="2800">
                <a:cs typeface="Calibri"/>
              </a:rPr>
              <a:t> Wetter- als auch Zeitdaten</a:t>
            </a:r>
            <a:endParaRPr lang="de-DE" sz="28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de-DE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de-DE">
              <a:cs typeface="Calibri"/>
            </a:endParaRPr>
          </a:p>
        </p:txBody>
      </p:sp>
      <p:pic>
        <p:nvPicPr>
          <p:cNvPr id="3" name="Grafik 6" descr="Ein Bild, das Rechteck, Quadrat enthält.&#10;&#10;Beschreibung automatisch generiert.">
            <a:extLst>
              <a:ext uri="{FF2B5EF4-FFF2-40B4-BE49-F238E27FC236}">
                <a16:creationId xmlns:a16="http://schemas.microsoft.com/office/drawing/2014/main" id="{02C691C3-50B2-7E06-B870-144DBB49E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286" y="3294843"/>
            <a:ext cx="5022796" cy="160898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8BD0476-1916-9E95-3B86-7281B63EBFC3}"/>
              </a:ext>
            </a:extLst>
          </p:cNvPr>
          <p:cNvSpPr txBox="1"/>
          <p:nvPr/>
        </p:nvSpPr>
        <p:spPr>
          <a:xfrm>
            <a:off x="506378" y="5318760"/>
            <a:ext cx="56505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>
                <a:cs typeface="Calibri" panose="020F0502020204030204"/>
              </a:rPr>
              <a:t>1 Bit pro Sekunde</a:t>
            </a:r>
            <a:endParaRPr lang="de-DE" sz="2400"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de-DE" sz="2400">
                <a:cs typeface="Calibri" panose="020F0502020204030204"/>
              </a:rPr>
              <a:t>60 Bit bzw. 1 Datensatz pro Minute</a:t>
            </a:r>
            <a:endParaRPr lang="de-DE" sz="2400"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de-DE" sz="2400">
                <a:cs typeface="Calibri" panose="020F0502020204030204"/>
              </a:rPr>
              <a:t>480 Wetterdatensätze für 90</a:t>
            </a:r>
            <a:endParaRPr lang="de-DE" sz="2400">
              <a:ea typeface="Calibri"/>
              <a:cs typeface="Calibri" panose="020F0502020204030204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4EC5AB6-0DAD-589C-CF0A-237A5D450341}"/>
              </a:ext>
            </a:extLst>
          </p:cNvPr>
          <p:cNvSpPr txBox="1"/>
          <p:nvPr/>
        </p:nvSpPr>
        <p:spPr>
          <a:xfrm>
            <a:off x="7239000" y="5770880"/>
            <a:ext cx="33528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>
                <a:cs typeface="Calibri"/>
              </a:rPr>
              <a:t>(Quelle: </a:t>
            </a:r>
            <a:r>
              <a:rPr lang="de-DE" sz="1400">
                <a:ea typeface="+mn-lt"/>
                <a:cs typeface="+mn-lt"/>
                <a:hlinkClick r:id="rId5"/>
              </a:rPr>
              <a:t>dcf77logs.de - Über DCF77)</a:t>
            </a:r>
            <a:endParaRPr lang="de-DE" sz="1400">
              <a:cs typeface="Calibri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A347EAD-726F-B197-CFF8-7EED977CD999}"/>
              </a:ext>
            </a:extLst>
          </p:cNvPr>
          <p:cNvSpPr txBox="1"/>
          <p:nvPr/>
        </p:nvSpPr>
        <p:spPr>
          <a:xfrm>
            <a:off x="2125787" y="4749330"/>
            <a:ext cx="33528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>
                <a:cs typeface="Calibri"/>
              </a:rPr>
              <a:t>(Quelle: </a:t>
            </a:r>
            <a:r>
              <a:rPr lang="de-DE" sz="1400">
                <a:ea typeface="+mn-lt"/>
                <a:cs typeface="+mn-lt"/>
                <a:hlinkClick r:id="rId5"/>
              </a:rPr>
              <a:t>dcf77logs.de - Über DCF77)</a:t>
            </a:r>
            <a:endParaRPr lang="de-DE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4763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>
                <a:cs typeface="Calibri Light"/>
              </a:rPr>
              <a:t>LCD Display / Menu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63A86-857A-8C58-5E8E-35C54C6E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Ansteuerung des LCD Displays</a:t>
            </a:r>
            <a:endParaRPr lang="de-DE"/>
          </a:p>
          <a:p>
            <a:r>
              <a:rPr lang="de-DE">
                <a:cs typeface="Calibri"/>
              </a:rPr>
              <a:t>Steuerung des dazugehörigen Menus</a:t>
            </a:r>
            <a:endParaRPr lang="de-DE">
              <a:ea typeface="Calibri"/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Ursprünglich Anzeigen und Ändern der Werte</a:t>
            </a:r>
            <a:endParaRPr lang="de-DE">
              <a:ea typeface="Calibri"/>
              <a:cs typeface="Calibri"/>
            </a:endParaRPr>
          </a:p>
          <a:p>
            <a:r>
              <a:rPr lang="de-DE" u="sng">
                <a:cs typeface="Calibri"/>
              </a:rPr>
              <a:t>Aber</a:t>
            </a:r>
            <a:r>
              <a:rPr lang="de-DE">
                <a:cs typeface="Calibri"/>
              </a:rPr>
              <a:t>: Aufgrund der Auslagerung auf den 2. ESP nur noch Anzeige</a:t>
            </a:r>
            <a:endParaRPr lang="de-DE">
              <a:ea typeface="Calibri"/>
              <a:cs typeface="Calibri"/>
            </a:endParaRPr>
          </a:p>
        </p:txBody>
      </p:sp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0292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>
                <a:cs typeface="Calibri Light"/>
              </a:rPr>
              <a:t>Weiteres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63A86-857A-8C58-5E8E-35C54C6E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Nachtabschaltung</a:t>
            </a:r>
          </a:p>
          <a:p>
            <a:pPr lvl="1"/>
            <a:r>
              <a:rPr lang="de-DE">
                <a:cs typeface="Calibri"/>
              </a:rPr>
              <a:t>Berechnung der Sonnen Auf- und Untergangszeit</a:t>
            </a:r>
            <a:endParaRPr lang="de-DE">
              <a:ea typeface="Calibri"/>
              <a:cs typeface="Calibri"/>
            </a:endParaRPr>
          </a:p>
          <a:p>
            <a:pPr lvl="1"/>
            <a:r>
              <a:rPr lang="de-DE">
                <a:ea typeface="Calibri"/>
                <a:cs typeface="Calibri"/>
              </a:rPr>
              <a:t>Einstellung der Panels auf Nachtposition</a:t>
            </a:r>
          </a:p>
          <a:p>
            <a:pPr lvl="1"/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Mechanischer Aufbau</a:t>
            </a:r>
          </a:p>
        </p:txBody>
      </p:sp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2726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Sensoren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63A86-857A-8C58-5E8E-35C54C6E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0" y="1825625"/>
            <a:ext cx="826395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Calibri"/>
                <a:cs typeface="Calibri"/>
              </a:rPr>
              <a:t>I2C-Sensoren</a:t>
            </a:r>
          </a:p>
          <a:p>
            <a:pPr marL="685800" lvl="1">
              <a:spcBef>
                <a:spcPts val="500"/>
              </a:spcBef>
            </a:pPr>
            <a:r>
              <a:rPr lang="de-DE">
                <a:ea typeface="Calibri"/>
                <a:cs typeface="Calibri"/>
              </a:rPr>
              <a:t>Kompass</a:t>
            </a:r>
          </a:p>
          <a:p>
            <a:pPr lvl="1"/>
            <a:r>
              <a:rPr lang="de-DE">
                <a:ea typeface="Calibri"/>
                <a:cs typeface="Calibri"/>
              </a:rPr>
              <a:t>Gyroskop/Beschleunigungssensor</a:t>
            </a:r>
          </a:p>
          <a:p>
            <a:pPr lvl="1"/>
            <a:r>
              <a:rPr lang="de-DE">
                <a:ea typeface="Calibri"/>
                <a:cs typeface="Calibri"/>
              </a:rPr>
              <a:t>Barometer</a:t>
            </a:r>
          </a:p>
          <a:p>
            <a:pPr lvl="1"/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GPS-Modul</a:t>
            </a:r>
          </a:p>
          <a:p>
            <a:pPr lvl="1"/>
            <a:r>
              <a:rPr lang="de-DE">
                <a:ea typeface="Calibri"/>
                <a:cs typeface="Calibri"/>
              </a:rPr>
              <a:t>Kommunikation über UART mit dem Standard NMEA 0183</a:t>
            </a:r>
          </a:p>
          <a:p>
            <a:pPr lvl="1"/>
            <a:r>
              <a:rPr lang="de-DE">
                <a:ea typeface="Calibri"/>
                <a:cs typeface="Calibri"/>
              </a:rPr>
              <a:t>Beispiel NMEA:</a:t>
            </a:r>
            <a:endParaRPr lang="de-DE" sz="1400">
              <a:ea typeface="Calibri"/>
              <a:cs typeface="Calibri"/>
            </a:endParaRPr>
          </a:p>
        </p:txBody>
      </p:sp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5" name="Grafik 5" descr="Ein Bild, das Schaltung, Elektronik enthält.&#10;&#10;Beschreibung automatisch generiert.">
            <a:extLst>
              <a:ext uri="{FF2B5EF4-FFF2-40B4-BE49-F238E27FC236}">
                <a16:creationId xmlns:a16="http://schemas.microsoft.com/office/drawing/2014/main" id="{0E98D9E2-337F-7587-3E6D-1C48D5B3F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603" y="1100187"/>
            <a:ext cx="1968605" cy="1930932"/>
          </a:xfrm>
          <a:prstGeom prst="rect">
            <a:avLst/>
          </a:prstGeom>
        </p:spPr>
      </p:pic>
      <p:pic>
        <p:nvPicPr>
          <p:cNvPr id="6" name="Grafik 6" descr="Ein Bild, das Text, Elektronik enthält.&#10;&#10;Beschreibung automatisch generiert.">
            <a:extLst>
              <a:ext uri="{FF2B5EF4-FFF2-40B4-BE49-F238E27FC236}">
                <a16:creationId xmlns:a16="http://schemas.microsoft.com/office/drawing/2014/main" id="{11B8FA8A-0F0B-C7D6-A480-7867EC767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4978" y="3706255"/>
            <a:ext cx="2390539" cy="239053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F78D3DE-2ADF-42FE-036F-44892FCE134F}"/>
              </a:ext>
            </a:extLst>
          </p:cNvPr>
          <p:cNvSpPr txBox="1"/>
          <p:nvPr/>
        </p:nvSpPr>
        <p:spPr>
          <a:xfrm>
            <a:off x="9144000" y="3014869"/>
            <a:ext cx="193813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ea typeface="Calibri"/>
                <a:cs typeface="Calibri"/>
              </a:rPr>
              <a:t>Kompass Sensor</a:t>
            </a:r>
            <a:br>
              <a:rPr lang="de-DE" sz="1200">
                <a:ea typeface="Calibri"/>
                <a:cs typeface="Calibri"/>
              </a:rPr>
            </a:br>
            <a:r>
              <a:rPr lang="de-DE" sz="900">
                <a:ea typeface="Calibri"/>
                <a:cs typeface="Calibri"/>
              </a:rPr>
              <a:t>Quelle: </a:t>
            </a:r>
            <a:r>
              <a:rPr lang="de-DE" sz="900">
                <a:solidFill>
                  <a:srgbClr val="0563C1"/>
                </a:solidFill>
                <a:ea typeface="Calibri"/>
                <a:cs typeface="Calibri"/>
                <a:hlinkClick r:id="rId6"/>
              </a:rPr>
              <a:t>https://cdn.shopify.com/s/files/1/1509/1638/files/GY-_271_Triple_Axis_Compass_Datenblatt.pdf?72630</a:t>
            </a:r>
            <a:endParaRPr lang="de-DE" sz="90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2F76AB8-3BC1-FE58-6C09-430B49F1CCFA}"/>
              </a:ext>
            </a:extLst>
          </p:cNvPr>
          <p:cNvSpPr txBox="1"/>
          <p:nvPr/>
        </p:nvSpPr>
        <p:spPr>
          <a:xfrm>
            <a:off x="9163209" y="5900111"/>
            <a:ext cx="193813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ea typeface="Calibri"/>
                <a:cs typeface="Calibri"/>
              </a:rPr>
              <a:t>GPS Sensor</a:t>
            </a:r>
            <a:br>
              <a:rPr lang="de-DE" sz="1200">
                <a:ea typeface="Calibri"/>
                <a:cs typeface="Calibri"/>
              </a:rPr>
            </a:br>
            <a:r>
              <a:rPr lang="de-DE" sz="900">
                <a:ea typeface="Calibri"/>
                <a:cs typeface="Calibri"/>
              </a:rPr>
              <a:t>Quelle: </a:t>
            </a:r>
            <a:r>
              <a:rPr lang="de-DE" sz="900">
                <a:solidFill>
                  <a:srgbClr val="0563C1"/>
                </a:solidFill>
                <a:ea typeface="Calibri"/>
                <a:cs typeface="Calibri"/>
                <a:hlinkClick r:id="rId7"/>
              </a:rPr>
              <a:t>https://slypro.net/produit/gt-u7-gps-module/</a:t>
            </a:r>
            <a:endParaRPr lang="de-DE" sz="90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5C955AC-EA55-B912-CE54-F50AC873B21B}"/>
              </a:ext>
            </a:extLst>
          </p:cNvPr>
          <p:cNvSpPr txBox="1"/>
          <p:nvPr/>
        </p:nvSpPr>
        <p:spPr>
          <a:xfrm>
            <a:off x="307361" y="5234747"/>
            <a:ext cx="8836638" cy="6186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de-DE" b="1">
                <a:ea typeface="Calibri"/>
                <a:cs typeface="Calibri"/>
              </a:rPr>
              <a:t>$</a:t>
            </a:r>
            <a:r>
              <a:rPr lang="de-DE" b="1" err="1">
                <a:ea typeface="Calibri"/>
                <a:cs typeface="Calibri"/>
              </a:rPr>
              <a:t>GPRMC,HHMMSS,A,BBBB.BBBB,b,LLLLL.LLLL,l,GG.G,RR.R,DDMMYY,M.M,m</a:t>
            </a:r>
            <a:r>
              <a:rPr lang="de-DE" b="1">
                <a:ea typeface="Calibri"/>
                <a:cs typeface="Calibri"/>
              </a:rPr>
              <a:t>*PP</a:t>
            </a:r>
            <a:endParaRPr lang="de-DE">
              <a:ea typeface="Calibri"/>
              <a:cs typeface="Calibri"/>
            </a:endParaRPr>
          </a:p>
          <a:p>
            <a:pPr algn="l"/>
            <a:endParaRPr lang="de-DE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043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04496" cy="1325563"/>
          </a:xfrm>
        </p:spPr>
        <p:txBody>
          <a:bodyPr/>
          <a:lstStyle/>
          <a:p>
            <a:pPr algn="ctr"/>
            <a:r>
              <a:rPr lang="de-DE"/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63A86-857A-8C58-5E8E-35C54C6E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5151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b="1">
                <a:ea typeface="Calibri" panose="020F0502020204030204"/>
                <a:cs typeface="Calibri" panose="020F0502020204030204"/>
              </a:rPr>
              <a:t>Plan</a:t>
            </a:r>
            <a:r>
              <a:rPr lang="de-DE">
                <a:ea typeface="Calibri" panose="020F0502020204030204"/>
                <a:cs typeface="Calibri" panose="020F0502020204030204"/>
              </a:rPr>
              <a:t>: Erstellen einer SQLite Datenbank zum Speichern der Messwerte</a:t>
            </a:r>
          </a:p>
          <a:p>
            <a:r>
              <a:rPr lang="de-DE" b="1">
                <a:ea typeface="Calibri" panose="020F0502020204030204"/>
                <a:cs typeface="Calibri" panose="020F0502020204030204"/>
              </a:rPr>
              <a:t>Aber</a:t>
            </a:r>
            <a:r>
              <a:rPr lang="de-DE">
                <a:ea typeface="Calibri" panose="020F0502020204030204"/>
                <a:cs typeface="Calibri" panose="020F0502020204030204"/>
              </a:rPr>
              <a:t>: SQLite ist nicht kompatibel</a:t>
            </a:r>
          </a:p>
          <a:p>
            <a:r>
              <a:rPr lang="de-DE" b="1">
                <a:ea typeface="Calibri" panose="020F0502020204030204"/>
                <a:cs typeface="Calibri" panose="020F0502020204030204"/>
              </a:rPr>
              <a:t>Lösung</a:t>
            </a:r>
            <a:r>
              <a:rPr lang="de-DE">
                <a:ea typeface="Calibri" panose="020F0502020204030204"/>
                <a:cs typeface="Calibri" panose="020F0502020204030204"/>
              </a:rPr>
              <a:t>:</a:t>
            </a:r>
          </a:p>
          <a:p>
            <a:pPr lvl="1"/>
            <a:r>
              <a:rPr lang="de-DE">
                <a:ea typeface="Calibri" panose="020F0502020204030204"/>
                <a:cs typeface="Calibri" panose="020F0502020204030204"/>
              </a:rPr>
              <a:t>Speichern der Messwerte in CSV Dateien</a:t>
            </a:r>
          </a:p>
          <a:p>
            <a:pPr lvl="1"/>
            <a:r>
              <a:rPr lang="de-DE">
                <a:ea typeface="Calibri" panose="020F0502020204030204"/>
                <a:cs typeface="Calibri" panose="020F0502020204030204"/>
              </a:rPr>
              <a:t>Eine CSV Datei pro Tag</a:t>
            </a:r>
          </a:p>
          <a:p>
            <a:pPr lvl="1"/>
            <a:r>
              <a:rPr lang="de-DE" err="1">
                <a:ea typeface="Calibri" panose="020F0502020204030204"/>
                <a:cs typeface="Calibri" panose="020F0502020204030204"/>
              </a:rPr>
              <a:t>Timestamp</a:t>
            </a:r>
            <a:r>
              <a:rPr lang="de-DE">
                <a:ea typeface="Calibri" panose="020F0502020204030204"/>
                <a:cs typeface="Calibri" panose="020F0502020204030204"/>
              </a:rPr>
              <a:t> als ID</a:t>
            </a:r>
            <a:endParaRPr lang="de-DE"/>
          </a:p>
          <a:p>
            <a:pPr lvl="1"/>
            <a:r>
              <a:rPr lang="de-DE">
                <a:ea typeface="Calibri" panose="020F0502020204030204"/>
                <a:cs typeface="Calibri" panose="020F0502020204030204"/>
              </a:rPr>
              <a:t>Auslesen der Daten durch Angabe eines Zeitraums und Auswählen der Spalten -&gt; Rückgabe eines JSON-Arrays</a:t>
            </a:r>
            <a:endParaRPr lang="de-DE"/>
          </a:p>
          <a:p>
            <a:pPr lvl="1"/>
            <a:endParaRPr lang="de-DE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86C23282-320B-7741-89BD-C30BF442C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866" y="330432"/>
            <a:ext cx="3329353" cy="596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1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Plattform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63A86-857A-8C58-5E8E-35C54C6E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>
                <a:ea typeface="Calibri" panose="020F0502020204030204"/>
                <a:cs typeface="Calibri" panose="020F0502020204030204"/>
              </a:rPr>
              <a:t>Plattform:</a:t>
            </a:r>
          </a:p>
          <a:p>
            <a:pPr marL="685800" indent="-685800"/>
            <a:r>
              <a:rPr lang="de-DE">
                <a:ea typeface="Calibri" panose="020F0502020204030204"/>
                <a:cs typeface="Calibri" panose="020F0502020204030204"/>
              </a:rPr>
              <a:t>ESP32 (</a:t>
            </a:r>
            <a:r>
              <a:rPr lang="de-DE" err="1">
                <a:ea typeface="Calibri" panose="020F0502020204030204"/>
                <a:cs typeface="Calibri" panose="020F0502020204030204"/>
              </a:rPr>
              <a:t>az-delivery</a:t>
            </a:r>
            <a:r>
              <a:rPr lang="de-DE">
                <a:ea typeface="Calibri" panose="020F0502020204030204"/>
                <a:cs typeface="Calibri" panose="020F0502020204030204"/>
              </a:rPr>
              <a:t>)</a:t>
            </a:r>
          </a:p>
          <a:p>
            <a:pPr marL="1143000" lvl="1" indent="-685800"/>
            <a:r>
              <a:rPr lang="de-DE" sz="2800">
                <a:ea typeface="Calibri" panose="020F0502020204030204"/>
                <a:cs typeface="Calibri" panose="020F0502020204030204"/>
              </a:rPr>
              <a:t>38 PINs</a:t>
            </a:r>
          </a:p>
          <a:p>
            <a:pPr marL="1143000" lvl="1" indent="-685800"/>
            <a:r>
              <a:rPr lang="de-DE" sz="2800">
                <a:ea typeface="Calibri" panose="020F0502020204030204"/>
                <a:cs typeface="Calibri" panose="020F0502020204030204"/>
              </a:rPr>
              <a:t>Niedriger Stromverbrauch</a:t>
            </a:r>
          </a:p>
          <a:p>
            <a:pPr marL="1143000" lvl="1" indent="-685800"/>
            <a:r>
              <a:rPr lang="de-DE" sz="2800">
                <a:ea typeface="Calibri" panose="020F0502020204030204"/>
                <a:cs typeface="Calibri" panose="020F0502020204030204"/>
              </a:rPr>
              <a:t>2 nutzbare UARTs, I²C, MISO/MOSI …</a:t>
            </a:r>
          </a:p>
          <a:p>
            <a:pPr marL="1143000" lvl="1" indent="-685800"/>
            <a:r>
              <a:rPr lang="de-DE" sz="2800">
                <a:ea typeface="Calibri" panose="020F0502020204030204"/>
                <a:cs typeface="Calibri" panose="020F0502020204030204"/>
              </a:rPr>
              <a:t>3.3 V und 5 V Eingang</a:t>
            </a:r>
          </a:p>
          <a:p>
            <a:pPr marL="1143000" lvl="1" indent="-685800"/>
            <a:r>
              <a:rPr lang="de-DE" sz="2800">
                <a:ea typeface="Calibri" panose="020F0502020204030204"/>
                <a:cs typeface="Calibri" panose="020F0502020204030204"/>
              </a:rPr>
              <a:t>4 MB Flash</a:t>
            </a:r>
          </a:p>
          <a:p>
            <a:pPr marL="1143000" lvl="1" indent="-685800"/>
            <a:r>
              <a:rPr lang="de-DE" sz="2800">
                <a:ea typeface="Calibri" panose="020F0502020204030204"/>
                <a:cs typeface="Calibri" panose="020F0502020204030204"/>
              </a:rPr>
              <a:t>Besitzt </a:t>
            </a:r>
            <a:r>
              <a:rPr lang="de-DE" sz="2800" err="1">
                <a:ea typeface="Calibri" panose="020F0502020204030204"/>
                <a:cs typeface="Calibri" panose="020F0502020204030204"/>
              </a:rPr>
              <a:t>built</a:t>
            </a:r>
            <a:r>
              <a:rPr lang="de-DE" sz="2800">
                <a:ea typeface="Calibri" panose="020F0502020204030204"/>
                <a:cs typeface="Calibri" panose="020F0502020204030204"/>
              </a:rPr>
              <a:t>-in Wifi/Bluetooth</a:t>
            </a:r>
          </a:p>
          <a:p>
            <a:pPr marL="0" indent="0">
              <a:buNone/>
            </a:pPr>
            <a:endParaRPr lang="de-DE" sz="4800">
              <a:ea typeface="Calibri" panose="020F0502020204030204"/>
              <a:cs typeface="Calibri" panose="020F0502020204030204"/>
            </a:endParaRPr>
          </a:p>
          <a:p>
            <a:pPr marL="1143000" lvl="1" indent="-685800"/>
            <a:endParaRPr lang="de-DE" sz="44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96254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Taskaufbau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63A86-857A-8C58-5E8E-35C54C6E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r>
              <a:rPr lang="de-DE" err="1">
                <a:ea typeface="Calibri"/>
                <a:cs typeface="Calibri"/>
              </a:rPr>
              <a:t>app_main</a:t>
            </a:r>
          </a:p>
          <a:p>
            <a:pPr lvl="1"/>
            <a:r>
              <a:rPr lang="de-DE">
                <a:ea typeface="Calibri"/>
                <a:cs typeface="Calibri"/>
              </a:rPr>
              <a:t>Initialisierung aller Module (Ladegerät, Speicher, Sensoren, Datenbank, Wifi, HTTP Server, etc.)</a:t>
            </a:r>
          </a:p>
          <a:p>
            <a:pPr lvl="1"/>
            <a:r>
              <a:rPr lang="de-DE">
                <a:ea typeface="Calibri"/>
                <a:cs typeface="Calibri"/>
              </a:rPr>
              <a:t>Starten aller Tasks</a:t>
            </a:r>
          </a:p>
        </p:txBody>
      </p:sp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8083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79809" cy="1325563"/>
          </a:xfrm>
        </p:spPr>
        <p:txBody>
          <a:bodyPr/>
          <a:lstStyle/>
          <a:p>
            <a:pPr algn="ctr"/>
            <a:r>
              <a:rPr lang="de-DE"/>
              <a:t>Store Readings Task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63A86-857A-8C58-5E8E-35C54C6E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404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>
              <a:ea typeface="Calibri" panose="020F0502020204030204"/>
              <a:cs typeface="Calibri" panose="020F0502020204030204"/>
            </a:endParaRPr>
          </a:p>
          <a:p>
            <a:r>
              <a:rPr lang="de-DE">
                <a:ea typeface="Calibri" panose="020F0502020204030204"/>
                <a:cs typeface="Calibri" panose="020F0502020204030204"/>
              </a:rPr>
              <a:t>Aufgabe:</a:t>
            </a:r>
          </a:p>
          <a:p>
            <a:pPr lvl="1"/>
            <a:r>
              <a:rPr lang="de-DE">
                <a:ea typeface="Calibri" panose="020F0502020204030204"/>
                <a:cs typeface="Calibri" panose="020F0502020204030204"/>
              </a:rPr>
              <a:t>Speichern aller Messwerte in der Datenbank in einem festgelegten Intervall</a:t>
            </a:r>
          </a:p>
          <a:p>
            <a:r>
              <a:rPr lang="de-DE">
                <a:ea typeface="Calibri" panose="020F0502020204030204"/>
                <a:cs typeface="Calibri" panose="020F0502020204030204"/>
              </a:rPr>
              <a:t>Vorgehen:</a:t>
            </a:r>
            <a:endParaRPr lang="de-DE"/>
          </a:p>
          <a:p>
            <a:pPr lvl="1"/>
            <a:r>
              <a:rPr lang="de-DE">
                <a:ea typeface="Calibri"/>
                <a:cs typeface="Calibri"/>
              </a:rPr>
              <a:t>Auslesen aller benötigten Messwerte</a:t>
            </a:r>
          </a:p>
          <a:p>
            <a:pPr lvl="1"/>
            <a:r>
              <a:rPr lang="de-DE">
                <a:ea typeface="Calibri"/>
                <a:cs typeface="Calibri"/>
              </a:rPr>
              <a:t>Speichern der Messwerte in der Datenbank</a:t>
            </a:r>
          </a:p>
          <a:p>
            <a:endParaRPr lang="de-DE">
              <a:ea typeface="Calibri"/>
              <a:cs typeface="Calibri"/>
            </a:endParaRPr>
          </a:p>
        </p:txBody>
      </p:sp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2D185B8E-0FAC-926B-431E-45655C0D7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337" y="324028"/>
            <a:ext cx="3367773" cy="60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10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cs typeface="Calibri Light"/>
              </a:rPr>
              <a:t>Persistenter Speicher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63A86-857A-8C58-5E8E-35C54C6E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>
              <a:ea typeface="Calibri"/>
              <a:cs typeface="Calibri"/>
            </a:endParaRPr>
          </a:p>
          <a:p>
            <a:pPr lvl="1"/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SD </a:t>
            </a:r>
            <a:r>
              <a:rPr lang="de-DE" sz="2600">
                <a:ea typeface="Calibri"/>
                <a:cs typeface="Calibri"/>
              </a:rPr>
              <a:t>Karten</a:t>
            </a:r>
            <a:r>
              <a:rPr lang="de-DE">
                <a:ea typeface="Calibri"/>
                <a:cs typeface="Calibri"/>
              </a:rPr>
              <a:t>-Modul</a:t>
            </a:r>
          </a:p>
          <a:p>
            <a:pPr lvl="1"/>
            <a:r>
              <a:rPr lang="de-DE">
                <a:ea typeface="Calibri"/>
                <a:cs typeface="Calibri"/>
              </a:rPr>
              <a:t>CSV-Datenbank</a:t>
            </a:r>
          </a:p>
          <a:p>
            <a:pPr lvl="1"/>
            <a:r>
              <a:rPr lang="de-DE">
                <a:ea typeface="Calibri"/>
                <a:cs typeface="Calibri"/>
              </a:rPr>
              <a:t>Systemvariablen</a:t>
            </a:r>
          </a:p>
          <a:p>
            <a:pPr lvl="1"/>
            <a:r>
              <a:rPr lang="de-DE">
                <a:ea typeface="Calibri"/>
                <a:cs typeface="Calibri"/>
              </a:rPr>
              <a:t>WLAN Konfiguration</a:t>
            </a:r>
          </a:p>
          <a:p>
            <a:pPr lvl="1"/>
            <a:endParaRPr lang="de-DE">
              <a:ea typeface="Calibri"/>
              <a:cs typeface="Calibri"/>
            </a:endParaRPr>
          </a:p>
          <a:p>
            <a:r>
              <a:rPr lang="de-DE" sz="2600">
                <a:ea typeface="Calibri"/>
                <a:cs typeface="Calibri"/>
              </a:rPr>
              <a:t>SPIFFS (Dateisystem)</a:t>
            </a:r>
          </a:p>
          <a:p>
            <a:pPr lvl="1"/>
            <a:r>
              <a:rPr lang="de-DE">
                <a:ea typeface="Calibri"/>
                <a:cs typeface="Calibri"/>
              </a:rPr>
              <a:t>Frontend Dateien</a:t>
            </a:r>
          </a:p>
        </p:txBody>
      </p:sp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01E814C-E791-D21C-766D-F891C72FAF5C}"/>
              </a:ext>
            </a:extLst>
          </p:cNvPr>
          <p:cNvSpPr/>
          <p:nvPr/>
        </p:nvSpPr>
        <p:spPr>
          <a:xfrm>
            <a:off x="5412827" y="4817241"/>
            <a:ext cx="5377793" cy="13488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DF51319-7924-CB49-C878-FBCF503EF3ED}"/>
              </a:ext>
            </a:extLst>
          </p:cNvPr>
          <p:cNvSpPr/>
          <p:nvPr/>
        </p:nvSpPr>
        <p:spPr>
          <a:xfrm>
            <a:off x="5728137" y="5009930"/>
            <a:ext cx="2084551" cy="980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>
                <a:solidFill>
                  <a:srgbClr val="000000"/>
                </a:solidFill>
                <a:cs typeface="Calibri"/>
              </a:rPr>
              <a:t>Frontend-Dateien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587C7D5-0450-7E26-5B8F-C5BB9192E15E}"/>
              </a:ext>
            </a:extLst>
          </p:cNvPr>
          <p:cNvSpPr/>
          <p:nvPr/>
        </p:nvSpPr>
        <p:spPr>
          <a:xfrm>
            <a:off x="8320688" y="5001170"/>
            <a:ext cx="2084551" cy="980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800">
                <a:solidFill>
                  <a:srgbClr val="000000"/>
                </a:solidFill>
                <a:cs typeface="Calibri"/>
              </a:rPr>
              <a:t>System</a:t>
            </a:r>
            <a:endParaRPr lang="de-DE"/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DA732662-2234-8AAE-7955-BCCA3F76B477}"/>
              </a:ext>
            </a:extLst>
          </p:cNvPr>
          <p:cNvSpPr/>
          <p:nvPr/>
        </p:nvSpPr>
        <p:spPr>
          <a:xfrm rot="5400000">
            <a:off x="6542689" y="3538481"/>
            <a:ext cx="455449" cy="2312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EC5A44-3DEB-78A4-EA41-2107FF6A0059}"/>
              </a:ext>
            </a:extLst>
          </p:cNvPr>
          <p:cNvSpPr txBox="1"/>
          <p:nvPr/>
        </p:nvSpPr>
        <p:spPr>
          <a:xfrm>
            <a:off x="6463861" y="4099034"/>
            <a:ext cx="1033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cs typeface="Calibri"/>
              </a:rPr>
              <a:t>2MB</a:t>
            </a:r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679B726-4108-04E1-A9A0-F7EB17E3D7C3}"/>
              </a:ext>
            </a:extLst>
          </p:cNvPr>
          <p:cNvSpPr/>
          <p:nvPr/>
        </p:nvSpPr>
        <p:spPr>
          <a:xfrm>
            <a:off x="5412826" y="2329792"/>
            <a:ext cx="6551448" cy="13488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0174ECE-A14A-DFA2-43AF-2E09DD951917}"/>
              </a:ext>
            </a:extLst>
          </p:cNvPr>
          <p:cNvSpPr/>
          <p:nvPr/>
        </p:nvSpPr>
        <p:spPr>
          <a:xfrm>
            <a:off x="5728136" y="2513722"/>
            <a:ext cx="2084551" cy="980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800">
                <a:solidFill>
                  <a:srgbClr val="000000"/>
                </a:solidFill>
                <a:cs typeface="Calibri"/>
              </a:rPr>
              <a:t>Datenbank</a:t>
            </a:r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20AE832-F1F4-BA70-EC6E-B5B6377844FD}"/>
              </a:ext>
            </a:extLst>
          </p:cNvPr>
          <p:cNvSpPr/>
          <p:nvPr/>
        </p:nvSpPr>
        <p:spPr>
          <a:xfrm>
            <a:off x="7979100" y="2513721"/>
            <a:ext cx="2084551" cy="980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800">
                <a:solidFill>
                  <a:srgbClr val="000000"/>
                </a:solidFill>
                <a:cs typeface="Calibri"/>
              </a:rPr>
              <a:t>Systemstatus</a:t>
            </a:r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5673233-1012-04A7-9EE4-05F6E14C3993}"/>
              </a:ext>
            </a:extLst>
          </p:cNvPr>
          <p:cNvSpPr/>
          <p:nvPr/>
        </p:nvSpPr>
        <p:spPr>
          <a:xfrm>
            <a:off x="10282617" y="2513721"/>
            <a:ext cx="1541517" cy="980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800">
                <a:solidFill>
                  <a:srgbClr val="000000"/>
                </a:solidFill>
                <a:cs typeface="Calibri"/>
              </a:rPr>
              <a:t>WIFI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16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>
                <a:latin typeface="Calibri Light"/>
                <a:cs typeface="Calibri Light"/>
              </a:rPr>
              <a:t>Kommunikation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63A86-857A-8C58-5E8E-35C54C6E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de-DE">
              <a:ea typeface="Calibri"/>
              <a:cs typeface="Calibri"/>
            </a:endParaRPr>
          </a:p>
          <a:p>
            <a:r>
              <a:rPr lang="de-DE">
                <a:latin typeface="Arial"/>
                <a:cs typeface="Arial"/>
              </a:rPr>
              <a:t>WLAN STA Modus</a:t>
            </a:r>
          </a:p>
          <a:p>
            <a:r>
              <a:rPr lang="de-DE">
                <a:latin typeface="Arial"/>
                <a:cs typeface="Arial"/>
              </a:rPr>
              <a:t>WLAN AP Modus</a:t>
            </a:r>
            <a:endParaRPr lang="en-US">
              <a:latin typeface="Arial"/>
              <a:cs typeface="Arial"/>
            </a:endParaRPr>
          </a:p>
          <a:p>
            <a:pPr lvl="1"/>
            <a:r>
              <a:rPr lang="de-DE">
                <a:latin typeface="Arial"/>
                <a:cs typeface="Arial"/>
              </a:rPr>
              <a:t>Scannen nach aktiven SSIDs</a:t>
            </a:r>
            <a:endParaRPr lang="de-DE"/>
          </a:p>
          <a:p>
            <a:pPr lvl="1"/>
            <a:endParaRPr lang="de-DE">
              <a:latin typeface="Arial"/>
              <a:cs typeface="Arial"/>
            </a:endParaRPr>
          </a:p>
          <a:p>
            <a:r>
              <a:rPr lang="de-DE">
                <a:latin typeface="Arial"/>
                <a:cs typeface="Arial"/>
              </a:rPr>
              <a:t>HTTP Server</a:t>
            </a:r>
          </a:p>
          <a:p>
            <a:pPr lvl="1"/>
            <a:r>
              <a:rPr lang="de-DE">
                <a:cs typeface="Calibri"/>
              </a:rPr>
              <a:t>Bereitstellen der benötigten Endpunkte für das Frontend</a:t>
            </a:r>
            <a:endParaRPr lang="de-DE"/>
          </a:p>
          <a:p>
            <a:pPr lvl="1"/>
            <a:r>
              <a:rPr lang="de-DE">
                <a:cs typeface="Calibri"/>
              </a:rPr>
              <a:t>Statische Dateien ausliefern</a:t>
            </a:r>
            <a:endParaRPr lang="de-DE">
              <a:ea typeface="Calibri"/>
              <a:cs typeface="Calibri"/>
            </a:endParaRPr>
          </a:p>
          <a:p>
            <a:pPr lvl="1"/>
            <a:endParaRPr lang="de-DE">
              <a:cs typeface="Calibri"/>
            </a:endParaRPr>
          </a:p>
          <a:p>
            <a:r>
              <a:rPr lang="de-DE">
                <a:latin typeface="Arial"/>
                <a:cs typeface="Arial"/>
              </a:rPr>
              <a:t>UART vom Controller ESP zum peripheren ESP</a:t>
            </a:r>
            <a:endParaRPr lang="en-US">
              <a:latin typeface="Arial"/>
              <a:cs typeface="Arial"/>
            </a:endParaRPr>
          </a:p>
          <a:p>
            <a:pPr lvl="1"/>
            <a:r>
              <a:rPr lang="de-DE">
                <a:latin typeface="Arial"/>
                <a:cs typeface="Arial"/>
              </a:rPr>
              <a:t>Sender und Receiver Task</a:t>
            </a:r>
          </a:p>
          <a:p>
            <a:pPr lvl="1"/>
            <a:r>
              <a:rPr lang="de-DE">
                <a:latin typeface="Arial"/>
                <a:cs typeface="Arial"/>
              </a:rPr>
              <a:t>Systemvariablen synchronisieren</a:t>
            </a:r>
            <a:endParaRPr lang="de-DE"/>
          </a:p>
        </p:txBody>
      </p:sp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7900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ea typeface="Calibri Light"/>
                <a:cs typeface="Calibri Light"/>
              </a:rPr>
              <a:t>Web-Frontend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63A86-857A-8C58-5E8E-35C54C6E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React.js Single-Page-</a:t>
            </a:r>
            <a:r>
              <a:rPr lang="de-DE" err="1">
                <a:cs typeface="Calibri"/>
              </a:rPr>
              <a:t>Application</a:t>
            </a:r>
            <a:endParaRPr lang="de-DE">
              <a:cs typeface="Calibri"/>
            </a:endParaRPr>
          </a:p>
          <a:p>
            <a:pPr lvl="1"/>
            <a:r>
              <a:rPr lang="de-DE">
                <a:cs typeface="Calibri"/>
              </a:rPr>
              <a:t>HTML, SCSS, </a:t>
            </a:r>
            <a:r>
              <a:rPr lang="de-DE" err="1">
                <a:cs typeface="Calibri"/>
              </a:rPr>
              <a:t>Typescript</a:t>
            </a:r>
            <a:r>
              <a:rPr lang="de-DE">
                <a:cs typeface="Calibri"/>
              </a:rPr>
              <a:t> + Extension (TSX) </a:t>
            </a:r>
          </a:p>
          <a:p>
            <a:r>
              <a:rPr lang="de-DE">
                <a:cs typeface="Calibri"/>
              </a:rPr>
              <a:t>HTTP-Protokoll für Kommunikation</a:t>
            </a:r>
          </a:p>
          <a:p>
            <a:r>
              <a:rPr lang="de-DE">
                <a:cs typeface="Calibri"/>
              </a:rPr>
              <a:t>MUI (</a:t>
            </a:r>
            <a:r>
              <a:rPr lang="de-DE">
                <a:ea typeface="+mn-lt"/>
                <a:cs typeface="+mn-lt"/>
              </a:rPr>
              <a:t>Material UI)</a:t>
            </a:r>
          </a:p>
          <a:p>
            <a:r>
              <a:rPr lang="de-DE">
                <a:ea typeface="+mn-lt"/>
                <a:cs typeface="+mn-lt"/>
              </a:rPr>
              <a:t>Three.JS (</a:t>
            </a:r>
            <a:r>
              <a:rPr lang="de-DE" err="1">
                <a:ea typeface="+mn-lt"/>
                <a:cs typeface="+mn-lt"/>
              </a:rPr>
              <a:t>WebGL</a:t>
            </a:r>
            <a:r>
              <a:rPr lang="de-DE">
                <a:ea typeface="+mn-lt"/>
                <a:cs typeface="+mn-lt"/>
              </a:rPr>
              <a:t>)</a:t>
            </a:r>
          </a:p>
        </p:txBody>
      </p:sp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45CC363B-A90D-24FC-6F8D-264AB3CAF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966" y="562674"/>
            <a:ext cx="1880440" cy="1634894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3B23AC37-51EE-0209-8DFE-3FF3CF8AB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917" y="3874099"/>
            <a:ext cx="1844386" cy="1844386"/>
          </a:xfrm>
          <a:prstGeom prst="rect">
            <a:avLst/>
          </a:prstGeom>
        </p:spPr>
      </p:pic>
      <p:pic>
        <p:nvPicPr>
          <p:cNvPr id="11" name="Grafik 11">
            <a:extLst>
              <a:ext uri="{FF2B5EF4-FFF2-40B4-BE49-F238E27FC236}">
                <a16:creationId xmlns:a16="http://schemas.microsoft.com/office/drawing/2014/main" id="{8354CB88-6370-DD61-FEE2-929D95AC1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300" y="4096322"/>
            <a:ext cx="1874143" cy="161889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BB2CB16-2352-B7E5-80CA-7BD893306A8E}"/>
              </a:ext>
            </a:extLst>
          </p:cNvPr>
          <p:cNvSpPr txBox="1"/>
          <p:nvPr/>
        </p:nvSpPr>
        <p:spPr>
          <a:xfrm>
            <a:off x="9093937" y="2392392"/>
            <a:ext cx="193813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>
                <a:ea typeface="Calibri"/>
                <a:cs typeface="Calibri"/>
              </a:rPr>
              <a:t>React</a:t>
            </a:r>
            <a:r>
              <a:rPr lang="de-DE" sz="1200">
                <a:ea typeface="Calibri"/>
                <a:cs typeface="Calibri"/>
              </a:rPr>
              <a:t> Logo</a:t>
            </a:r>
            <a:br>
              <a:rPr lang="de-DE" sz="1200">
                <a:ea typeface="Calibri"/>
                <a:cs typeface="Calibri"/>
              </a:rPr>
            </a:br>
            <a:r>
              <a:rPr lang="de-DE" sz="900">
                <a:ea typeface="Calibri"/>
                <a:cs typeface="Calibri"/>
              </a:rPr>
              <a:t>Quelle: </a:t>
            </a:r>
            <a:r>
              <a:rPr lang="de-DE" sz="900">
                <a:ea typeface="+mn-lt"/>
                <a:cs typeface="+mn-lt"/>
                <a:hlinkClick r:id="rId6"/>
              </a:rPr>
              <a:t>https://commons.wikimedia.org/wiki/File:React-icon.svg</a:t>
            </a:r>
            <a:endParaRPr lang="de-DE" sz="900">
              <a:ea typeface="+mn-lt"/>
              <a:cs typeface="+mn-lt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A07511D-9163-6A8E-91F4-7C86492270F8}"/>
              </a:ext>
            </a:extLst>
          </p:cNvPr>
          <p:cNvSpPr txBox="1"/>
          <p:nvPr/>
        </p:nvSpPr>
        <p:spPr>
          <a:xfrm>
            <a:off x="8753869" y="5830838"/>
            <a:ext cx="193813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ea typeface="Calibri"/>
                <a:cs typeface="Calibri"/>
              </a:rPr>
              <a:t>MUI Logo</a:t>
            </a:r>
            <a:br>
              <a:rPr lang="de-DE" sz="1200">
                <a:ea typeface="Calibri"/>
                <a:cs typeface="Calibri"/>
              </a:rPr>
            </a:br>
            <a:r>
              <a:rPr lang="de-DE" sz="900">
                <a:ea typeface="Calibri"/>
                <a:cs typeface="Calibri"/>
              </a:rPr>
              <a:t>Quelle: </a:t>
            </a:r>
            <a:r>
              <a:rPr lang="de-DE" sz="900">
                <a:ea typeface="+mn-lt"/>
                <a:cs typeface="+mn-lt"/>
                <a:hlinkClick r:id="rId7"/>
              </a:rPr>
              <a:t>https://seeklogo.com/vector-logo/440988/mui</a:t>
            </a:r>
            <a:endParaRPr lang="de-DE" sz="900">
              <a:ea typeface="+mn-lt"/>
              <a:cs typeface="+mn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342B957-D20C-7737-0A24-FCED1DD9B3D6}"/>
              </a:ext>
            </a:extLst>
          </p:cNvPr>
          <p:cNvSpPr txBox="1"/>
          <p:nvPr/>
        </p:nvSpPr>
        <p:spPr>
          <a:xfrm>
            <a:off x="5065216" y="5659110"/>
            <a:ext cx="2158543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>
                <a:ea typeface="Calibri"/>
                <a:cs typeface="Calibri"/>
              </a:rPr>
              <a:t>Threejs</a:t>
            </a:r>
            <a:r>
              <a:rPr lang="de-DE" sz="1200">
                <a:ea typeface="Calibri"/>
                <a:cs typeface="Calibri"/>
              </a:rPr>
              <a:t> Logo</a:t>
            </a:r>
            <a:br>
              <a:rPr lang="de-DE" sz="1200">
                <a:ea typeface="Calibri"/>
                <a:cs typeface="Calibri"/>
              </a:rPr>
            </a:br>
            <a:r>
              <a:rPr lang="de-DE" sz="900">
                <a:ea typeface="Calibri"/>
                <a:cs typeface="Calibri"/>
              </a:rPr>
              <a:t>Quelle: </a:t>
            </a:r>
            <a:r>
              <a:rPr lang="de-DE" sz="900">
                <a:ea typeface="+mn-lt"/>
                <a:cs typeface="+mn-lt"/>
                <a:hlinkClick r:id="rId8"/>
              </a:rPr>
              <a:t>https://github.com/mrdoob/three.js/blob/38bf5f47a8c01a1d12d16a41b4097dc9ee31daad/files/icon.svg</a:t>
            </a:r>
            <a:endParaRPr lang="de-DE" sz="9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3764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ea typeface="Calibri Light"/>
                <a:cs typeface="Calibri Light"/>
              </a:rPr>
              <a:t>Konfigurationsmöglichkeiten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F698CB1A-9625-B502-4A12-D96C98081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2675" y="1615212"/>
            <a:ext cx="5214157" cy="5242915"/>
          </a:xfrm>
        </p:spPr>
      </p:pic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D41BFD5-4CD8-9AFF-DE04-FBBAAFFA6A11}"/>
              </a:ext>
            </a:extLst>
          </p:cNvPr>
          <p:cNvSpPr txBox="1">
            <a:spLocks/>
          </p:cNvSpPr>
          <p:nvPr/>
        </p:nvSpPr>
        <p:spPr>
          <a:xfrm>
            <a:off x="838200" y="1781542"/>
            <a:ext cx="5427204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ea typeface="Calibri"/>
                <a:cs typeface="Calibri"/>
              </a:rPr>
              <a:t>Konfiguration:</a:t>
            </a:r>
          </a:p>
          <a:p>
            <a:pPr lvl="1"/>
            <a:r>
              <a:rPr lang="de-DE">
                <a:ea typeface="Calibri"/>
                <a:cs typeface="Calibri"/>
              </a:rPr>
              <a:t>Position</a:t>
            </a:r>
            <a:endParaRPr lang="de-DE">
              <a:cs typeface="Calibri"/>
            </a:endParaRPr>
          </a:p>
          <a:p>
            <a:pPr lvl="1"/>
            <a:r>
              <a:rPr lang="de-DE">
                <a:latin typeface="Calibri"/>
                <a:cs typeface="Calibri"/>
              </a:rPr>
              <a:t>Batterie und Ladegerät</a:t>
            </a:r>
          </a:p>
          <a:p>
            <a:pPr lvl="1"/>
            <a:r>
              <a:rPr lang="de-DE">
                <a:latin typeface="Calibri"/>
                <a:cs typeface="Calibri"/>
              </a:rPr>
              <a:t>Nachtabschaltung</a:t>
            </a:r>
          </a:p>
          <a:p>
            <a:pPr lvl="1"/>
            <a:r>
              <a:rPr lang="de-DE">
                <a:latin typeface="Calibri"/>
                <a:cs typeface="Calibri"/>
              </a:rPr>
              <a:t>Displayeinstellungen</a:t>
            </a:r>
          </a:p>
          <a:p>
            <a:pPr lvl="1"/>
            <a:r>
              <a:rPr lang="de-DE">
                <a:latin typeface="Calibri"/>
                <a:cs typeface="Calibri"/>
              </a:rPr>
              <a:t>Wifi Konfiguration</a:t>
            </a:r>
          </a:p>
          <a:p>
            <a:pPr lvl="1"/>
            <a:r>
              <a:rPr lang="de-DE">
                <a:latin typeface="Calibri"/>
                <a:cs typeface="Calibri"/>
              </a:rPr>
              <a:t>Abschaltung von Teilsystemen</a:t>
            </a:r>
          </a:p>
          <a:p>
            <a:r>
              <a:rPr lang="de-DE">
                <a:latin typeface="Calibri"/>
                <a:cs typeface="Calibri"/>
              </a:rPr>
              <a:t>Information:</a:t>
            </a:r>
          </a:p>
          <a:p>
            <a:pPr lvl="1"/>
            <a:r>
              <a:rPr lang="de-DE">
                <a:latin typeface="Calibri"/>
                <a:cs typeface="Calibri"/>
              </a:rPr>
              <a:t>Systeminformationen</a:t>
            </a:r>
          </a:p>
          <a:p>
            <a:endParaRPr lang="de-DE">
              <a:latin typeface="Arial"/>
              <a:cs typeface="Arial"/>
            </a:endParaRPr>
          </a:p>
        </p:txBody>
      </p:sp>
      <p:pic>
        <p:nvPicPr>
          <p:cNvPr id="3" name="Grafik 5">
            <a:extLst>
              <a:ext uri="{FF2B5EF4-FFF2-40B4-BE49-F238E27FC236}">
                <a16:creationId xmlns:a16="http://schemas.microsoft.com/office/drawing/2014/main" id="{11AF4A9A-C7A8-E553-FBBE-107828654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663" y="-1210"/>
            <a:ext cx="2239008" cy="4925180"/>
          </a:xfrm>
          <a:prstGeom prst="rect">
            <a:avLst/>
          </a:prstGeom>
        </p:spPr>
      </p:pic>
      <p:pic>
        <p:nvPicPr>
          <p:cNvPr id="6" name="Grafik 7" descr="Ein Bild, das Text enthält.&#10;&#10;Beschreibung automatisch generiert.">
            <a:extLst>
              <a:ext uri="{FF2B5EF4-FFF2-40B4-BE49-F238E27FC236}">
                <a16:creationId xmlns:a16="http://schemas.microsoft.com/office/drawing/2014/main" id="{BDE0BFBF-B6D1-9BB9-A189-C0B25318E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966" y="4753623"/>
            <a:ext cx="2127116" cy="210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10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err="1">
                <a:ea typeface="Calibri Light"/>
                <a:cs typeface="Calibri Light"/>
              </a:rPr>
              <a:t>Application</a:t>
            </a:r>
            <a:r>
              <a:rPr lang="de-DE">
                <a:ea typeface="Calibri Light"/>
                <a:cs typeface="Calibri Light"/>
              </a:rPr>
              <a:t> </a:t>
            </a:r>
            <a:r>
              <a:rPr lang="de-DE" err="1">
                <a:ea typeface="Calibri Light"/>
                <a:cs typeface="Calibri Light"/>
              </a:rPr>
              <a:t>Insights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63A86-857A-8C58-5E8E-35C54C6E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Auswertung von Daten</a:t>
            </a:r>
          </a:p>
          <a:p>
            <a:pPr lvl="1"/>
            <a:r>
              <a:rPr lang="de-DE">
                <a:cs typeface="Calibri"/>
              </a:rPr>
              <a:t>Verbrauch</a:t>
            </a:r>
            <a:endParaRPr lang="de-DE">
              <a:ea typeface="Calibri"/>
              <a:cs typeface="Calibri"/>
            </a:endParaRPr>
          </a:p>
          <a:p>
            <a:pPr lvl="1"/>
            <a:r>
              <a:rPr lang="de-DE">
                <a:cs typeface="Calibri"/>
              </a:rPr>
              <a:t>Strom</a:t>
            </a:r>
            <a:endParaRPr lang="de-DE">
              <a:ea typeface="Calibri"/>
              <a:cs typeface="Calibri"/>
            </a:endParaRPr>
          </a:p>
          <a:p>
            <a:pPr lvl="1"/>
            <a:r>
              <a:rPr lang="de-DE">
                <a:cs typeface="Calibri"/>
              </a:rPr>
              <a:t>Batteriespannung</a:t>
            </a:r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Chart.js</a:t>
            </a:r>
          </a:p>
        </p:txBody>
      </p:sp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F5A3B624-55E5-C0AA-1EE7-3E0B368F8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29" y="1487362"/>
            <a:ext cx="6129866" cy="526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54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Simulationsmodell: Sky Dome</a:t>
            </a:r>
          </a:p>
        </p:txBody>
      </p:sp>
      <p:pic>
        <p:nvPicPr>
          <p:cNvPr id="5" name="Grafik 5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6465A45D-CC75-BA31-6AF4-D5728416B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361" y="1687664"/>
            <a:ext cx="8012285" cy="4844075"/>
          </a:xfrm>
        </p:spPr>
      </p:pic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0E1DB80-070C-C879-7395-EA03E969D853}"/>
              </a:ext>
            </a:extLst>
          </p:cNvPr>
          <p:cNvSpPr txBox="1"/>
          <p:nvPr/>
        </p:nvSpPr>
        <p:spPr>
          <a:xfrm>
            <a:off x="10029410" y="5801943"/>
            <a:ext cx="1938130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ea typeface="Calibri"/>
                <a:cs typeface="Calibri"/>
              </a:rPr>
              <a:t>Sky Dome Model</a:t>
            </a:r>
            <a:br>
              <a:rPr lang="de-DE" sz="1200">
                <a:ea typeface="Calibri"/>
                <a:cs typeface="Calibri"/>
              </a:rPr>
            </a:br>
            <a:r>
              <a:rPr lang="de-DE" sz="900">
                <a:ea typeface="Calibri"/>
                <a:cs typeface="Calibri"/>
              </a:rPr>
              <a:t>Quelle: </a:t>
            </a:r>
            <a:r>
              <a:rPr lang="de-DE" sz="900">
                <a:ea typeface="+mn-lt"/>
                <a:cs typeface="+mn-lt"/>
                <a:hlinkClick r:id="rId4"/>
              </a:rPr>
              <a:t>https://www.e-education.psu.edu/eme810/node/534</a:t>
            </a:r>
            <a:endParaRPr lang="de-DE" sz="9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5932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Algorithmus Sonnenposition</a:t>
            </a:r>
          </a:p>
        </p:txBody>
      </p:sp>
      <p:pic>
        <p:nvPicPr>
          <p:cNvPr id="5" name="Grafik 5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E22C22CA-B180-1EB1-9B19-F143A4DC2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8904" y="1855652"/>
            <a:ext cx="6096000" cy="2667000"/>
          </a:xfrm>
        </p:spPr>
      </p:pic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6" name="Grafik 6" descr="Ein Bild, das Dunkel enthält.&#10;&#10;Beschreibung automatisch generiert.">
            <a:extLst>
              <a:ext uri="{FF2B5EF4-FFF2-40B4-BE49-F238E27FC236}">
                <a16:creationId xmlns:a16="http://schemas.microsoft.com/office/drawing/2014/main" id="{F32C1C65-F6A1-6B3C-CEA1-8F7291CFE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068" y="3958418"/>
            <a:ext cx="2570310" cy="2483813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C37DB09-9EC6-18D6-0726-9EFDC3B31B4C}"/>
              </a:ext>
            </a:extLst>
          </p:cNvPr>
          <p:cNvSpPr txBox="1">
            <a:spLocks/>
          </p:cNvSpPr>
          <p:nvPr/>
        </p:nvSpPr>
        <p:spPr>
          <a:xfrm>
            <a:off x="838200" y="1781542"/>
            <a:ext cx="5427204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>
              <a:ea typeface="Calibri"/>
              <a:cs typeface="Calibri"/>
            </a:endParaRPr>
          </a:p>
          <a:p>
            <a:r>
              <a:rPr lang="de-DE">
                <a:latin typeface="Arial"/>
                <a:cs typeface="Arial"/>
              </a:rPr>
              <a:t>Neigungswinkel Erde zu Sonne</a:t>
            </a:r>
          </a:p>
          <a:p>
            <a:r>
              <a:rPr lang="de-DE">
                <a:latin typeface="Arial"/>
                <a:cs typeface="Arial"/>
              </a:rPr>
              <a:t>Drehung der Erde</a:t>
            </a:r>
          </a:p>
          <a:p>
            <a:r>
              <a:rPr lang="de-DE">
                <a:latin typeface="Arial"/>
                <a:cs typeface="Arial"/>
              </a:rPr>
              <a:t>Position (Koordinaten)</a:t>
            </a:r>
          </a:p>
          <a:p>
            <a:r>
              <a:rPr lang="de-DE">
                <a:latin typeface="Arial"/>
                <a:cs typeface="Arial"/>
              </a:rPr>
              <a:t>Zeit und Zeitzone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0751AB8-174C-F4A0-A043-FD00873E64E0}"/>
              </a:ext>
            </a:extLst>
          </p:cNvPr>
          <p:cNvSpPr txBox="1"/>
          <p:nvPr/>
        </p:nvSpPr>
        <p:spPr>
          <a:xfrm>
            <a:off x="9563155" y="4515688"/>
            <a:ext cx="251275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>
                <a:ea typeface="Calibri"/>
                <a:cs typeface="Calibri"/>
              </a:rPr>
              <a:t>Declination</a:t>
            </a:r>
            <a:r>
              <a:rPr lang="de-DE" sz="1200">
                <a:ea typeface="Calibri"/>
                <a:cs typeface="Calibri"/>
              </a:rPr>
              <a:t> Angle </a:t>
            </a:r>
            <a:r>
              <a:rPr lang="de-DE" sz="1200" err="1">
                <a:ea typeface="Calibri"/>
                <a:cs typeface="Calibri"/>
              </a:rPr>
              <a:t>with</a:t>
            </a:r>
            <a:r>
              <a:rPr lang="de-DE" sz="1200">
                <a:ea typeface="Calibri"/>
                <a:cs typeface="Calibri"/>
              </a:rPr>
              <a:t> Sun</a:t>
            </a:r>
            <a:br>
              <a:rPr lang="de-DE" sz="1200">
                <a:ea typeface="Calibri"/>
                <a:cs typeface="Calibri"/>
              </a:rPr>
            </a:br>
            <a:r>
              <a:rPr lang="de-DE" sz="900">
                <a:ea typeface="Calibri"/>
                <a:cs typeface="Calibri"/>
              </a:rPr>
              <a:t>Quelle: </a:t>
            </a:r>
            <a:r>
              <a:rPr lang="de-DE" sz="900">
                <a:ea typeface="+mn-lt"/>
                <a:cs typeface="+mn-lt"/>
                <a:hlinkClick r:id="rId5"/>
              </a:rPr>
              <a:t>https://www.pveducation.org/pvcdrom/properties-of-sunlight/declination-angle</a:t>
            </a:r>
            <a:endParaRPr lang="de-DE">
              <a:cs typeface="Calibri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B0779C5-6D66-1B21-C838-D50902969C3B}"/>
              </a:ext>
            </a:extLst>
          </p:cNvPr>
          <p:cNvSpPr txBox="1"/>
          <p:nvPr/>
        </p:nvSpPr>
        <p:spPr>
          <a:xfrm>
            <a:off x="7085028" y="5748970"/>
            <a:ext cx="2237933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>
                <a:ea typeface="Calibri"/>
                <a:cs typeface="Calibri"/>
              </a:rPr>
              <a:t>Declination</a:t>
            </a:r>
            <a:r>
              <a:rPr lang="de-DE" sz="1200">
                <a:ea typeface="Calibri"/>
                <a:cs typeface="Calibri"/>
              </a:rPr>
              <a:t> Angle </a:t>
            </a:r>
            <a:r>
              <a:rPr lang="de-DE" sz="1200" err="1">
                <a:ea typeface="Calibri"/>
                <a:cs typeface="Calibri"/>
              </a:rPr>
              <a:t>with</a:t>
            </a:r>
            <a:r>
              <a:rPr lang="de-DE" sz="1200">
                <a:ea typeface="Calibri"/>
                <a:cs typeface="Calibri"/>
              </a:rPr>
              <a:t> </a:t>
            </a:r>
            <a:r>
              <a:rPr lang="de-DE" sz="1200" err="1">
                <a:ea typeface="Calibri"/>
                <a:cs typeface="Calibri"/>
              </a:rPr>
              <a:t>Sunlight</a:t>
            </a:r>
            <a:br>
              <a:rPr lang="de-DE" sz="1200">
                <a:ea typeface="Calibri"/>
                <a:cs typeface="Calibri"/>
              </a:rPr>
            </a:br>
            <a:r>
              <a:rPr lang="de-DE" sz="900">
                <a:ea typeface="Calibri"/>
                <a:cs typeface="Calibri"/>
              </a:rPr>
              <a:t>Quelle: </a:t>
            </a:r>
            <a:r>
              <a:rPr lang="de-DE" sz="900">
                <a:ea typeface="+mn-lt"/>
                <a:cs typeface="+mn-lt"/>
                <a:hlinkClick r:id="rId5"/>
              </a:rPr>
              <a:t>https://www.pveducation.org/pvcdrom/properties-of-sunlight/declination-angle</a:t>
            </a: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929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3D-Simulation: Sky Dome</a:t>
            </a:r>
          </a:p>
        </p:txBody>
      </p:sp>
      <p:pic>
        <p:nvPicPr>
          <p:cNvPr id="5" name="Grafik 5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6A2B6BC4-37ED-EB7E-1467-F02E09A94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2694" y="1348514"/>
            <a:ext cx="7257322" cy="5501109"/>
          </a:xfrm>
        </p:spPr>
      </p:pic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09CB1A7-1D76-F5FB-85FB-A58FA90313C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337733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>
              <a:ea typeface="Calibri"/>
              <a:cs typeface="Calibri"/>
            </a:endParaRPr>
          </a:p>
          <a:p>
            <a:r>
              <a:rPr lang="de-DE">
                <a:latin typeface="Arial"/>
                <a:cs typeface="Arial"/>
              </a:rPr>
              <a:t>Positionsänderung animiert über Zeit</a:t>
            </a:r>
          </a:p>
          <a:p>
            <a:r>
              <a:rPr lang="de-DE">
                <a:latin typeface="Arial"/>
                <a:cs typeface="Arial"/>
              </a:rPr>
              <a:t>Solarpanel Ausrichtung</a:t>
            </a:r>
          </a:p>
          <a:p>
            <a:pPr lvl="1"/>
            <a:r>
              <a:rPr lang="de-DE">
                <a:latin typeface="Arial"/>
                <a:cs typeface="Arial"/>
              </a:rPr>
              <a:t>Automatisch</a:t>
            </a:r>
          </a:p>
          <a:p>
            <a:pPr lvl="1"/>
            <a:r>
              <a:rPr lang="de-DE">
                <a:latin typeface="Arial"/>
                <a:cs typeface="Arial"/>
              </a:rPr>
              <a:t>Manuell</a:t>
            </a:r>
          </a:p>
          <a:p>
            <a:r>
              <a:rPr lang="de-DE">
                <a:latin typeface="Arial"/>
                <a:cs typeface="Arial"/>
              </a:rPr>
              <a:t>Solarpanel Einstellung setzen</a:t>
            </a:r>
          </a:p>
          <a:p>
            <a:r>
              <a:rPr lang="de-DE">
                <a:latin typeface="Arial"/>
                <a:cs typeface="Arial"/>
              </a:rPr>
              <a:t>Three.js (WebGl)</a:t>
            </a:r>
          </a:p>
          <a:p>
            <a:pPr marL="457200" lvl="1" indent="0">
              <a:buNone/>
            </a:pPr>
            <a:endParaRPr lang="de-DE">
              <a:latin typeface="Arial"/>
              <a:cs typeface="Arial"/>
            </a:endParaRPr>
          </a:p>
          <a:p>
            <a:pPr lvl="1"/>
            <a:endParaRPr lang="de-DE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20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Framework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63A86-857A-8C58-5E8E-35C54C6E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>
                <a:ea typeface="Calibri" panose="020F0502020204030204"/>
                <a:cs typeface="Calibri" panose="020F0502020204030204"/>
              </a:rPr>
              <a:t>Framework Vergleich</a:t>
            </a:r>
          </a:p>
          <a:p>
            <a:pPr marL="685800" indent="-685800"/>
            <a:r>
              <a:rPr lang="de-DE">
                <a:ea typeface="Calibri" panose="020F0502020204030204"/>
                <a:cs typeface="Calibri" panose="020F0502020204030204"/>
              </a:rPr>
              <a:t>ESP-IDF</a:t>
            </a:r>
          </a:p>
          <a:p>
            <a:pPr marL="1143000" lvl="1" indent="-685800"/>
            <a:r>
              <a:rPr lang="de-DE" sz="2800">
                <a:ea typeface="Calibri" panose="020F0502020204030204"/>
                <a:cs typeface="Calibri" panose="020F0502020204030204"/>
              </a:rPr>
              <a:t>Taskbasierend</a:t>
            </a:r>
          </a:p>
          <a:p>
            <a:pPr marL="1143000" lvl="1" indent="-685800"/>
            <a:r>
              <a:rPr lang="de-DE" sz="2800" err="1">
                <a:cs typeface="Calibri" panose="020F0502020204030204"/>
              </a:rPr>
              <a:t>FreeRTOS</a:t>
            </a:r>
            <a:r>
              <a:rPr lang="de-DE" sz="2800">
                <a:cs typeface="Calibri" panose="020F0502020204030204"/>
              </a:rPr>
              <a:t> Support</a:t>
            </a:r>
            <a:endParaRPr lang="de-DE" sz="2800">
              <a:ea typeface="Calibri" panose="020F0502020204030204"/>
              <a:cs typeface="Calibri" panose="020F0502020204030204"/>
            </a:endParaRPr>
          </a:p>
          <a:p>
            <a:pPr marL="685800" indent="-685800"/>
            <a:r>
              <a:rPr lang="de-DE">
                <a:ea typeface="Calibri" panose="020F0502020204030204"/>
                <a:cs typeface="Calibri" panose="020F0502020204030204"/>
              </a:rPr>
              <a:t>Arduino Core</a:t>
            </a:r>
          </a:p>
          <a:p>
            <a:pPr marL="1143000" lvl="1" indent="-685800"/>
            <a:r>
              <a:rPr lang="de-DE" sz="2800">
                <a:ea typeface="Calibri" panose="020F0502020204030204"/>
                <a:cs typeface="Calibri" panose="020F0502020204030204"/>
              </a:rPr>
              <a:t>Setup() und loop() Funktionen</a:t>
            </a:r>
          </a:p>
          <a:p>
            <a:pPr marL="1143000" lvl="1" indent="-685800"/>
            <a:r>
              <a:rPr lang="de-DE" sz="2800">
                <a:ea typeface="Calibri" panose="020F0502020204030204"/>
                <a:cs typeface="Calibri" panose="020F0502020204030204"/>
              </a:rPr>
              <a:t>Limitierter RTOS Support</a:t>
            </a:r>
          </a:p>
          <a:p>
            <a:pPr marL="1143000" lvl="1" indent="-685800"/>
            <a:r>
              <a:rPr lang="de-DE" sz="2800">
                <a:ea typeface="Calibri" panose="020F0502020204030204"/>
                <a:cs typeface="Calibri" panose="020F0502020204030204"/>
              </a:rPr>
              <a:t>Größerer Speicherverbrauch</a:t>
            </a:r>
          </a:p>
          <a:p>
            <a:pPr marL="0" indent="0">
              <a:buNone/>
            </a:pPr>
            <a:endParaRPr lang="de-DE" sz="4800">
              <a:ea typeface="Calibri" panose="020F0502020204030204"/>
              <a:cs typeface="Calibri" panose="020F0502020204030204"/>
            </a:endParaRPr>
          </a:p>
          <a:p>
            <a:pPr marL="1143000" lvl="1" indent="-685800"/>
            <a:endParaRPr lang="de-DE" sz="44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9983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Kompass Kalibrierung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63A86-857A-8C58-5E8E-35C54C6E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Rohdaten von Magnetfeldsensoren in x-, y- und z-Achse</a:t>
            </a:r>
          </a:p>
          <a:p>
            <a:r>
              <a:rPr lang="de-DE"/>
              <a:t>Für Ausrichtung werden x- und y-Achse benötigt</a:t>
            </a:r>
          </a:p>
          <a:p>
            <a:pPr lvl="1"/>
            <a:r>
              <a:rPr lang="de-DE"/>
              <a:t>Werte müssen für die Berechnung kalibriert werden</a:t>
            </a:r>
          </a:p>
          <a:p>
            <a:pPr lvl="1"/>
            <a:r>
              <a:rPr lang="de-DE"/>
              <a:t>Winkel zum magnetischen Nordpol = </a:t>
            </a:r>
            <a:r>
              <a:rPr lang="de-DE" err="1"/>
              <a:t>arctan</a:t>
            </a:r>
            <a:r>
              <a:rPr lang="de-DE"/>
              <a:t>( x / y )</a:t>
            </a:r>
          </a:p>
          <a:p>
            <a:pPr lvl="1"/>
            <a:endParaRPr lang="de-DE"/>
          </a:p>
        </p:txBody>
      </p:sp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FE568E7-8188-4E4F-4A86-900D3B70603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5899" y="3253202"/>
            <a:ext cx="4388333" cy="350317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AE9C16D-71F7-B6BE-346B-693FF916ED1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6569" y="3455174"/>
            <a:ext cx="5024077" cy="340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86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Servomotor Ansteuerung</a:t>
            </a:r>
          </a:p>
        </p:txBody>
      </p:sp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A7AE6873-A8BC-CA45-B92E-9AC8AB0971C6}"/>
              </a:ext>
            </a:extLst>
          </p:cNvPr>
          <p:cNvSpPr txBox="1">
            <a:spLocks/>
          </p:cNvSpPr>
          <p:nvPr/>
        </p:nvSpPr>
        <p:spPr>
          <a:xfrm>
            <a:off x="838200" y="182238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A978BBE-1A85-71A3-0EDD-8BFF515A47E3}"/>
              </a:ext>
            </a:extLst>
          </p:cNvPr>
          <p:cNvCxnSpPr>
            <a:cxnSpLocks/>
          </p:cNvCxnSpPr>
          <p:nvPr/>
        </p:nvCxnSpPr>
        <p:spPr>
          <a:xfrm>
            <a:off x="4261120" y="3274945"/>
            <a:ext cx="2800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13E132C-2B70-B269-1099-83187CD9467E}"/>
              </a:ext>
            </a:extLst>
          </p:cNvPr>
          <p:cNvCxnSpPr>
            <a:cxnSpLocks/>
          </p:cNvCxnSpPr>
          <p:nvPr/>
        </p:nvCxnSpPr>
        <p:spPr>
          <a:xfrm flipV="1">
            <a:off x="4261120" y="2817745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2BB32CA-A8B1-A306-7CB2-C952E1871102}"/>
              </a:ext>
            </a:extLst>
          </p:cNvPr>
          <p:cNvCxnSpPr>
            <a:cxnSpLocks/>
          </p:cNvCxnSpPr>
          <p:nvPr/>
        </p:nvCxnSpPr>
        <p:spPr>
          <a:xfrm flipH="1">
            <a:off x="2994295" y="2836795"/>
            <a:ext cx="12668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9AC349A-7C2C-1EB9-F8F4-BDFDD15911DB}"/>
              </a:ext>
            </a:extLst>
          </p:cNvPr>
          <p:cNvCxnSpPr>
            <a:cxnSpLocks/>
          </p:cNvCxnSpPr>
          <p:nvPr/>
        </p:nvCxnSpPr>
        <p:spPr>
          <a:xfrm>
            <a:off x="8146108" y="3271703"/>
            <a:ext cx="9216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E75F13D-86F5-4B9C-8A6B-280A84ED0CEE}"/>
              </a:ext>
            </a:extLst>
          </p:cNvPr>
          <p:cNvCxnSpPr>
            <a:cxnSpLocks/>
          </p:cNvCxnSpPr>
          <p:nvPr/>
        </p:nvCxnSpPr>
        <p:spPr>
          <a:xfrm flipV="1">
            <a:off x="8146108" y="2814503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75B45D2-F088-E107-D65C-7376870BCF0B}"/>
              </a:ext>
            </a:extLst>
          </p:cNvPr>
          <p:cNvCxnSpPr>
            <a:cxnSpLocks/>
          </p:cNvCxnSpPr>
          <p:nvPr/>
        </p:nvCxnSpPr>
        <p:spPr>
          <a:xfrm flipV="1">
            <a:off x="7041208" y="2814503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8322734-29D9-288D-8759-48E73E4D3CAC}"/>
              </a:ext>
            </a:extLst>
          </p:cNvPr>
          <p:cNvCxnSpPr>
            <a:cxnSpLocks/>
          </p:cNvCxnSpPr>
          <p:nvPr/>
        </p:nvCxnSpPr>
        <p:spPr>
          <a:xfrm flipH="1">
            <a:off x="7041208" y="2833553"/>
            <a:ext cx="1104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71844DD-815C-B27C-31F7-53C29F44C014}"/>
              </a:ext>
            </a:extLst>
          </p:cNvPr>
          <p:cNvCxnSpPr>
            <a:cxnSpLocks/>
          </p:cNvCxnSpPr>
          <p:nvPr/>
        </p:nvCxnSpPr>
        <p:spPr>
          <a:xfrm flipV="1">
            <a:off x="2994295" y="2824231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89C379E-03D6-C19A-A698-CBEDAAD7E8CC}"/>
              </a:ext>
            </a:extLst>
          </p:cNvPr>
          <p:cNvCxnSpPr>
            <a:cxnSpLocks/>
          </p:cNvCxnSpPr>
          <p:nvPr/>
        </p:nvCxnSpPr>
        <p:spPr>
          <a:xfrm>
            <a:off x="2994295" y="3666115"/>
            <a:ext cx="406717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4B3016C9-9823-78BC-2E12-8B747DFB8B44}"/>
              </a:ext>
            </a:extLst>
          </p:cNvPr>
          <p:cNvSpPr txBox="1"/>
          <p:nvPr/>
        </p:nvSpPr>
        <p:spPr>
          <a:xfrm>
            <a:off x="4700087" y="33742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25ms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DDE30F6-8310-E2AA-78C8-53A2F283A6B0}"/>
              </a:ext>
            </a:extLst>
          </p:cNvPr>
          <p:cNvSpPr txBox="1"/>
          <p:nvPr/>
        </p:nvSpPr>
        <p:spPr>
          <a:xfrm>
            <a:off x="2855877" y="2158863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0% = 220µs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5EA8D1F-1351-062F-6BED-95CC9EDEC365}"/>
              </a:ext>
            </a:extLst>
          </p:cNvPr>
          <p:cNvCxnSpPr>
            <a:cxnSpLocks/>
          </p:cNvCxnSpPr>
          <p:nvPr/>
        </p:nvCxnSpPr>
        <p:spPr>
          <a:xfrm>
            <a:off x="3451495" y="2442470"/>
            <a:ext cx="0" cy="3720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77505571-3442-3CEE-3C72-7AC601C84EBB}"/>
              </a:ext>
            </a:extLst>
          </p:cNvPr>
          <p:cNvSpPr txBox="1"/>
          <p:nvPr/>
        </p:nvSpPr>
        <p:spPr>
          <a:xfrm>
            <a:off x="3556986" y="2451089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100% = 830µs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7DAB1AC-F646-EB62-EE21-16566FBB7A13}"/>
              </a:ext>
            </a:extLst>
          </p:cNvPr>
          <p:cNvCxnSpPr>
            <a:cxnSpLocks/>
          </p:cNvCxnSpPr>
          <p:nvPr/>
        </p:nvCxnSpPr>
        <p:spPr>
          <a:xfrm>
            <a:off x="4261120" y="2695575"/>
            <a:ext cx="0" cy="1189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4A3C608D-A2DB-E4EB-AD20-FD846A390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747" y="3518561"/>
            <a:ext cx="3351943" cy="294870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45384D4-32A3-1D44-918D-7D7E1879DA03}"/>
              </a:ext>
            </a:extLst>
          </p:cNvPr>
          <p:cNvSpPr txBox="1"/>
          <p:nvPr/>
        </p:nvSpPr>
        <p:spPr>
          <a:xfrm>
            <a:off x="615467" y="4148965"/>
            <a:ext cx="7284570" cy="27635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err="1"/>
              <a:t>Servotyp</a:t>
            </a:r>
            <a:r>
              <a:rPr lang="de-DE" sz="2400"/>
              <a:t>: Bluebird BMS-L530MG</a:t>
            </a:r>
            <a:endParaRPr lang="de-DE" sz="2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/>
              <a:t>Servomotor für Rotation hat Aktionsbereich &lt; 180°, aber nötiger Aktionsbereich = 360°</a:t>
            </a:r>
            <a:endParaRPr lang="de-DE" sz="240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/>
              <a:t>Wenn Winkel &gt; 180° -&gt; Winkel – 180°</a:t>
            </a:r>
            <a:endParaRPr lang="de-DE" sz="240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/>
              <a:t>Winkel für </a:t>
            </a:r>
            <a:r>
              <a:rPr lang="de-DE" sz="2400" err="1"/>
              <a:t>Neigungsservo</a:t>
            </a:r>
            <a:r>
              <a:rPr lang="de-DE" sz="2400"/>
              <a:t> -&gt; 180° - Winkel</a:t>
            </a:r>
            <a:endParaRPr lang="de-DE" sz="240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873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Panel Ausrichtung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63A86-857A-8C58-5E8E-35C54C6E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Basisausrichtung nach </a:t>
            </a:r>
            <a:r>
              <a:rPr lang="de-DE">
                <a:solidFill>
                  <a:srgbClr val="FF0000"/>
                </a:solidFill>
              </a:rPr>
              <a:t>Sonnenposition</a:t>
            </a:r>
          </a:p>
          <a:p>
            <a:r>
              <a:rPr lang="de-DE"/>
              <a:t>Servomotoren Rotieren und Neigen die Solarplatten</a:t>
            </a:r>
          </a:p>
          <a:p>
            <a:r>
              <a:rPr lang="de-DE"/>
              <a:t>Wenn </a:t>
            </a:r>
            <a:r>
              <a:rPr lang="de-DE" err="1"/>
              <a:t>SunStorage</a:t>
            </a:r>
            <a:r>
              <a:rPr lang="de-DE"/>
              <a:t> schief steht ändern sowohl Rotieren und Neigen, </a:t>
            </a:r>
            <a:r>
              <a:rPr lang="de-DE" err="1"/>
              <a:t>Azimuth</a:t>
            </a:r>
            <a:r>
              <a:rPr lang="de-DE"/>
              <a:t> und Elevation</a:t>
            </a:r>
          </a:p>
          <a:p>
            <a:r>
              <a:rPr lang="de-DE"/>
              <a:t>Somit muss die optimale Rotation </a:t>
            </a:r>
            <a:br>
              <a:rPr lang="de-DE"/>
            </a:br>
            <a:r>
              <a:rPr lang="de-DE"/>
              <a:t>und Neigung gesucht werden</a:t>
            </a:r>
          </a:p>
        </p:txBody>
      </p:sp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9ADF623-8D1F-E8FF-ABD7-F1214ABA8473}"/>
              </a:ext>
            </a:extLst>
          </p:cNvPr>
          <p:cNvGrpSpPr/>
          <p:nvPr/>
        </p:nvGrpSpPr>
        <p:grpSpPr>
          <a:xfrm>
            <a:off x="6096000" y="3616677"/>
            <a:ext cx="4001058" cy="2981741"/>
            <a:chOff x="7568997" y="3559527"/>
            <a:chExt cx="4001058" cy="2981741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4A0A5097-B3A3-C42F-2397-EB977ACCD80D}"/>
                </a:ext>
              </a:extLst>
            </p:cNvPr>
            <p:cNvGrpSpPr/>
            <p:nvPr/>
          </p:nvGrpSpPr>
          <p:grpSpPr>
            <a:xfrm>
              <a:off x="7568997" y="3559527"/>
              <a:ext cx="4001058" cy="2981741"/>
              <a:chOff x="6540297" y="1509504"/>
              <a:chExt cx="4001058" cy="2981741"/>
            </a:xfrm>
          </p:grpSpPr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A479E39B-0472-428E-F7CD-B028BAEBC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540297" y="1509504"/>
                <a:ext cx="4001058" cy="2981741"/>
              </a:xfrm>
              <a:prstGeom prst="rect">
                <a:avLst/>
              </a:prstGeom>
            </p:spPr>
          </p:pic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3577135-D683-F765-AF5C-03586F5716D4}"/>
                  </a:ext>
                </a:extLst>
              </p:cNvPr>
              <p:cNvSpPr txBox="1"/>
              <p:nvPr/>
            </p:nvSpPr>
            <p:spPr>
              <a:xfrm>
                <a:off x="6867525" y="3911084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err="1"/>
                  <a:t>Azimuth</a:t>
                </a:r>
                <a:endParaRPr lang="de-DE"/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63E7CD7-AF00-CA6F-B329-A100EE1043E1}"/>
                  </a:ext>
                </a:extLst>
              </p:cNvPr>
              <p:cNvSpPr txBox="1"/>
              <p:nvPr/>
            </p:nvSpPr>
            <p:spPr>
              <a:xfrm>
                <a:off x="8000722" y="3429000"/>
                <a:ext cx="1046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Elevation</a:t>
                </a:r>
              </a:p>
            </p:txBody>
          </p:sp>
        </p:grp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7A67032A-9A7D-E6DB-43B0-769163B7A3A8}"/>
                </a:ext>
              </a:extLst>
            </p:cNvPr>
            <p:cNvCxnSpPr>
              <a:cxnSpLocks/>
            </p:cNvCxnSpPr>
            <p:nvPr/>
          </p:nvCxnSpPr>
          <p:spPr>
            <a:xfrm>
              <a:off x="9036844" y="6030118"/>
              <a:ext cx="28575" cy="1325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E9B952B3-1733-D2CA-08EA-56C3F356C1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4925" y="6030118"/>
              <a:ext cx="104497" cy="6746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1815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Panel Ausrichtung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63A86-857A-8C58-5E8E-35C54C6E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Basisausrichtung nach </a:t>
            </a:r>
            <a:r>
              <a:rPr lang="de-DE">
                <a:solidFill>
                  <a:srgbClr val="FF0000"/>
                </a:solidFill>
              </a:rPr>
              <a:t>Sonnenposition</a:t>
            </a:r>
          </a:p>
          <a:p>
            <a:r>
              <a:rPr lang="de-DE"/>
              <a:t>Umrechnung nach Lage von </a:t>
            </a:r>
            <a:r>
              <a:rPr lang="de-DE" err="1"/>
              <a:t>SunStorage</a:t>
            </a:r>
            <a:endParaRPr lang="de-DE"/>
          </a:p>
          <a:p>
            <a:pPr lvl="1"/>
            <a:r>
              <a:rPr lang="de-DE"/>
              <a:t>Rotation: Drehwinkel von </a:t>
            </a:r>
            <a:r>
              <a:rPr lang="de-DE" err="1">
                <a:solidFill>
                  <a:schemeClr val="accent1"/>
                </a:solidFill>
              </a:rPr>
              <a:t>Ebenenvektor</a:t>
            </a:r>
            <a:r>
              <a:rPr lang="de-DE"/>
              <a:t> um </a:t>
            </a:r>
            <a:r>
              <a:rPr lang="de-DE">
                <a:solidFill>
                  <a:schemeClr val="accent4">
                    <a:lumMod val="75000"/>
                  </a:schemeClr>
                </a:solidFill>
              </a:rPr>
              <a:t>Gyroskop-Achsen</a:t>
            </a:r>
          </a:p>
          <a:p>
            <a:pPr lvl="1"/>
            <a:r>
              <a:rPr lang="de-DE"/>
              <a:t>Neigung: Winkel zwischen </a:t>
            </a:r>
            <a:r>
              <a:rPr lang="de-DE">
                <a:solidFill>
                  <a:srgbClr val="FF0000"/>
                </a:solidFill>
              </a:rPr>
              <a:t>Sonnenposition</a:t>
            </a:r>
            <a:r>
              <a:rPr lang="de-DE"/>
              <a:t> und Richtungsvektor</a:t>
            </a:r>
          </a:p>
          <a:p>
            <a:pPr lvl="1"/>
            <a:endParaRPr lang="de-DE"/>
          </a:p>
        </p:txBody>
      </p:sp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A0A5097-B3A3-C42F-2397-EB977ACCD80D}"/>
              </a:ext>
            </a:extLst>
          </p:cNvPr>
          <p:cNvGrpSpPr/>
          <p:nvPr/>
        </p:nvGrpSpPr>
        <p:grpSpPr>
          <a:xfrm>
            <a:off x="7568997" y="3559527"/>
            <a:ext cx="4001058" cy="2981741"/>
            <a:chOff x="6540297" y="1509504"/>
            <a:chExt cx="4001058" cy="2981741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A479E39B-0472-428E-F7CD-B028BAEBC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0297" y="1509504"/>
              <a:ext cx="4001058" cy="2981741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3577135-D683-F765-AF5C-03586F5716D4}"/>
                </a:ext>
              </a:extLst>
            </p:cNvPr>
            <p:cNvSpPr txBox="1"/>
            <p:nvPr/>
          </p:nvSpPr>
          <p:spPr>
            <a:xfrm>
              <a:off x="6867525" y="391108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err="1"/>
                <a:t>Azimuth</a:t>
              </a:r>
              <a:endParaRPr lang="de-DE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63E7CD7-AF00-CA6F-B329-A100EE1043E1}"/>
                </a:ext>
              </a:extLst>
            </p:cNvPr>
            <p:cNvSpPr txBox="1"/>
            <p:nvPr/>
          </p:nvSpPr>
          <p:spPr>
            <a:xfrm>
              <a:off x="8000722" y="3429000"/>
              <a:ext cx="1046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Elevation</a:t>
              </a:r>
            </a:p>
          </p:txBody>
        </p:sp>
      </p:grp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A67032A-9A7D-E6DB-43B0-769163B7A3A8}"/>
              </a:ext>
            </a:extLst>
          </p:cNvPr>
          <p:cNvCxnSpPr>
            <a:cxnSpLocks/>
          </p:cNvCxnSpPr>
          <p:nvPr/>
        </p:nvCxnSpPr>
        <p:spPr>
          <a:xfrm>
            <a:off x="9036844" y="6030118"/>
            <a:ext cx="28575" cy="1325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9B952B3-1733-D2CA-08EA-56C3F356C13D}"/>
              </a:ext>
            </a:extLst>
          </p:cNvPr>
          <p:cNvCxnSpPr>
            <a:cxnSpLocks/>
          </p:cNvCxnSpPr>
          <p:nvPr/>
        </p:nvCxnSpPr>
        <p:spPr>
          <a:xfrm flipH="1">
            <a:off x="8924925" y="6030118"/>
            <a:ext cx="104497" cy="674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fik 31">
            <a:extLst>
              <a:ext uri="{FF2B5EF4-FFF2-40B4-BE49-F238E27FC236}">
                <a16:creationId xmlns:a16="http://schemas.microsoft.com/office/drawing/2014/main" id="{A253F846-EE59-EDA5-47EE-C6EACEA54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61" y="3707718"/>
            <a:ext cx="4455421" cy="275122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CE3D1B8E-14D4-D984-2909-C0B524BA6551}"/>
              </a:ext>
            </a:extLst>
          </p:cNvPr>
          <p:cNvSpPr txBox="1"/>
          <p:nvPr/>
        </p:nvSpPr>
        <p:spPr>
          <a:xfrm>
            <a:off x="5323474" y="4665573"/>
            <a:ext cx="208597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>
                <a:solidFill>
                  <a:schemeClr val="accent4">
                    <a:lumMod val="75000"/>
                  </a:schemeClr>
                </a:solidFill>
              </a:rPr>
              <a:t>Gyroskop-Achsen</a:t>
            </a:r>
            <a:endParaRPr lang="de-DE"/>
          </a:p>
          <a:p>
            <a:r>
              <a:rPr lang="de-DE" err="1">
                <a:solidFill>
                  <a:schemeClr val="accent1"/>
                </a:solidFill>
              </a:rPr>
              <a:t>Ebenenvektor</a:t>
            </a:r>
            <a:endParaRPr lang="de-DE">
              <a:solidFill>
                <a:schemeClr val="accent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de-DE"/>
              <a:t>Richtungsvektor</a:t>
            </a:r>
            <a:endParaRPr lang="de-DE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91624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63A86-857A-8C58-5E8E-35C54C6E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1400" u="sng">
                <a:ea typeface="+mn-lt"/>
                <a:cs typeface="+mn-lt"/>
                <a:hlinkClick r:id="rId2"/>
              </a:rPr>
              <a:t>https</a:t>
            </a:r>
            <a:r>
              <a:rPr lang="de-DE" sz="1400">
                <a:ea typeface="+mn-lt"/>
                <a:cs typeface="+mn-lt"/>
                <a:hlinkClick r:id="rId2"/>
              </a:rPr>
              <a:t>://</a:t>
            </a:r>
            <a:r>
              <a:rPr lang="de-DE" sz="1400" u="sng">
                <a:ea typeface="+mn-lt"/>
                <a:cs typeface="+mn-lt"/>
                <a:hlinkClick r:id="rId2"/>
              </a:rPr>
              <a:t>www</a:t>
            </a:r>
            <a:r>
              <a:rPr lang="de-DE" sz="1400">
                <a:ea typeface="+mn-lt"/>
                <a:cs typeface="+mn-lt"/>
                <a:hlinkClick r:id="rId2"/>
              </a:rPr>
              <a:t>.e-</a:t>
            </a:r>
            <a:r>
              <a:rPr lang="de-DE" sz="1400" u="sng">
                <a:ea typeface="+mn-lt"/>
                <a:cs typeface="+mn-lt"/>
                <a:hlinkClick r:id="rId2"/>
              </a:rPr>
              <a:t>education</a:t>
            </a:r>
            <a:r>
              <a:rPr lang="de-DE" sz="1400">
                <a:ea typeface="+mn-lt"/>
                <a:cs typeface="+mn-lt"/>
                <a:hlinkClick r:id="rId2"/>
              </a:rPr>
              <a:t>.</a:t>
            </a:r>
            <a:r>
              <a:rPr lang="de-DE" sz="1400" u="sng">
                <a:ea typeface="+mn-lt"/>
                <a:cs typeface="+mn-lt"/>
                <a:hlinkClick r:id="rId2"/>
              </a:rPr>
              <a:t>psu</a:t>
            </a:r>
            <a:r>
              <a:rPr lang="de-DE" sz="1400">
                <a:ea typeface="+mn-lt"/>
                <a:cs typeface="+mn-lt"/>
                <a:hlinkClick r:id="rId2"/>
              </a:rPr>
              <a:t>.</a:t>
            </a:r>
            <a:r>
              <a:rPr lang="de-DE" sz="1400" u="sng">
                <a:ea typeface="+mn-lt"/>
                <a:cs typeface="+mn-lt"/>
                <a:hlinkClick r:id="rId2"/>
              </a:rPr>
              <a:t>edu</a:t>
            </a:r>
            <a:r>
              <a:rPr lang="de-DE" sz="1400">
                <a:ea typeface="+mn-lt"/>
                <a:cs typeface="+mn-lt"/>
                <a:hlinkClick r:id="rId2"/>
              </a:rPr>
              <a:t>/</a:t>
            </a:r>
            <a:r>
              <a:rPr lang="de-DE" sz="1400" u="sng">
                <a:ea typeface="+mn-lt"/>
                <a:cs typeface="+mn-lt"/>
                <a:hlinkClick r:id="rId2"/>
              </a:rPr>
              <a:t>eme810</a:t>
            </a:r>
            <a:r>
              <a:rPr lang="de-DE" sz="1400">
                <a:ea typeface="+mn-lt"/>
                <a:cs typeface="+mn-lt"/>
                <a:hlinkClick r:id="rId2"/>
              </a:rPr>
              <a:t>/node/534</a:t>
            </a:r>
            <a:endParaRPr lang="de-DE" sz="1400"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sz="1400">
                <a:ea typeface="+mn-lt"/>
                <a:cs typeface="+mn-lt"/>
                <a:hlinkClick r:id="rId3"/>
              </a:rPr>
              <a:t>https://www.pveducation.org/pvcdrom/properties-of-sunlight/declination-angle</a:t>
            </a:r>
            <a:endParaRPr lang="de-DE" sz="1400"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sz="1400">
                <a:ea typeface="+mn-lt"/>
                <a:cs typeface="+mn-lt"/>
                <a:hlinkClick r:id="rId4"/>
              </a:rPr>
              <a:t>https://cdn.shopify.com/s/files/1/1509/1638/files/GY-_271_Triple_Axis_Compass_Datenblatt.pdf?72630</a:t>
            </a:r>
            <a:endParaRPr lang="de-DE" sz="1400"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sz="1400">
                <a:ea typeface="+mn-lt"/>
                <a:cs typeface="+mn-lt"/>
                <a:hlinkClick r:id="rId5"/>
              </a:rPr>
              <a:t>https://slypro.net/produit/gt-u7-gps-module/</a:t>
            </a:r>
            <a:endParaRPr lang="de-DE" sz="1400"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sz="1400">
                <a:ea typeface="+mn-lt"/>
                <a:cs typeface="+mn-lt"/>
                <a:hlinkClick r:id="rId6"/>
              </a:rPr>
              <a:t>https://commons.wikimedia.org/wiki/File:React-icon.svg</a:t>
            </a:r>
            <a:endParaRPr lang="de-DE" sz="1400"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sz="1400">
                <a:ea typeface="+mn-lt"/>
                <a:cs typeface="+mn-lt"/>
                <a:hlinkClick r:id="rId7"/>
              </a:rPr>
              <a:t>https://github.com/mrdoob/three.js/blob/38bf5f47a8c01a1d12d16a41b4097dc9ee31daad/files/icon.svg</a:t>
            </a:r>
            <a:endParaRPr lang="de-DE"/>
          </a:p>
          <a:p>
            <a:pPr marL="0" indent="0">
              <a:buNone/>
            </a:pPr>
            <a:r>
              <a:rPr lang="de-DE" sz="1400">
                <a:ea typeface="+mn-lt"/>
                <a:cs typeface="+mn-lt"/>
                <a:hlinkClick r:id="rId8"/>
              </a:rPr>
              <a:t>https://seeklogo.com/vector-logo/440988/mui</a:t>
            </a: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 sz="1400">
              <a:ea typeface="+mn-lt"/>
              <a:cs typeface="+mn-lt"/>
            </a:endParaRPr>
          </a:p>
          <a:p>
            <a:endParaRPr lang="de-DE">
              <a:ea typeface="+mn-lt"/>
              <a:cs typeface="+mn-lt"/>
            </a:endParaRPr>
          </a:p>
          <a:p>
            <a:endParaRPr lang="de-DE">
              <a:ea typeface="+mn-lt"/>
              <a:cs typeface="+mn-lt"/>
            </a:endParaRPr>
          </a:p>
          <a:p>
            <a:endParaRPr lang="de-DE">
              <a:ea typeface="+mn-lt"/>
              <a:cs typeface="+mn-lt"/>
            </a:endParaRPr>
          </a:p>
          <a:p>
            <a:pPr marL="0" indent="0">
              <a:buNone/>
            </a:pPr>
            <a:endParaRPr lang="de-DE">
              <a:ea typeface="+mn-lt"/>
              <a:cs typeface="+mn-lt"/>
            </a:endParaRPr>
          </a:p>
        </p:txBody>
      </p:sp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4543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Ladegerät für 2 s </a:t>
            </a:r>
            <a:r>
              <a:rPr lang="de-DE" err="1"/>
              <a:t>LiPo</a:t>
            </a:r>
            <a:r>
              <a:rPr lang="de-DE"/>
              <a:t> Akkus</a:t>
            </a:r>
          </a:p>
        </p:txBody>
      </p:sp>
      <p:pic>
        <p:nvPicPr>
          <p:cNvPr id="6" name="Inhaltsplatzhalter 5" descr="Ein Bild, das Text, Diagramm, Screenshot, Design enthält.&#10;&#10;Automatisch generierte Beschreibung">
            <a:extLst>
              <a:ext uri="{FF2B5EF4-FFF2-40B4-BE49-F238E27FC236}">
                <a16:creationId xmlns:a16="http://schemas.microsoft.com/office/drawing/2014/main" id="{84E34669-D88C-86D3-A66C-613BDA45F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280" y="1492611"/>
            <a:ext cx="4715056" cy="4793932"/>
          </a:xfrm>
        </p:spPr>
      </p:pic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C07C4F3-B744-03E9-2AFA-A48DBA4E8882}"/>
              </a:ext>
            </a:extLst>
          </p:cNvPr>
          <p:cNvSpPr txBox="1"/>
          <p:nvPr/>
        </p:nvSpPr>
        <p:spPr>
          <a:xfrm>
            <a:off x="742950" y="1962150"/>
            <a:ext cx="3968750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/>
              <a:t>PWM steuert T1 (Bipolartransistor BC547</a:t>
            </a:r>
            <a:endParaRPr lang="de-DE" sz="22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/>
              <a:t>T1 steuert T2 (MOSFET IRF 5305)</a:t>
            </a:r>
            <a:endParaRPr lang="de-DE" sz="22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/>
              <a:t>R1 und R2 erzeugen die Schwellspannung, damit R2 schaltet</a:t>
            </a:r>
            <a:endParaRPr lang="de-DE" sz="22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/>
              <a:t>D1 als Rücklaufdiode</a:t>
            </a:r>
            <a:endParaRPr lang="de-DE" sz="22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/>
              <a:t>R3 / R4, um zu verhindern, dass der Strom über den Controller abfließt</a:t>
            </a:r>
            <a:endParaRPr lang="de-DE" sz="22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/>
              <a:t>R5 dient als Messwiderstand </a:t>
            </a:r>
            <a:endParaRPr lang="de-DE" sz="2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09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Ladegerät Algorithmus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545B5F9-1779-BB67-2CE6-B704E521A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3811" y="1805049"/>
            <a:ext cx="7692296" cy="4633171"/>
          </a:xfrm>
        </p:spPr>
      </p:pic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1506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Ladevorgang</a:t>
            </a:r>
          </a:p>
        </p:txBody>
      </p:sp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3274A4D-8B1B-A8A8-00A7-49A0356E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Ziel-Ladestrom </a:t>
            </a:r>
            <a:r>
              <a:rPr lang="de-DE" err="1"/>
              <a:t>I_Target</a:t>
            </a:r>
            <a:endParaRPr lang="de-DE"/>
          </a:p>
          <a:p>
            <a:pPr lvl="1"/>
            <a:r>
              <a:rPr lang="de-DE"/>
              <a:t>Voller Ladestrom bis </a:t>
            </a:r>
            <a:r>
              <a:rPr lang="de-DE" err="1"/>
              <a:t>V_TrickleThreshold</a:t>
            </a:r>
            <a:endParaRPr lang="de-DE"/>
          </a:p>
          <a:p>
            <a:pPr lvl="1"/>
            <a:r>
              <a:rPr lang="de-DE"/>
              <a:t>Lineare Verringerung bis </a:t>
            </a:r>
            <a:r>
              <a:rPr lang="de-DE" err="1"/>
              <a:t>V_Max</a:t>
            </a:r>
            <a:endParaRPr lang="de-DE"/>
          </a:p>
          <a:p>
            <a:r>
              <a:rPr lang="de-DE" err="1"/>
              <a:t>DutyCycle</a:t>
            </a:r>
            <a:r>
              <a:rPr lang="de-DE"/>
              <a:t> = </a:t>
            </a:r>
            <a:r>
              <a:rPr lang="de-DE" err="1"/>
              <a:t>DutyCycle</a:t>
            </a:r>
            <a:r>
              <a:rPr lang="de-DE"/>
              <a:t> + (</a:t>
            </a:r>
            <a:r>
              <a:rPr lang="de-DE" err="1"/>
              <a:t>I_Target</a:t>
            </a:r>
            <a:r>
              <a:rPr lang="de-DE"/>
              <a:t> – </a:t>
            </a:r>
            <a:r>
              <a:rPr lang="de-DE" err="1"/>
              <a:t>I_Current</a:t>
            </a:r>
            <a:r>
              <a:rPr lang="de-DE"/>
              <a:t>)</a:t>
            </a:r>
          </a:p>
          <a:p>
            <a:pPr marL="0" indent="0">
              <a:buNone/>
            </a:pPr>
            <a:r>
              <a:rPr lang="de-DE"/>
              <a:t>(</a:t>
            </a:r>
            <a:r>
              <a:rPr lang="de-DE" err="1"/>
              <a:t>I_Current</a:t>
            </a:r>
            <a:r>
              <a:rPr lang="de-DE"/>
              <a:t> ist letzter gemessener Ladestrom)</a:t>
            </a:r>
          </a:p>
        </p:txBody>
      </p:sp>
      <p:pic>
        <p:nvPicPr>
          <p:cNvPr id="3" name="Grafik 5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14DFEC90-269A-CF8C-391F-1268F2921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448" y="4157473"/>
            <a:ext cx="6538258" cy="202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Stromversorgung &amp; USB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63A86-857A-8C58-5E8E-35C54C6E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Stromversorgung nur für Microcontroller, Display und Sensoren mittels Linearregler 7805</a:t>
            </a:r>
            <a:endParaRPr lang="de-DE">
              <a:ea typeface="Calibri"/>
              <a:cs typeface="Calibri"/>
            </a:endParaRPr>
          </a:p>
          <a:p>
            <a:r>
              <a:rPr lang="de-DE"/>
              <a:t>Separater Stromkreis für USB und Servos mittel Buck Converter</a:t>
            </a:r>
            <a:endParaRPr lang="de-DE">
              <a:ea typeface="Calibri"/>
              <a:cs typeface="Calibri"/>
            </a:endParaRPr>
          </a:p>
          <a:p>
            <a:r>
              <a:rPr lang="de-DE"/>
              <a:t>Kann über PIN deaktiviert werden (bei Start, State </a:t>
            </a:r>
            <a:r>
              <a:rPr lang="de-DE" err="1"/>
              <a:t>of</a:t>
            </a:r>
            <a:r>
              <a:rPr lang="de-DE"/>
              <a:t> Charge Bestimmung und Nachtabschaltung)</a:t>
            </a:r>
            <a:endParaRPr lang="de-DE">
              <a:ea typeface="Calibri"/>
              <a:cs typeface="Calibri"/>
            </a:endParaRPr>
          </a:p>
          <a:p>
            <a:r>
              <a:rPr lang="de-DE"/>
              <a:t>DACs zur Einstellung des Ladestroms des USB</a:t>
            </a:r>
            <a:endParaRPr lang="de-DE">
              <a:ea typeface="Calibri"/>
              <a:cs typeface="Calibri"/>
            </a:endParaRPr>
          </a:p>
        </p:txBody>
      </p:sp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732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Messungen</a:t>
            </a:r>
          </a:p>
        </p:txBody>
      </p:sp>
      <p:pic>
        <p:nvPicPr>
          <p:cNvPr id="6" name="Inhaltsplatzhalter 5" descr="Ein Bild, das Diagramm, technische Zeichnung, Plan, Entwurf enthält.&#10;&#10;Automatisch generierte Beschreibung">
            <a:extLst>
              <a:ext uri="{FF2B5EF4-FFF2-40B4-BE49-F238E27FC236}">
                <a16:creationId xmlns:a16="http://schemas.microsoft.com/office/drawing/2014/main" id="{C1ED3E7F-7279-BEAE-A74C-0A0C1B610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14" y="2074059"/>
            <a:ext cx="7209269" cy="4038600"/>
          </a:xfrm>
        </p:spPr>
      </p:pic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E277234-3E1E-1366-7B48-12078A23AC2D}"/>
              </a:ext>
            </a:extLst>
          </p:cNvPr>
          <p:cNvSpPr txBox="1"/>
          <p:nvPr/>
        </p:nvSpPr>
        <p:spPr>
          <a:xfrm>
            <a:off x="586427" y="1965696"/>
            <a:ext cx="43116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S1: als Lade-PWM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D1: Rücklaufdiode des Batterieladegeräts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R10 und R9: Pull-Up Schaltung: fließt kein Strom, so misst ADC1_5 1.65 Volt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R8 als Widerstand zur Messung des Batteriestroms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R1 und R2: Spannungsteiler für Messung der Spannung der niedrigeren Zelle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R4 und R3: Spannungsteiler für obere Zelle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R_Sys</a:t>
            </a:r>
            <a:r>
              <a:rPr lang="de-DE"/>
              <a:t>: Widerstand  des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R5 und R6: Messung des Systemstroms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Parallel zu den ADCs liegt je 100 </a:t>
            </a:r>
            <a:r>
              <a:rPr lang="de-DE" err="1"/>
              <a:t>nF</a:t>
            </a:r>
            <a:r>
              <a:rPr lang="de-DE"/>
              <a:t> Kondensator auf Ground</a:t>
            </a:r>
          </a:p>
        </p:txBody>
      </p:sp>
    </p:spTree>
    <p:extLst>
      <p:ext uri="{BB962C8B-B14F-4D97-AF65-F5344CB8AC3E}">
        <p14:creationId xmlns:p14="http://schemas.microsoft.com/office/powerpoint/2010/main" val="343741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76D9-A499-DE3F-8A32-3D7B4B10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err="1"/>
              <a:t>Cell</a:t>
            </a:r>
            <a:r>
              <a:rPr lang="de-DE"/>
              <a:t> </a:t>
            </a:r>
            <a:r>
              <a:rPr lang="de-DE" err="1"/>
              <a:t>Balancing</a:t>
            </a:r>
            <a:endParaRPr lang="de-DE"/>
          </a:p>
        </p:txBody>
      </p:sp>
      <p:pic>
        <p:nvPicPr>
          <p:cNvPr id="6" name="Inhaltsplatzhalter 5" descr="Ein Bild, das Text, Diagramm, Screenshot enthält.&#10;&#10;Automatisch generierte Beschreibung">
            <a:extLst>
              <a:ext uri="{FF2B5EF4-FFF2-40B4-BE49-F238E27FC236}">
                <a16:creationId xmlns:a16="http://schemas.microsoft.com/office/drawing/2014/main" id="{22E7A5A7-ECA5-ACAA-F3D8-B67E86CF0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80" y="2072239"/>
            <a:ext cx="5763120" cy="3996324"/>
          </a:xfrm>
        </p:spPr>
      </p:pic>
      <p:pic>
        <p:nvPicPr>
          <p:cNvPr id="4" name="Grafik 3" descr="Ein Bild, das Screenshot, Cartoon, Clipart, Design enthält.&#10;&#10;Automatisch generierte Beschreibung">
            <a:extLst>
              <a:ext uri="{FF2B5EF4-FFF2-40B4-BE49-F238E27FC236}">
                <a16:creationId xmlns:a16="http://schemas.microsoft.com/office/drawing/2014/main" id="{7B8F7C19-A27D-4AA4-4720-470D9CE6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59"/>
            <a:ext cx="1236061" cy="1363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8A918C8-AEF1-1E98-F6A0-29F1D5E5AB0A}"/>
              </a:ext>
            </a:extLst>
          </p:cNvPr>
          <p:cNvSpPr txBox="1"/>
          <p:nvPr/>
        </p:nvSpPr>
        <p:spPr>
          <a:xfrm>
            <a:off x="859250" y="1989725"/>
            <a:ext cx="4622800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ea typeface="Calibri"/>
                <a:cs typeface="Calibri"/>
              </a:rPr>
              <a:t>Problem</a:t>
            </a:r>
            <a:r>
              <a:rPr lang="de-DE"/>
              <a:t> bei </a:t>
            </a:r>
            <a:r>
              <a:rPr lang="de-DE" err="1"/>
              <a:t>LiPo</a:t>
            </a:r>
            <a:r>
              <a:rPr lang="de-DE"/>
              <a:t>-Batterien: Unterschiedlicher Verschleiß der Zellen</a:t>
            </a:r>
            <a:endParaRPr lang="de-DE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Unterschiedliche Kapazität, Innenwiderstand… =&gt; Überladen einer Zelle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Cell</a:t>
            </a:r>
            <a:r>
              <a:rPr lang="de-DE"/>
              <a:t> </a:t>
            </a:r>
            <a:r>
              <a:rPr lang="de-DE" err="1"/>
              <a:t>Balancing</a:t>
            </a:r>
            <a:r>
              <a:rPr lang="de-DE"/>
              <a:t>: Zelle mit höherer Spannung wird ab gewisser Schwellspannung entladen, bis Zellen wieder balanciert sind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de-DE">
                <a:ea typeface="Calibri" panose="020F0502020204030204"/>
                <a:cs typeface="Calibri" panose="020F0502020204030204"/>
              </a:rPr>
              <a:t>T1 kann (mit Widerstand in Reihe) direkt angesteuert werden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de-DE">
                <a:ea typeface="Calibri" panose="020F0502020204030204"/>
                <a:cs typeface="Calibri" panose="020F0502020204030204"/>
              </a:rPr>
              <a:t>T3 liegt auf zwischen 6 – 8.4 Volt und wird daher über T2 angesteuert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de-DE">
                <a:ea typeface="Calibri" panose="020F0502020204030204"/>
                <a:cs typeface="Calibri" panose="020F0502020204030204"/>
              </a:rPr>
              <a:t>PINs müssen LOW sein, um Strom fließen zu lassen</a:t>
            </a:r>
            <a:endParaRPr lang="de-DE"/>
          </a:p>
          <a:p>
            <a:endParaRPr lang="de-DE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5194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34</Slides>
  <Notes>4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Office</vt:lpstr>
      <vt:lpstr>Sun Storage</vt:lpstr>
      <vt:lpstr>Plattform</vt:lpstr>
      <vt:lpstr>Framework</vt:lpstr>
      <vt:lpstr>Ladegerät für 2 s LiPo Akkus</vt:lpstr>
      <vt:lpstr>Ladegerät Algorithmus</vt:lpstr>
      <vt:lpstr>Ladevorgang</vt:lpstr>
      <vt:lpstr>Stromversorgung &amp; USB</vt:lpstr>
      <vt:lpstr>Messungen</vt:lpstr>
      <vt:lpstr>Cell Balancing</vt:lpstr>
      <vt:lpstr>State of Charge Estimation</vt:lpstr>
      <vt:lpstr>Systemzustand</vt:lpstr>
      <vt:lpstr>State of Charge Estimation</vt:lpstr>
      <vt:lpstr>Coulomb Counter</vt:lpstr>
      <vt:lpstr>Coulomb Counter</vt:lpstr>
      <vt:lpstr>DCF77</vt:lpstr>
      <vt:lpstr>LCD Display / Menu</vt:lpstr>
      <vt:lpstr>Weiteres</vt:lpstr>
      <vt:lpstr>Sensoren</vt:lpstr>
      <vt:lpstr>Datenbank</vt:lpstr>
      <vt:lpstr>Taskaufbau</vt:lpstr>
      <vt:lpstr>Store Readings Task</vt:lpstr>
      <vt:lpstr>Persistenter Speicher</vt:lpstr>
      <vt:lpstr>Kommunikation</vt:lpstr>
      <vt:lpstr>Web-Frontend</vt:lpstr>
      <vt:lpstr>Konfigurationsmöglichkeiten</vt:lpstr>
      <vt:lpstr>Application Insights</vt:lpstr>
      <vt:lpstr>Simulationsmodell: Sky Dome</vt:lpstr>
      <vt:lpstr>Algorithmus Sonnenposition</vt:lpstr>
      <vt:lpstr>3D-Simulation: Sky Dome</vt:lpstr>
      <vt:lpstr>Kompass Kalibrierung</vt:lpstr>
      <vt:lpstr>Servomotor Ansteuerung</vt:lpstr>
      <vt:lpstr>Panel Ausrichtung</vt:lpstr>
      <vt:lpstr>Panel Ausrichtung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 Storage</dc:title>
  <dc:creator>Lukas Eigenstetter</dc:creator>
  <cp:revision>2</cp:revision>
  <dcterms:created xsi:type="dcterms:W3CDTF">2023-06-14T17:23:04Z</dcterms:created>
  <dcterms:modified xsi:type="dcterms:W3CDTF">2023-06-24T08:32:40Z</dcterms:modified>
</cp:coreProperties>
</file>