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EB Garamond"/>
      <p:regular r:id="rId31"/>
      <p:bold r:id="rId32"/>
      <p:italic r:id="rId33"/>
      <p:bold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lk3B0w/61xNwplI5D9t7d/asd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C19CCF-0234-4276-97F4-E9B8CD44B892}">
  <a:tblStyle styleId="{E1C19CCF-0234-4276-97F4-E9B8CD44B892}"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7E6"/>
          </a:solidFill>
        </a:fill>
      </a:tcStyle>
    </a:wholeTbl>
    <a:band1H>
      <a:tcTxStyle/>
      <a:tcStyle>
        <a:fill>
          <a:solidFill>
            <a:srgbClr val="E3CACA"/>
          </a:solidFill>
        </a:fill>
      </a:tcStyle>
    </a:band1H>
    <a:band2H>
      <a:tcTxStyle/>
    </a:band2H>
    <a:band1V>
      <a:tcTxStyle/>
      <a:tcStyle>
        <a:fill>
          <a:solidFill>
            <a:srgbClr val="E3CA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BGaramond-italic.fntdata"/><Relationship Id="rId10" Type="http://schemas.openxmlformats.org/officeDocument/2006/relationships/slide" Target="slides/slide5.xml"/><Relationship Id="rId32" Type="http://schemas.openxmlformats.org/officeDocument/2006/relationships/font" Target="fonts/EBGaramond-bold.fntdata"/><Relationship Id="rId13" Type="http://schemas.openxmlformats.org/officeDocument/2006/relationships/slide" Target="slides/slide8.xml"/><Relationship Id="rId35" Type="http://schemas.openxmlformats.org/officeDocument/2006/relationships/font" Target="fonts/CenturyGothic-regular.fntdata"/><Relationship Id="rId12" Type="http://schemas.openxmlformats.org/officeDocument/2006/relationships/slide" Target="slides/slide7.xml"/><Relationship Id="rId34" Type="http://schemas.openxmlformats.org/officeDocument/2006/relationships/font" Target="fonts/EBGaramond-boldItalic.fntdata"/><Relationship Id="rId15" Type="http://schemas.openxmlformats.org/officeDocument/2006/relationships/slide" Target="slides/slide10.xml"/><Relationship Id="rId37" Type="http://schemas.openxmlformats.org/officeDocument/2006/relationships/font" Target="fonts/CenturyGothic-italic.fntdata"/><Relationship Id="rId14" Type="http://schemas.openxmlformats.org/officeDocument/2006/relationships/slide" Target="slides/slide9.xml"/><Relationship Id="rId36" Type="http://schemas.openxmlformats.org/officeDocument/2006/relationships/font" Target="fonts/CenturyGothic-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CenturyGothic-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4677117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467711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ccec904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ccec90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ccec9046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ccec904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ccec9046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4ccec904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4ccec9046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4ccec904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4677117a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4677117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4677117a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4677117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a4677117a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a4677117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7ce8add9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7ce8add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4f2a8356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4f2a83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e4682b322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e4682b3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e4682b32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e4682b3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e7b4f96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e7b4f96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4" name="Shape 74"/>
        <p:cNvGrpSpPr/>
        <p:nvPr/>
      </p:nvGrpSpPr>
      <p:grpSpPr>
        <a:xfrm>
          <a:off x="0" y="0"/>
          <a:ext cx="0" cy="0"/>
          <a:chOff x="0" y="0"/>
          <a:chExt cx="0" cy="0"/>
        </a:xfrm>
      </p:grpSpPr>
      <p:sp>
        <p:nvSpPr>
          <p:cNvPr id="75" name="Google Shape;75;p29"/>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9"/>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1" name="Shape 81"/>
        <p:cNvGrpSpPr/>
        <p:nvPr/>
      </p:nvGrpSpPr>
      <p:grpSpPr>
        <a:xfrm>
          <a:off x="0" y="0"/>
          <a:ext cx="0" cy="0"/>
          <a:chOff x="0" y="0"/>
          <a:chExt cx="0" cy="0"/>
        </a:xfrm>
      </p:grpSpPr>
      <p:sp>
        <p:nvSpPr>
          <p:cNvPr id="82" name="Google Shape;82;p30"/>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87" name="Shape 87"/>
        <p:cNvGrpSpPr/>
        <p:nvPr/>
      </p:nvGrpSpPr>
      <p:grpSpPr>
        <a:xfrm>
          <a:off x="0" y="0"/>
          <a:ext cx="0" cy="0"/>
          <a:chOff x="0" y="0"/>
          <a:chExt cx="0" cy="0"/>
        </a:xfrm>
      </p:grpSpPr>
      <p:sp>
        <p:nvSpPr>
          <p:cNvPr id="88" name="Google Shape;88;p31"/>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31"/>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
        <p:nvSpPr>
          <p:cNvPr id="94" name="Google Shape;94;p31"/>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CO" sz="12200" u="none" cap="none" strike="noStrike">
                <a:solidFill>
                  <a:srgbClr val="86D1D8"/>
                </a:solidFill>
                <a:latin typeface="Arial"/>
                <a:ea typeface="Arial"/>
                <a:cs typeface="Arial"/>
                <a:sym typeface="Arial"/>
              </a:rPr>
              <a:t>“</a:t>
            </a:r>
            <a:endParaRPr/>
          </a:p>
        </p:txBody>
      </p:sp>
      <p:sp>
        <p:nvSpPr>
          <p:cNvPr id="95" name="Google Shape;95;p31"/>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CO"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96" name="Shape 96"/>
        <p:cNvGrpSpPr/>
        <p:nvPr/>
      </p:nvGrpSpPr>
      <p:grpSpPr>
        <a:xfrm>
          <a:off x="0" y="0"/>
          <a:ext cx="0" cy="0"/>
          <a:chOff x="0" y="0"/>
          <a:chExt cx="0" cy="0"/>
        </a:xfrm>
      </p:grpSpPr>
      <p:sp>
        <p:nvSpPr>
          <p:cNvPr id="97" name="Google Shape;97;p32"/>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02" name="Shape 102"/>
        <p:cNvGrpSpPr/>
        <p:nvPr/>
      </p:nvGrpSpPr>
      <p:grpSpPr>
        <a:xfrm>
          <a:off x="0" y="0"/>
          <a:ext cx="0" cy="0"/>
          <a:chOff x="0" y="0"/>
          <a:chExt cx="0" cy="0"/>
        </a:xfrm>
      </p:grpSpPr>
      <p:sp>
        <p:nvSpPr>
          <p:cNvPr id="103" name="Google Shape;103;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3"/>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33"/>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33"/>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33"/>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33"/>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3"/>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33"/>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33"/>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15" name="Shape 115"/>
        <p:cNvGrpSpPr/>
        <p:nvPr/>
      </p:nvGrpSpPr>
      <p:grpSpPr>
        <a:xfrm>
          <a:off x="0" y="0"/>
          <a:ext cx="0" cy="0"/>
          <a:chOff x="0" y="0"/>
          <a:chExt cx="0" cy="0"/>
        </a:xfrm>
      </p:grpSpPr>
      <p:sp>
        <p:nvSpPr>
          <p:cNvPr id="116" name="Google Shape;116;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4"/>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4"/>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4"/>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4"/>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34"/>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4"/>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4"/>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34"/>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4"/>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34"/>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5"/>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4" name="Shape 34"/>
        <p:cNvGrpSpPr/>
        <p:nvPr/>
      </p:nvGrpSpPr>
      <p:grpSpPr>
        <a:xfrm>
          <a:off x="0" y="0"/>
          <a:ext cx="0" cy="0"/>
          <a:chOff x="0" y="0"/>
          <a:chExt cx="0" cy="0"/>
        </a:xfrm>
      </p:grpSpPr>
      <p:sp>
        <p:nvSpPr>
          <p:cNvPr id="35" name="Google Shape;35;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8" name="Shape 38"/>
        <p:cNvGrpSpPr/>
        <p:nvPr/>
      </p:nvGrpSpPr>
      <p:grpSpPr>
        <a:xfrm>
          <a:off x="0" y="0"/>
          <a:ext cx="0" cy="0"/>
          <a:chOff x="0" y="0"/>
          <a:chExt cx="0" cy="0"/>
        </a:xfrm>
      </p:grpSpPr>
      <p:sp>
        <p:nvSpPr>
          <p:cNvPr id="39" name="Google Shape;39;p2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1" name="Google Shape;41;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4" name="Shape 44"/>
        <p:cNvGrpSpPr/>
        <p:nvPr/>
      </p:nvGrpSpPr>
      <p:grpSpPr>
        <a:xfrm>
          <a:off x="0" y="0"/>
          <a:ext cx="0" cy="0"/>
          <a:chOff x="0" y="0"/>
          <a:chExt cx="0" cy="0"/>
        </a:xfrm>
      </p:grpSpPr>
      <p:sp>
        <p:nvSpPr>
          <p:cNvPr id="45" name="Google Shape;45;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7" name="Google Shape;47;p2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1" name="Shape 51"/>
        <p:cNvGrpSpPr/>
        <p:nvPr/>
      </p:nvGrpSpPr>
      <p:grpSpPr>
        <a:xfrm>
          <a:off x="0" y="0"/>
          <a:ext cx="0" cy="0"/>
          <a:chOff x="0" y="0"/>
          <a:chExt cx="0" cy="0"/>
        </a:xfrm>
      </p:grpSpPr>
      <p:sp>
        <p:nvSpPr>
          <p:cNvPr id="52" name="Google Shape;52;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4" name="Google Shape;54;p2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5" name="Google Shape;55;p2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6" name="Google Shape;56;p2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7" name="Google Shape;57;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sp>
        <p:nvSpPr>
          <p:cNvPr id="61" name="Google Shape;61;p27"/>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7"/>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7" name="Shape 67"/>
        <p:cNvGrpSpPr/>
        <p:nvPr/>
      </p:nvGrpSpPr>
      <p:grpSpPr>
        <a:xfrm>
          <a:off x="0" y="0"/>
          <a:ext cx="0" cy="0"/>
          <a:chOff x="0" y="0"/>
          <a:chExt cx="0" cy="0"/>
        </a:xfrm>
      </p:grpSpPr>
      <p:sp>
        <p:nvSpPr>
          <p:cNvPr id="68" name="Google Shape;68;p28"/>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8"/>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9"/>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9"/>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9"/>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9"/>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9"/>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lucid.app/lucidchart/e1d822a9-f455-465a-b2ff-4815b1c4517d/edit?viewport_loc=-84%2C-303%2C3266%2C1568%2C0_0&amp;invitationId=inv_14b15629-ed8e-4f23-8c3d-cff1e415314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forms.gle/EQ4a6zow1v7gRajb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docs.google.com/document/d/1r9fM6KcZhcQ67eSbCQ6ynvCV8YVdtGmG/edit?usp=sharing&amp;ouid=109812594005966354954&amp;rtpof=true&amp;sd=tru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online.visual-paradigm.com/w/shwmjegw/diagrams/#diagram:workspace=shwmjegw&amp;proj=0&amp;id=2" TargetMode="External"/><Relationship Id="rId4" Type="http://schemas.openxmlformats.org/officeDocument/2006/relationships/hyperlink" Target="https://docs.google.com/document/d/1fn04akp6I-NBn_lFcunV2Vte8lcoMWZN/edit?usp=sharing&amp;ouid=109812594005966354954&amp;rtpof=true&amp;sd=tru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google.com/document/d/1hSshcniwTYDBuUpd3_zVw_uuAZbrdt78/edit?usp=sharing&amp;ouid=109812594005966354954&amp;rtpof=true&amp;sd=true" TargetMode="External"/><Relationship Id="rId4" Type="http://schemas.openxmlformats.org/officeDocument/2006/relationships/hyperlink" Target="https://docs.google.com/spreadsheets/d/1sDY0xnBNux2kSsvFkBLVBmal60Zwmi4c/edit?usp=sharing&amp;ouid=109812594005966354954&amp;rtpof=true&amp;sd=tru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68" y="537076"/>
            <a:ext cx="8825700" cy="1892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11500"/>
              <a:buFont typeface="Times New Roman"/>
              <a:buNone/>
            </a:pPr>
            <a:r>
              <a:rPr lang="es-CO" sz="11500"/>
              <a:t>Guard Dogs</a:t>
            </a:r>
            <a:endParaRPr/>
          </a:p>
        </p:txBody>
      </p:sp>
      <p:sp>
        <p:nvSpPr>
          <p:cNvPr id="148" name="Google Shape;148;p1"/>
          <p:cNvSpPr txBox="1"/>
          <p:nvPr>
            <p:ph idx="1" type="subTitle"/>
          </p:nvPr>
        </p:nvSpPr>
        <p:spPr>
          <a:xfrm>
            <a:off x="1154950" y="3405425"/>
            <a:ext cx="8825700" cy="318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20"/>
              <a:buNone/>
            </a:pPr>
            <a:r>
              <a:rPr lang="es-CO" sz="1400">
                <a:solidFill>
                  <a:schemeClr val="lt1"/>
                </a:solidFill>
                <a:latin typeface="EB Garamond"/>
                <a:ea typeface="EB Garamond"/>
                <a:cs typeface="EB Garamond"/>
                <a:sym typeface="EB Garamond"/>
              </a:rPr>
              <a:t>Janith Valentina Baquero Corredor</a:t>
            </a:r>
            <a:endParaRPr>
              <a:latin typeface="EB Garamond"/>
              <a:ea typeface="EB Garamond"/>
              <a:cs typeface="EB Garamond"/>
              <a:sym typeface="EB Garamond"/>
            </a:endParaRPr>
          </a:p>
          <a:p>
            <a:pPr indent="0" lvl="0" marL="0" rtl="0" algn="l">
              <a:spcBef>
                <a:spcPts val="1000"/>
              </a:spcBef>
              <a:spcAft>
                <a:spcPts val="0"/>
              </a:spcAft>
              <a:buSzPts val="1120"/>
              <a:buNone/>
            </a:pPr>
            <a:r>
              <a:rPr lang="es-CO" sz="1400">
                <a:solidFill>
                  <a:schemeClr val="lt1"/>
                </a:solidFill>
                <a:latin typeface="EB Garamond"/>
                <a:ea typeface="EB Garamond"/>
                <a:cs typeface="EB Garamond"/>
                <a:sym typeface="EB Garamond"/>
              </a:rPr>
              <a:t>Paola Andrea Palomino Cujia</a:t>
            </a:r>
            <a:endParaRPr>
              <a:latin typeface="EB Garamond"/>
              <a:ea typeface="EB Garamond"/>
              <a:cs typeface="EB Garamond"/>
              <a:sym typeface="EB Garamond"/>
            </a:endParaRPr>
          </a:p>
          <a:p>
            <a:pPr indent="0" lvl="0" marL="0" rtl="0" algn="l">
              <a:spcBef>
                <a:spcPts val="1000"/>
              </a:spcBef>
              <a:spcAft>
                <a:spcPts val="0"/>
              </a:spcAft>
              <a:buSzPts val="1120"/>
              <a:buNone/>
            </a:pPr>
            <a:r>
              <a:rPr lang="es-CO" sz="1400">
                <a:solidFill>
                  <a:schemeClr val="lt1"/>
                </a:solidFill>
                <a:latin typeface="EB Garamond"/>
                <a:ea typeface="EB Garamond"/>
                <a:cs typeface="EB Garamond"/>
                <a:sym typeface="EB Garamond"/>
              </a:rPr>
              <a:t>Zharick Daihan Chavez Castañeda</a:t>
            </a:r>
            <a:endParaRPr sz="1400">
              <a:solidFill>
                <a:schemeClr val="lt1"/>
              </a:solidFill>
              <a:latin typeface="EB Garamond"/>
              <a:ea typeface="EB Garamond"/>
              <a:cs typeface="EB Garamond"/>
              <a:sym typeface="EB Garamond"/>
            </a:endParaRPr>
          </a:p>
          <a:p>
            <a:pPr indent="0" lvl="0" marL="0" rtl="0" algn="l">
              <a:spcBef>
                <a:spcPts val="1000"/>
              </a:spcBef>
              <a:spcAft>
                <a:spcPts val="0"/>
              </a:spcAft>
              <a:buSzPts val="1120"/>
              <a:buNone/>
            </a:pPr>
            <a:r>
              <a:rPr lang="es-CO" sz="1400">
                <a:solidFill>
                  <a:schemeClr val="lt1"/>
                </a:solidFill>
                <a:latin typeface="EB Garamond"/>
                <a:ea typeface="EB Garamond"/>
                <a:cs typeface="EB Garamond"/>
                <a:sym typeface="EB Garamond"/>
              </a:rPr>
              <a:t>Mike Joseth Esteban Murcia S</a:t>
            </a:r>
            <a:r>
              <a:rPr lang="es-CO" sz="1400">
                <a:solidFill>
                  <a:schemeClr val="lt1"/>
                </a:solidFill>
                <a:latin typeface="EB Garamond"/>
                <a:ea typeface="EB Garamond"/>
                <a:cs typeface="EB Garamond"/>
                <a:sym typeface="EB Garamond"/>
              </a:rPr>
              <a:t>uárez</a:t>
            </a:r>
            <a:endParaRPr sz="1400">
              <a:solidFill>
                <a:schemeClr val="lt1"/>
              </a:solidFill>
              <a:latin typeface="EB Garamond"/>
              <a:ea typeface="EB Garamond"/>
              <a:cs typeface="EB Garamond"/>
              <a:sym typeface="EB Garamond"/>
            </a:endParaRPr>
          </a:p>
          <a:p>
            <a:pPr indent="0" lvl="0" marL="0" rtl="0" algn="l">
              <a:spcBef>
                <a:spcPts val="1000"/>
              </a:spcBef>
              <a:spcAft>
                <a:spcPts val="0"/>
              </a:spcAft>
              <a:buSzPts val="1120"/>
              <a:buNone/>
            </a:pPr>
            <a:r>
              <a:t/>
            </a:r>
            <a:endParaRPr sz="1400">
              <a:solidFill>
                <a:schemeClr val="lt1"/>
              </a:solidFill>
              <a:latin typeface="EB Garamond"/>
              <a:ea typeface="EB Garamond"/>
              <a:cs typeface="EB Garamond"/>
              <a:sym typeface="EB Garamond"/>
            </a:endParaRPr>
          </a:p>
          <a:p>
            <a:pPr indent="0" lvl="0" marL="0" rtl="0" algn="l">
              <a:spcBef>
                <a:spcPts val="1000"/>
              </a:spcBef>
              <a:spcAft>
                <a:spcPts val="0"/>
              </a:spcAft>
              <a:buSzPts val="1120"/>
              <a:buNone/>
            </a:pPr>
            <a:r>
              <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rPr lang="es-CO" sz="1400">
                <a:solidFill>
                  <a:schemeClr val="lt1"/>
                </a:solidFill>
                <a:latin typeface="EB Garamond"/>
                <a:ea typeface="EB Garamond"/>
                <a:cs typeface="EB Garamond"/>
                <a:sym typeface="EB Garamond"/>
              </a:rPr>
              <a:t>FICHA: 2582984</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rPr lang="es-CO" sz="1400">
                <a:solidFill>
                  <a:schemeClr val="lt1"/>
                </a:solidFill>
                <a:latin typeface="EB Garamond"/>
                <a:ea typeface="EB Garamond"/>
                <a:cs typeface="EB Garamond"/>
                <a:sym typeface="EB Garamond"/>
              </a:rPr>
              <a:t>Leonardo Javier Pineda Uribe</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rPr lang="es-CO" sz="1400">
                <a:solidFill>
                  <a:schemeClr val="lt1"/>
                </a:solidFill>
                <a:latin typeface="EB Garamond"/>
                <a:ea typeface="EB Garamond"/>
                <a:cs typeface="EB Garamond"/>
                <a:sym typeface="EB Garamond"/>
              </a:rPr>
              <a:t>Paola Tatiana Tovar Regeles</a:t>
            </a:r>
            <a:endParaRPr sz="1400">
              <a:solidFill>
                <a:schemeClr val="lt1"/>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a4677117a0_0_0"/>
          <p:cNvSpPr txBox="1"/>
          <p:nvPr>
            <p:ph type="title"/>
          </p:nvPr>
        </p:nvSpPr>
        <p:spPr>
          <a:xfrm>
            <a:off x="646111" y="94593"/>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sz="6000"/>
              <a:t>Diagrama BPMN</a:t>
            </a:r>
            <a:endParaRPr sz="6000"/>
          </a:p>
        </p:txBody>
      </p:sp>
      <p:pic>
        <p:nvPicPr>
          <p:cNvPr id="202" name="Google Shape;202;g1a4677117a0_0_0"/>
          <p:cNvPicPr preferRelativeResize="0"/>
          <p:nvPr/>
        </p:nvPicPr>
        <p:blipFill>
          <a:blip r:embed="rId3">
            <a:alphaModFix/>
          </a:blip>
          <a:stretch>
            <a:fillRect/>
          </a:stretch>
        </p:blipFill>
        <p:spPr>
          <a:xfrm>
            <a:off x="1109700" y="1250487"/>
            <a:ext cx="8941102" cy="4357036"/>
          </a:xfrm>
          <a:prstGeom prst="rect">
            <a:avLst/>
          </a:prstGeom>
          <a:noFill/>
          <a:ln>
            <a:noFill/>
          </a:ln>
        </p:spPr>
      </p:pic>
      <p:sp>
        <p:nvSpPr>
          <p:cNvPr id="203" name="Google Shape;203;g1a4677117a0_0_0"/>
          <p:cNvSpPr txBox="1"/>
          <p:nvPr/>
        </p:nvSpPr>
        <p:spPr>
          <a:xfrm>
            <a:off x="1109700" y="5607525"/>
            <a:ext cx="77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800" u="sng">
                <a:solidFill>
                  <a:schemeClr val="lt1"/>
                </a:solidFill>
                <a:latin typeface="Century Gothic"/>
                <a:ea typeface="Century Gothic"/>
                <a:cs typeface="Century Gothic"/>
                <a:sym typeface="Century Gothic"/>
                <a:hlinkClick r:id="rId4">
                  <a:extLst>
                    <a:ext uri="{A12FA001-AC4F-418D-AE19-62706E023703}">
                      <ahyp:hlinkClr val="tx"/>
                    </a:ext>
                  </a:extLst>
                </a:hlinkClick>
              </a:rPr>
              <a:t>https://lucid.app/lucidchart/e1d822a9-f455-465a-b2ff-4815b1c4517d/edit?viewport_loc=-84%2C-303%2C3266%2C1568%2C0_0&amp;invitationId=inv_14b15629-ed8e-4f23-8c3d-cff1e4153141</a:t>
            </a:r>
            <a:endParaRPr sz="8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s-CO" sz="6000"/>
              <a:t>Preguntas para la recolección de datos.</a:t>
            </a:r>
            <a:endParaRPr sz="6000"/>
          </a:p>
        </p:txBody>
      </p:sp>
      <p:sp>
        <p:nvSpPr>
          <p:cNvPr id="209" name="Google Shape;209;p11"/>
          <p:cNvSpPr txBox="1"/>
          <p:nvPr>
            <p:ph idx="1" type="body"/>
          </p:nvPr>
        </p:nvSpPr>
        <p:spPr>
          <a:xfrm>
            <a:off x="646100" y="1853250"/>
            <a:ext cx="11173800" cy="4712400"/>
          </a:xfrm>
          <a:prstGeom prst="rect">
            <a:avLst/>
          </a:prstGeom>
          <a:noFill/>
          <a:ln>
            <a:noFill/>
          </a:ln>
        </p:spPr>
        <p:txBody>
          <a:bodyPr anchorCtr="0" anchor="b" bIns="45700" lIns="91425" spcFirstLastPara="1" rIns="91425" wrap="square" tIns="45700">
            <a:normAutofit/>
          </a:bodyPr>
          <a:lstStyle/>
          <a:p>
            <a:pPr indent="-358140" lvl="0" marL="342900" rtl="0" algn="just">
              <a:spcBef>
                <a:spcPts val="0"/>
              </a:spcBef>
              <a:spcAft>
                <a:spcPts val="0"/>
              </a:spcAft>
              <a:buClr>
                <a:schemeClr val="lt1"/>
              </a:buClr>
              <a:buSzPts val="1600"/>
              <a:buChar char="🐶"/>
            </a:pPr>
            <a:r>
              <a:rPr lang="es-CO" u="sng">
                <a:hlinkClick r:id="rId3"/>
              </a:rPr>
              <a:t>https://forms.gle/EQ4a6zow1v7gRajb9</a:t>
            </a:r>
            <a:endParaRPr/>
          </a:p>
          <a:p>
            <a:pPr indent="0" lvl="0" marL="342900" rtl="0" algn="just">
              <a:spcBef>
                <a:spcPts val="0"/>
              </a:spcBef>
              <a:spcAft>
                <a:spcPts val="0"/>
              </a:spcAft>
              <a:buNone/>
            </a:pPr>
            <a:r>
              <a:t/>
            </a:r>
            <a:endParaRPr/>
          </a:p>
          <a:p>
            <a:pPr indent="0" lvl="0" marL="0" rtl="0" algn="l">
              <a:spcBef>
                <a:spcPts val="1000"/>
              </a:spcBef>
              <a:spcAft>
                <a:spcPts val="0"/>
              </a:spcAft>
              <a:buNone/>
            </a:pPr>
            <a:r>
              <a:rPr lang="es-CO" sz="3976">
                <a:highlight>
                  <a:schemeClr val="dk2"/>
                </a:highlight>
              </a:rPr>
              <a:t>    </a:t>
            </a:r>
            <a:endParaRPr sz="2216">
              <a:highlight>
                <a:schemeClr val="dk2"/>
              </a:highlight>
            </a:endParaRPr>
          </a:p>
          <a:p>
            <a:pPr indent="0" lvl="0" marL="0" rtl="0" algn="l">
              <a:spcBef>
                <a:spcPts val="1000"/>
              </a:spcBef>
              <a:spcAft>
                <a:spcPts val="0"/>
              </a:spcAft>
              <a:buNone/>
            </a:pPr>
            <a:r>
              <a:rPr lang="es-CO" sz="3976">
                <a:highlight>
                  <a:schemeClr val="dk2"/>
                </a:highlight>
              </a:rPr>
              <a:t>          </a:t>
            </a:r>
            <a:endParaRPr/>
          </a:p>
          <a:p>
            <a:pPr indent="0" lvl="0" marL="342900" rtl="0" algn="l">
              <a:spcBef>
                <a:spcPts val="1000"/>
              </a:spcBef>
              <a:spcAft>
                <a:spcPts val="0"/>
              </a:spcAft>
              <a:buNone/>
            </a:pPr>
            <a:br>
              <a:rPr lang="es-CO"/>
            </a:br>
            <a:endParaRPr/>
          </a:p>
          <a:p>
            <a:pPr indent="0" lvl="0" marL="0" rtl="0" algn="l">
              <a:spcBef>
                <a:spcPts val="1000"/>
              </a:spcBef>
              <a:spcAft>
                <a:spcPts val="0"/>
              </a:spcAft>
              <a:buSzPts val="16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932611" y="254668"/>
            <a:ext cx="9404700" cy="1400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Times New Roman"/>
              <a:buNone/>
            </a:pPr>
            <a:r>
              <a:rPr lang="es-CO" sz="6000"/>
              <a:t>Requisitos Funcionales </a:t>
            </a:r>
            <a:endParaRPr sz="6000"/>
          </a:p>
        </p:txBody>
      </p:sp>
      <p:graphicFrame>
        <p:nvGraphicFramePr>
          <p:cNvPr id="215" name="Google Shape;215;p12"/>
          <p:cNvGraphicFramePr/>
          <p:nvPr/>
        </p:nvGraphicFramePr>
        <p:xfrm>
          <a:off x="212665" y="1394646"/>
          <a:ext cx="3000000" cy="3000000"/>
        </p:xfrm>
        <a:graphic>
          <a:graphicData uri="http://schemas.openxmlformats.org/drawingml/2006/table">
            <a:tbl>
              <a:tblPr bandRow="1" firstCol="1" firstRow="1">
                <a:noFill/>
                <a:tableStyleId>{E1C19CCF-0234-4276-97F4-E9B8CD44B892}</a:tableStyleId>
              </a:tblPr>
              <a:tblGrid>
                <a:gridCol w="2941675"/>
                <a:gridCol w="2941675"/>
              </a:tblGrid>
              <a:tr h="260425">
                <a:tc>
                  <a:txBody>
                    <a:bodyPr/>
                    <a:lstStyle/>
                    <a:p>
                      <a:pPr indent="0" lvl="0" marL="0" marR="0" rtl="0" algn="l">
                        <a:lnSpc>
                          <a:spcPct val="107000"/>
                        </a:lnSpc>
                        <a:spcBef>
                          <a:spcPts val="0"/>
                        </a:spcBef>
                        <a:spcAft>
                          <a:spcPts val="0"/>
                        </a:spcAft>
                        <a:buNone/>
                      </a:pPr>
                      <a:r>
                        <a:rPr lang="es-CO" sz="1200" u="none" cap="none" strike="noStrike"/>
                        <a:t>Identificación de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RF01</a:t>
                      </a:r>
                      <a:endParaRPr sz="1200" u="none" cap="none" strike="noStrike">
                        <a:latin typeface="Times New Roman"/>
                        <a:ea typeface="Times New Roman"/>
                        <a:cs typeface="Times New Roman"/>
                        <a:sym typeface="Times New Roman"/>
                      </a:endParaRPr>
                    </a:p>
                  </a:txBody>
                  <a:tcPr marT="0" marB="0" marR="68575" marL="68575"/>
                </a:tc>
              </a:tr>
              <a:tr h="395250">
                <a:tc>
                  <a:txBody>
                    <a:bodyPr/>
                    <a:lstStyle/>
                    <a:p>
                      <a:pPr indent="0" lvl="0" marL="0" marR="0" rtl="0" algn="l">
                        <a:lnSpc>
                          <a:spcPct val="107000"/>
                        </a:lnSpc>
                        <a:spcBef>
                          <a:spcPts val="0"/>
                        </a:spcBef>
                        <a:spcAft>
                          <a:spcPts val="0"/>
                        </a:spcAft>
                        <a:buNone/>
                      </a:pPr>
                      <a:r>
                        <a:rPr lang="es-CO" sz="1200" u="none" cap="none" strike="noStrike"/>
                        <a:t>Nombre del requerimiento:</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Autentificación de usuarios</a:t>
                      </a:r>
                      <a:endParaRPr sz="1200" u="none" cap="none" strike="noStrike">
                        <a:latin typeface="Times New Roman"/>
                        <a:ea typeface="Times New Roman"/>
                        <a:cs typeface="Times New Roman"/>
                        <a:sym typeface="Times New Roman"/>
                      </a:endParaRPr>
                    </a:p>
                  </a:txBody>
                  <a:tcPr marT="0" marB="0" marR="68575" marL="68575"/>
                </a:tc>
              </a:tr>
              <a:tr h="702150">
                <a:tc>
                  <a:txBody>
                    <a:bodyPr/>
                    <a:lstStyle/>
                    <a:p>
                      <a:pPr indent="0" lvl="0" marL="0" marR="0" rtl="0" algn="l">
                        <a:lnSpc>
                          <a:spcPct val="107000"/>
                        </a:lnSpc>
                        <a:spcBef>
                          <a:spcPts val="0"/>
                        </a:spcBef>
                        <a:spcAft>
                          <a:spcPts val="0"/>
                        </a:spcAft>
                        <a:buNone/>
                      </a:pPr>
                      <a:r>
                        <a:rPr lang="es-CO" sz="1200" u="none" cap="none" strike="noStrike"/>
                        <a:t>Características:</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Los usuarios deberán identificarse para acceder a cualquier parte del sistema.</a:t>
                      </a:r>
                      <a:endParaRPr sz="1200" u="none" cap="none" strike="noStrike">
                        <a:latin typeface="Times New Roman"/>
                        <a:ea typeface="Times New Roman"/>
                        <a:cs typeface="Times New Roman"/>
                        <a:sym typeface="Times New Roman"/>
                      </a:endParaRPr>
                    </a:p>
                  </a:txBody>
                  <a:tcPr marT="0" marB="0" marR="68575" marL="68575"/>
                </a:tc>
              </a:tr>
              <a:tr h="1020975">
                <a:tc>
                  <a:txBody>
                    <a:bodyPr/>
                    <a:lstStyle/>
                    <a:p>
                      <a:pPr indent="0" lvl="0" marL="0" marR="0" rtl="0" algn="l">
                        <a:lnSpc>
                          <a:spcPct val="107000"/>
                        </a:lnSpc>
                        <a:spcBef>
                          <a:spcPts val="0"/>
                        </a:spcBef>
                        <a:spcAft>
                          <a:spcPts val="0"/>
                        </a:spcAft>
                        <a:buNone/>
                      </a:pPr>
                      <a:r>
                        <a:rPr lang="es-CO" sz="1200" u="none" cap="none" strike="noStrike"/>
                        <a:t>Descripción de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Ingresar al software realizando una autenticación frente a la aplicación el cual debe solicitarle al usuario, usuario de red y contraseña, generar un login.</a:t>
                      </a:r>
                      <a:endParaRPr sz="1200" u="none" cap="none" strike="noStrike">
                        <a:latin typeface="Times New Roman"/>
                        <a:ea typeface="Times New Roman"/>
                        <a:cs typeface="Times New Roman"/>
                        <a:sym typeface="Times New Roman"/>
                      </a:endParaRPr>
                    </a:p>
                  </a:txBody>
                  <a:tcPr marT="0" marB="0" marR="68575" marL="68575"/>
                </a:tc>
              </a:tr>
              <a:tr h="1251575">
                <a:tc>
                  <a:txBody>
                    <a:bodyPr/>
                    <a:lstStyle/>
                    <a:p>
                      <a:pPr indent="0" lvl="0" marL="0" marR="0" rtl="0" algn="l">
                        <a:lnSpc>
                          <a:spcPct val="107000"/>
                        </a:lnSpc>
                        <a:spcBef>
                          <a:spcPts val="0"/>
                        </a:spcBef>
                        <a:spcAft>
                          <a:spcPts val="0"/>
                        </a:spcAft>
                        <a:buNone/>
                      </a:pPr>
                      <a:r>
                        <a:rPr lang="es-CO" sz="1200" u="none" cap="none" strike="noStrike"/>
                        <a:t>Requerimiento No funcional:</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-RNF01</a:t>
                      </a:r>
                      <a:br>
                        <a:rPr lang="es-CO" sz="1200" u="none" cap="none" strike="noStrike"/>
                      </a:br>
                      <a:r>
                        <a:rPr lang="es-CO" sz="1200" u="none" cap="none" strike="noStrike"/>
                        <a:t>-RNF02</a:t>
                      </a:r>
                      <a:br>
                        <a:rPr lang="es-CO" sz="1200" u="none" cap="none" strike="noStrike"/>
                      </a:br>
                      <a:r>
                        <a:rPr lang="es-CO" sz="1200" u="none" cap="none" strike="noStrike"/>
                        <a:t>-RNF03</a:t>
                      </a:r>
                      <a:br>
                        <a:rPr lang="es-CO" sz="1200" u="none" cap="none" strike="noStrike"/>
                      </a:br>
                      <a:r>
                        <a:rPr lang="es-CO" sz="1200" u="none" cap="none" strike="noStrike"/>
                        <a:t>-RNF04</a:t>
                      </a:r>
                      <a:br>
                        <a:rPr lang="es-CO" sz="1200" u="none" cap="none" strike="noStrike"/>
                      </a:br>
                      <a:r>
                        <a:rPr lang="es-CO" sz="1200" u="none" cap="none" strike="noStrike"/>
                        <a:t>-RNF05</a:t>
                      </a:r>
                      <a:br>
                        <a:rPr lang="es-CO" sz="1200" u="none" cap="none" strike="noStrike"/>
                      </a:br>
                      <a:r>
                        <a:rPr lang="es-CO" sz="1200" u="none" cap="none" strike="noStrike"/>
                        <a:t>-RNF06</a:t>
                      </a:r>
                      <a:endParaRPr sz="1200" u="none" cap="none" strike="noStrike">
                        <a:latin typeface="Times New Roman"/>
                        <a:ea typeface="Times New Roman"/>
                        <a:cs typeface="Times New Roman"/>
                        <a:sym typeface="Times New Roman"/>
                      </a:endParaRPr>
                    </a:p>
                  </a:txBody>
                  <a:tcPr marT="0" marB="0" marR="68575" marL="68575"/>
                </a:tc>
              </a:tr>
              <a:tr h="650700">
                <a:tc gridSpan="2">
                  <a:txBody>
                    <a:bodyPr/>
                    <a:lstStyle/>
                    <a:p>
                      <a:pPr indent="0" lvl="0" marL="0" marR="0" rtl="0" algn="l">
                        <a:lnSpc>
                          <a:spcPct val="107000"/>
                        </a:lnSpc>
                        <a:spcBef>
                          <a:spcPts val="0"/>
                        </a:spcBef>
                        <a:spcAft>
                          <a:spcPts val="0"/>
                        </a:spcAft>
                        <a:buNone/>
                      </a:pPr>
                      <a:r>
                        <a:rPr lang="es-CO" sz="1200" u="none" cap="none" strike="noStrike"/>
                        <a:t>Prioridad del requerimiento:</a:t>
                      </a:r>
                      <a:endParaRPr/>
                    </a:p>
                    <a:p>
                      <a:pPr indent="0" lvl="0" marL="0" marR="0" rtl="0" algn="l">
                        <a:lnSpc>
                          <a:spcPct val="107000"/>
                        </a:lnSpc>
                        <a:spcBef>
                          <a:spcPts val="800"/>
                        </a:spcBef>
                        <a:spcAft>
                          <a:spcPts val="0"/>
                        </a:spcAft>
                        <a:buNone/>
                      </a:pPr>
                      <a:r>
                        <a:rPr lang="es-CO" sz="1200" u="none" cap="none" strike="noStrike"/>
                        <a:t>Alta</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c hMerge="1"/>
              </a:tr>
            </a:tbl>
          </a:graphicData>
        </a:graphic>
      </p:graphicFrame>
      <p:graphicFrame>
        <p:nvGraphicFramePr>
          <p:cNvPr id="216" name="Google Shape;216;p12"/>
          <p:cNvGraphicFramePr/>
          <p:nvPr/>
        </p:nvGraphicFramePr>
        <p:xfrm>
          <a:off x="6308035" y="1394646"/>
          <a:ext cx="3000000" cy="3000000"/>
        </p:xfrm>
        <a:graphic>
          <a:graphicData uri="http://schemas.openxmlformats.org/drawingml/2006/table">
            <a:tbl>
              <a:tblPr bandRow="1" firstCol="1" firstRow="1">
                <a:noFill/>
                <a:tableStyleId>{E1C19CCF-0234-4276-97F4-E9B8CD44B892}</a:tableStyleId>
              </a:tblPr>
              <a:tblGrid>
                <a:gridCol w="2835650"/>
                <a:gridCol w="2835650"/>
              </a:tblGrid>
              <a:tr h="187725">
                <a:tc>
                  <a:txBody>
                    <a:bodyPr/>
                    <a:lstStyle/>
                    <a:p>
                      <a:pPr indent="0" lvl="0" marL="0" marR="0" rtl="0" algn="l">
                        <a:lnSpc>
                          <a:spcPct val="107000"/>
                        </a:lnSpc>
                        <a:spcBef>
                          <a:spcPts val="0"/>
                        </a:spcBef>
                        <a:spcAft>
                          <a:spcPts val="0"/>
                        </a:spcAft>
                        <a:buNone/>
                      </a:pPr>
                      <a:r>
                        <a:rPr lang="es-CO" sz="1200" u="none" cap="none" strike="noStrike"/>
                        <a:t>Identificación del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RF02</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r>
              <a:tr h="260425">
                <a:tc>
                  <a:txBody>
                    <a:bodyPr/>
                    <a:lstStyle/>
                    <a:p>
                      <a:pPr indent="0" lvl="0" marL="0" marR="0" rtl="0" algn="l">
                        <a:lnSpc>
                          <a:spcPct val="107000"/>
                        </a:lnSpc>
                        <a:spcBef>
                          <a:spcPts val="0"/>
                        </a:spcBef>
                        <a:spcAft>
                          <a:spcPts val="0"/>
                        </a:spcAft>
                        <a:buNone/>
                      </a:pPr>
                      <a:r>
                        <a:rPr lang="es-CO" sz="1200" u="none" cap="none" strike="noStrike"/>
                        <a:t>Nombre del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Base de datos</a:t>
                      </a:r>
                      <a:br>
                        <a:rPr lang="es-CO" sz="1200" u="none" cap="none" strike="noStrike"/>
                      </a:br>
                      <a:endParaRPr sz="1200" u="none" cap="none" strike="noStrike">
                        <a:latin typeface="Times New Roman"/>
                        <a:ea typeface="Times New Roman"/>
                        <a:cs typeface="Times New Roman"/>
                        <a:sym typeface="Times New Roman"/>
                      </a:endParaRPr>
                    </a:p>
                  </a:txBody>
                  <a:tcPr marT="0" marB="0" marR="68575" marL="68575" anchor="ctr"/>
                </a:tc>
              </a:tr>
              <a:tr h="818425">
                <a:tc>
                  <a:txBody>
                    <a:bodyPr/>
                    <a:lstStyle/>
                    <a:p>
                      <a:pPr indent="0" lvl="0" marL="0" marR="0" rtl="0" algn="l">
                        <a:lnSpc>
                          <a:spcPct val="107000"/>
                        </a:lnSpc>
                        <a:spcBef>
                          <a:spcPts val="0"/>
                        </a:spcBef>
                        <a:spcAft>
                          <a:spcPts val="0"/>
                        </a:spcAft>
                        <a:buNone/>
                      </a:pPr>
                      <a:r>
                        <a:rPr lang="es-CO" sz="1200" u="none" cap="none" strike="noStrike"/>
                        <a:t>Características:</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Cada usuario que se registre en la plataforma el sistema ya lo tendrá identificado y </a:t>
                      </a:r>
                      <a:r>
                        <a:rPr lang="es-CO" sz="1200"/>
                        <a:t>guardará</a:t>
                      </a:r>
                      <a:r>
                        <a:rPr lang="es-CO" sz="1200" u="none" cap="none" strike="noStrike"/>
                        <a:t> todos sus datos.</a:t>
                      </a:r>
                      <a:endParaRPr sz="1200" u="none" cap="none" strike="noStrike">
                        <a:latin typeface="Times New Roman"/>
                        <a:ea typeface="Times New Roman"/>
                        <a:cs typeface="Times New Roman"/>
                        <a:sym typeface="Times New Roman"/>
                      </a:endParaRPr>
                    </a:p>
                  </a:txBody>
                  <a:tcPr marT="0" marB="0" marR="68575" marL="68575"/>
                </a:tc>
              </a:tr>
              <a:tr h="1192850">
                <a:tc>
                  <a:txBody>
                    <a:bodyPr/>
                    <a:lstStyle/>
                    <a:p>
                      <a:pPr indent="0" lvl="0" marL="0" marR="0" rtl="0" algn="l">
                        <a:lnSpc>
                          <a:spcPct val="107000"/>
                        </a:lnSpc>
                        <a:spcBef>
                          <a:spcPts val="0"/>
                        </a:spcBef>
                        <a:spcAft>
                          <a:spcPts val="0"/>
                        </a:spcAft>
                        <a:buNone/>
                      </a:pPr>
                      <a:r>
                        <a:rPr lang="es-CO" sz="1200" u="none" cap="none" strike="noStrike"/>
                        <a:t>Descripción del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El usuario deberá de llenar unos requisitos para poder crear su </a:t>
                      </a:r>
                      <a:r>
                        <a:rPr lang="es-CO" sz="1200"/>
                        <a:t>cuenta</a:t>
                      </a:r>
                      <a:r>
                        <a:rPr lang="es-CO" sz="1200" u="none" cap="none" strike="noStrike"/>
                        <a:t> y poder iniciar sesión en el sitio web los datos que coloque serán guardados por el sistema automáticamente.</a:t>
                      </a:r>
                      <a:endParaRPr sz="1200" u="none" cap="none" strike="noStrike">
                        <a:latin typeface="Times New Roman"/>
                        <a:ea typeface="Times New Roman"/>
                        <a:cs typeface="Times New Roman"/>
                        <a:sym typeface="Times New Roman"/>
                      </a:endParaRPr>
                    </a:p>
                  </a:txBody>
                  <a:tcPr marT="0" marB="0" marR="68575" marL="68575"/>
                </a:tc>
              </a:tr>
              <a:tr h="782825">
                <a:tc>
                  <a:txBody>
                    <a:bodyPr/>
                    <a:lstStyle/>
                    <a:p>
                      <a:pPr indent="0" lvl="0" marL="0" marR="0" rtl="0" algn="l">
                        <a:lnSpc>
                          <a:spcPct val="107000"/>
                        </a:lnSpc>
                        <a:spcBef>
                          <a:spcPts val="0"/>
                        </a:spcBef>
                        <a:spcAft>
                          <a:spcPts val="0"/>
                        </a:spcAft>
                        <a:buNone/>
                      </a:pPr>
                      <a:r>
                        <a:rPr lang="es-CO" sz="1200" u="none" cap="none" strike="noStrike"/>
                        <a:t>Requerimiento NO funcional:</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-RNF02</a:t>
                      </a:r>
                      <a:br>
                        <a:rPr lang="es-CO" sz="1200" u="none" cap="none" strike="noStrike"/>
                      </a:br>
                      <a:r>
                        <a:rPr lang="es-CO" sz="1200" u="none" cap="none" strike="noStrike"/>
                        <a:t>-RNF03</a:t>
                      </a:r>
                      <a:br>
                        <a:rPr lang="es-CO" sz="1200" u="none" cap="none" strike="noStrike"/>
                      </a:br>
                      <a:r>
                        <a:rPr lang="es-CO" sz="1200" u="none" cap="none" strike="noStrike"/>
                        <a:t>-RNF04</a:t>
                      </a:r>
                      <a:br>
                        <a:rPr lang="es-CO" sz="1200" u="none" cap="none" strike="noStrike"/>
                      </a:br>
                      <a:r>
                        <a:rPr lang="es-CO" sz="1200" u="none" cap="none" strike="noStrike"/>
                        <a:t>-RNF06</a:t>
                      </a:r>
                      <a:endParaRPr sz="1200" u="none" cap="none" strike="noStrike">
                        <a:latin typeface="Times New Roman"/>
                        <a:ea typeface="Times New Roman"/>
                        <a:cs typeface="Times New Roman"/>
                        <a:sym typeface="Times New Roman"/>
                      </a:endParaRPr>
                    </a:p>
                  </a:txBody>
                  <a:tcPr marT="0" marB="0" marR="68575" marL="68575"/>
                </a:tc>
              </a:tr>
              <a:tr h="839900">
                <a:tc gridSpan="2">
                  <a:txBody>
                    <a:bodyPr/>
                    <a:lstStyle/>
                    <a:p>
                      <a:pPr indent="0" lvl="0" marL="0" marR="0" rtl="0" algn="l">
                        <a:lnSpc>
                          <a:spcPct val="107000"/>
                        </a:lnSpc>
                        <a:spcBef>
                          <a:spcPts val="0"/>
                        </a:spcBef>
                        <a:spcAft>
                          <a:spcPts val="0"/>
                        </a:spcAft>
                        <a:buNone/>
                      </a:pPr>
                      <a:r>
                        <a:rPr lang="es-CO" sz="1200" u="none" cap="none" strike="noStrike"/>
                        <a:t>Prioridad del requerimiento:</a:t>
                      </a:r>
                      <a:endParaRPr/>
                    </a:p>
                    <a:p>
                      <a:pPr indent="0" lvl="0" marL="0" marR="0" rtl="0" algn="l">
                        <a:lnSpc>
                          <a:spcPct val="107000"/>
                        </a:lnSpc>
                        <a:spcBef>
                          <a:spcPts val="800"/>
                        </a:spcBef>
                        <a:spcAft>
                          <a:spcPts val="0"/>
                        </a:spcAft>
                        <a:buNone/>
                      </a:pPr>
                      <a:r>
                        <a:rPr lang="es-CO" sz="1200" u="none" cap="none" strike="noStrike"/>
                        <a:t>Alta</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aphicFrame>
        <p:nvGraphicFramePr>
          <p:cNvPr id="221" name="Google Shape;221;p13"/>
          <p:cNvGraphicFramePr/>
          <p:nvPr/>
        </p:nvGraphicFramePr>
        <p:xfrm>
          <a:off x="6161369" y="895776"/>
          <a:ext cx="3000000" cy="3000000"/>
        </p:xfrm>
        <a:graphic>
          <a:graphicData uri="http://schemas.openxmlformats.org/drawingml/2006/table">
            <a:tbl>
              <a:tblPr bandRow="1" firstCol="1" firstRow="1">
                <a:noFill/>
                <a:tableStyleId>{E1C19CCF-0234-4276-97F4-E9B8CD44B892}</a:tableStyleId>
              </a:tblPr>
              <a:tblGrid>
                <a:gridCol w="2868050"/>
                <a:gridCol w="2868050"/>
              </a:tblGrid>
              <a:tr h="506325">
                <a:tc>
                  <a:txBody>
                    <a:bodyPr/>
                    <a:lstStyle/>
                    <a:p>
                      <a:pPr indent="0" lvl="0" marL="0" marR="0" rtl="0" algn="l">
                        <a:lnSpc>
                          <a:spcPct val="107000"/>
                        </a:lnSpc>
                        <a:spcBef>
                          <a:spcPts val="0"/>
                        </a:spcBef>
                        <a:spcAft>
                          <a:spcPts val="0"/>
                        </a:spcAft>
                        <a:buNone/>
                      </a:pPr>
                      <a:r>
                        <a:rPr lang="es-CO" sz="1200" u="none" cap="none" strike="noStrike"/>
                        <a:t>Identificación del requerimiento:</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RF04</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6250" marL="66250"/>
                </a:tc>
              </a:tr>
              <a:tr h="506775">
                <a:tc>
                  <a:txBody>
                    <a:bodyPr/>
                    <a:lstStyle/>
                    <a:p>
                      <a:pPr indent="0" lvl="0" marL="0" marR="0" rtl="0" algn="l">
                        <a:lnSpc>
                          <a:spcPct val="107000"/>
                        </a:lnSpc>
                        <a:spcBef>
                          <a:spcPts val="0"/>
                        </a:spcBef>
                        <a:spcAft>
                          <a:spcPts val="0"/>
                        </a:spcAft>
                        <a:buNone/>
                      </a:pPr>
                      <a:r>
                        <a:rPr lang="es-CO" sz="1200" u="none" cap="none" strike="noStrike"/>
                        <a:t>Nombre del Requerimiento:</a:t>
                      </a:r>
                      <a:endParaRPr/>
                    </a:p>
                    <a:p>
                      <a:pPr indent="0" lvl="0" marL="0" marR="0" rtl="0" algn="l">
                        <a:lnSpc>
                          <a:spcPct val="107000"/>
                        </a:lnSpc>
                        <a:spcBef>
                          <a:spcPts val="800"/>
                        </a:spcBef>
                        <a:spcAft>
                          <a:spcPts val="0"/>
                        </a:spcAft>
                        <a:buNone/>
                      </a:pPr>
                      <a:r>
                        <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El sistema </a:t>
                      </a:r>
                      <a:r>
                        <a:rPr lang="es-CO" sz="1200"/>
                        <a:t>mostrará</a:t>
                      </a:r>
                      <a:r>
                        <a:rPr lang="es-CO" sz="1200" u="none" cap="none" strike="noStrike"/>
                        <a:t> un formulario.</a:t>
                      </a:r>
                      <a:br>
                        <a:rPr lang="es-CO" sz="1200" u="none" cap="none" strike="noStrike"/>
                      </a:br>
                      <a:endParaRPr sz="1200" u="none" cap="none" strike="noStrike">
                        <a:latin typeface="Times New Roman"/>
                        <a:ea typeface="Times New Roman"/>
                        <a:cs typeface="Times New Roman"/>
                        <a:sym typeface="Times New Roman"/>
                      </a:endParaRPr>
                    </a:p>
                  </a:txBody>
                  <a:tcPr marT="0" marB="0" marR="66250" marL="66250" anchor="ctr"/>
                </a:tc>
              </a:tr>
              <a:tr h="605775">
                <a:tc>
                  <a:txBody>
                    <a:bodyPr/>
                    <a:lstStyle/>
                    <a:p>
                      <a:pPr indent="0" lvl="0" marL="0" marR="0" rtl="0" algn="l">
                        <a:lnSpc>
                          <a:spcPct val="107000"/>
                        </a:lnSpc>
                        <a:spcBef>
                          <a:spcPts val="0"/>
                        </a:spcBef>
                        <a:spcAft>
                          <a:spcPts val="0"/>
                        </a:spcAft>
                        <a:buNone/>
                      </a:pPr>
                      <a:r>
                        <a:rPr lang="es-CO" sz="1200" u="none" cap="none" strike="noStrike"/>
                        <a:t>Características:</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Cuando los usuarios inicien sesión por primera vez el sistema les </a:t>
                      </a:r>
                      <a:r>
                        <a:rPr lang="es-CO" sz="1200"/>
                        <a:t>mostrará</a:t>
                      </a:r>
                      <a:r>
                        <a:rPr lang="es-CO" sz="1200" u="none" cap="none" strike="noStrike"/>
                        <a:t> un formulario.</a:t>
                      </a:r>
                      <a:endParaRPr sz="1200" u="none" cap="none" strike="noStrike">
                        <a:latin typeface="Times New Roman"/>
                        <a:ea typeface="Times New Roman"/>
                        <a:cs typeface="Times New Roman"/>
                        <a:sym typeface="Times New Roman"/>
                      </a:endParaRPr>
                    </a:p>
                  </a:txBody>
                  <a:tcPr marT="0" marB="0" marR="66250" marL="66250"/>
                </a:tc>
              </a:tr>
              <a:tr h="1019600">
                <a:tc>
                  <a:txBody>
                    <a:bodyPr/>
                    <a:lstStyle/>
                    <a:p>
                      <a:pPr indent="0" lvl="0" marL="0" marR="0" rtl="0" algn="l">
                        <a:lnSpc>
                          <a:spcPct val="107000"/>
                        </a:lnSpc>
                        <a:spcBef>
                          <a:spcPts val="0"/>
                        </a:spcBef>
                        <a:spcAft>
                          <a:spcPts val="0"/>
                        </a:spcAft>
                        <a:buNone/>
                      </a:pPr>
                      <a:r>
                        <a:rPr lang="es-CO" sz="1200" u="none" cap="none" strike="noStrike"/>
                        <a:t>Descripción del Requerimiento:</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El sistema les permitirá diligenciar el formulario para saber si es un potencial usuario que vaya a adoptar a un perro.</a:t>
                      </a:r>
                      <a:br>
                        <a:rPr lang="es-CO" sz="1200" u="none" cap="none" strike="noStrike"/>
                      </a:br>
                      <a:endParaRPr sz="1200" u="none" cap="none" strike="noStrike">
                        <a:latin typeface="Times New Roman"/>
                        <a:ea typeface="Times New Roman"/>
                        <a:cs typeface="Times New Roman"/>
                        <a:sym typeface="Times New Roman"/>
                      </a:endParaRPr>
                    </a:p>
                  </a:txBody>
                  <a:tcPr marT="0" marB="0" marR="66250" marL="66250"/>
                </a:tc>
              </a:tr>
              <a:tr h="889025">
                <a:tc>
                  <a:txBody>
                    <a:bodyPr/>
                    <a:lstStyle/>
                    <a:p>
                      <a:pPr indent="0" lvl="0" marL="0" marR="0" rtl="0" algn="l">
                        <a:lnSpc>
                          <a:spcPct val="107000"/>
                        </a:lnSpc>
                        <a:spcBef>
                          <a:spcPts val="0"/>
                        </a:spcBef>
                        <a:spcAft>
                          <a:spcPts val="0"/>
                        </a:spcAft>
                        <a:buNone/>
                      </a:pPr>
                      <a:r>
                        <a:rPr lang="es-CO" sz="1200" u="none" cap="none" strike="noStrike"/>
                        <a:t>Requerimiento NO funcional:</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-RNF01 </a:t>
                      </a:r>
                      <a:br>
                        <a:rPr lang="es-CO" sz="1200" u="none" cap="none" strike="noStrike"/>
                      </a:br>
                      <a:r>
                        <a:rPr lang="es-CO" sz="1200" u="none" cap="none" strike="noStrike"/>
                        <a:t>-RNF02</a:t>
                      </a:r>
                      <a:br>
                        <a:rPr lang="es-CO" sz="1200" u="none" cap="none" strike="noStrike"/>
                      </a:br>
                      <a:r>
                        <a:rPr lang="es-CO" sz="1200" u="none" cap="none" strike="noStrike"/>
                        <a:t>-RNF03</a:t>
                      </a:r>
                      <a:br>
                        <a:rPr lang="es-CO" sz="1200" u="none" cap="none" strike="noStrike"/>
                      </a:br>
                      <a:r>
                        <a:rPr lang="es-CO" sz="1200" u="none" cap="none" strike="noStrike"/>
                        <a:t>-RNF04</a:t>
                      </a:r>
                      <a:endParaRPr sz="1200" u="none" cap="none" strike="noStrike">
                        <a:latin typeface="Times New Roman"/>
                        <a:ea typeface="Times New Roman"/>
                        <a:cs typeface="Times New Roman"/>
                        <a:sym typeface="Times New Roman"/>
                      </a:endParaRPr>
                    </a:p>
                  </a:txBody>
                  <a:tcPr marT="0" marB="0" marR="66250" marL="66250"/>
                </a:tc>
              </a:tr>
              <a:tr h="820325">
                <a:tc gridSpan="2">
                  <a:txBody>
                    <a:bodyPr/>
                    <a:lstStyle/>
                    <a:p>
                      <a:pPr indent="0" lvl="0" marL="0" marR="0" rtl="0" algn="l">
                        <a:lnSpc>
                          <a:spcPct val="107000"/>
                        </a:lnSpc>
                        <a:spcBef>
                          <a:spcPts val="0"/>
                        </a:spcBef>
                        <a:spcAft>
                          <a:spcPts val="0"/>
                        </a:spcAft>
                        <a:buNone/>
                      </a:pPr>
                      <a:r>
                        <a:rPr lang="es-CO" sz="1200" u="none" cap="none" strike="noStrike"/>
                        <a:t>Prioridad del requerimiento:</a:t>
                      </a:r>
                      <a:endParaRPr/>
                    </a:p>
                    <a:p>
                      <a:pPr indent="0" lvl="0" marL="0" marR="0" rtl="0" algn="l">
                        <a:lnSpc>
                          <a:spcPct val="107000"/>
                        </a:lnSpc>
                        <a:spcBef>
                          <a:spcPts val="800"/>
                        </a:spcBef>
                        <a:spcAft>
                          <a:spcPts val="0"/>
                        </a:spcAft>
                        <a:buNone/>
                      </a:pPr>
                      <a:r>
                        <a:rPr lang="es-CO" sz="1200" u="none" cap="none" strike="noStrike"/>
                        <a:t>Alta</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6250" marL="66250"/>
                </a:tc>
                <a:tc hMerge="1"/>
              </a:tr>
            </a:tbl>
          </a:graphicData>
        </a:graphic>
      </p:graphicFrame>
      <p:graphicFrame>
        <p:nvGraphicFramePr>
          <p:cNvPr id="222" name="Google Shape;222;p13"/>
          <p:cNvGraphicFramePr/>
          <p:nvPr/>
        </p:nvGraphicFramePr>
        <p:xfrm>
          <a:off x="372094" y="893514"/>
          <a:ext cx="3000000" cy="3000000"/>
        </p:xfrm>
        <a:graphic>
          <a:graphicData uri="http://schemas.openxmlformats.org/drawingml/2006/table">
            <a:tbl>
              <a:tblPr bandRow="1" firstCol="1" firstRow="1">
                <a:noFill/>
                <a:tableStyleId>{E1C19CCF-0234-4276-97F4-E9B8CD44B892}</a:tableStyleId>
              </a:tblPr>
              <a:tblGrid>
                <a:gridCol w="2770900"/>
                <a:gridCol w="2770900"/>
              </a:tblGrid>
              <a:tr h="152400">
                <a:tc>
                  <a:txBody>
                    <a:bodyPr/>
                    <a:lstStyle/>
                    <a:p>
                      <a:pPr indent="0" lvl="0" marL="0" marR="0" rtl="0" algn="l">
                        <a:lnSpc>
                          <a:spcPct val="107000"/>
                        </a:lnSpc>
                        <a:spcBef>
                          <a:spcPts val="0"/>
                        </a:spcBef>
                        <a:spcAft>
                          <a:spcPts val="0"/>
                        </a:spcAft>
                        <a:buNone/>
                      </a:pPr>
                      <a:r>
                        <a:rPr lang="es-CO" sz="1200" u="none" cap="none" strike="noStrike"/>
                        <a:t>Identificación del</a:t>
                      </a:r>
                      <a:r>
                        <a:rPr lang="es-CO"/>
                        <a:t> </a:t>
                      </a:r>
                      <a:r>
                        <a:rPr lang="es-CO" sz="1200"/>
                        <a:t>R</a:t>
                      </a:r>
                      <a:r>
                        <a:rPr lang="es-CO" sz="1200" u="none" cap="none" strike="noStrike"/>
                        <a:t>equerimiento: </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s-CO" sz="1000" u="none" cap="none" strike="noStrike"/>
                        <a:t>RF0</a:t>
                      </a:r>
                      <a:r>
                        <a:rPr lang="es-CO" sz="1000"/>
                        <a:t>3</a:t>
                      </a:r>
                      <a:endParaRPr sz="1100"/>
                    </a:p>
                    <a:p>
                      <a:pPr indent="0" lvl="0" marL="0" marR="0" rtl="0" algn="l">
                        <a:lnSpc>
                          <a:spcPct val="107000"/>
                        </a:lnSpc>
                        <a:spcBef>
                          <a:spcPts val="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680075">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Autentificación </a:t>
                      </a:r>
                      <a:r>
                        <a:rPr lang="es-CO" sz="1200"/>
                        <a:t>del</a:t>
                      </a:r>
                      <a:r>
                        <a:rPr lang="es-CO" sz="1200"/>
                        <a:t> administrador </a:t>
                      </a:r>
                      <a:endParaRPr sz="1200">
                        <a:latin typeface="Times New Roman"/>
                        <a:ea typeface="Times New Roman"/>
                        <a:cs typeface="Times New Roman"/>
                        <a:sym typeface="Times New Roman"/>
                      </a:endParaRPr>
                    </a:p>
                  </a:txBody>
                  <a:tcPr marT="0" marB="0" marR="68575" marL="68575" anchor="ctr"/>
                </a:tc>
              </a:tr>
              <a:tr h="489350">
                <a:tc>
                  <a:txBody>
                    <a:bodyPr/>
                    <a:lstStyle/>
                    <a:p>
                      <a:pPr indent="0" lvl="0" marL="0" marR="0" rtl="0" algn="l">
                        <a:lnSpc>
                          <a:spcPct val="107000"/>
                        </a:lnSpc>
                        <a:spcBef>
                          <a:spcPts val="0"/>
                        </a:spcBef>
                        <a:spcAft>
                          <a:spcPts val="0"/>
                        </a:spcAft>
                        <a:buNone/>
                      </a:pPr>
                      <a:r>
                        <a:rPr lang="es-CO" sz="1200"/>
                        <a:t>Características:</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Los administradores deberán de </a:t>
                      </a:r>
                      <a:r>
                        <a:rPr lang="es-CO" sz="1200"/>
                        <a:t>identificarse</a:t>
                      </a:r>
                      <a:r>
                        <a:rPr lang="es-CO" sz="1200"/>
                        <a:t> con un usuario y contraseña</a:t>
                      </a:r>
                      <a:endParaRPr sz="1200">
                        <a:latin typeface="Times New Roman"/>
                        <a:ea typeface="Times New Roman"/>
                        <a:cs typeface="Times New Roman"/>
                        <a:sym typeface="Times New Roman"/>
                      </a:endParaRPr>
                    </a:p>
                  </a:txBody>
                  <a:tcPr marT="0" marB="0" marR="68575" marL="68575"/>
                </a:tc>
              </a:tr>
              <a:tr h="1051125">
                <a:tc>
                  <a:txBody>
                    <a:bodyPr/>
                    <a:lstStyle/>
                    <a:p>
                      <a:pPr indent="0" lvl="0" marL="0" marR="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a:t>
                      </a:r>
                      <a:r>
                        <a:rPr lang="es-CO" sz="1200"/>
                        <a:t>generará</a:t>
                      </a:r>
                      <a:r>
                        <a:rPr lang="es-CO" sz="1200"/>
                        <a:t> un espacio en donde los administradores deberán de ingresar con el usuario y contraseña para generar su login e ingresar a la </a:t>
                      </a:r>
                      <a:r>
                        <a:rPr lang="es-CO" sz="1200"/>
                        <a:t>página</a:t>
                      </a:r>
                      <a:r>
                        <a:rPr lang="es-CO" sz="1200"/>
                        <a:t> </a:t>
                      </a:r>
                      <a:endParaRPr sz="1200">
                        <a:latin typeface="Times New Roman"/>
                        <a:ea typeface="Times New Roman"/>
                        <a:cs typeface="Times New Roman"/>
                        <a:sym typeface="Times New Roman"/>
                      </a:endParaRPr>
                    </a:p>
                  </a:txBody>
                  <a:tcPr marT="0" marB="0" marR="68575" marL="68575"/>
                </a:tc>
              </a:tr>
              <a:tr h="889050">
                <a:tc>
                  <a:txBody>
                    <a:bodyPr/>
                    <a:lstStyle/>
                    <a:p>
                      <a:pPr indent="0" lvl="0" marL="0" marR="0" rtl="0" algn="l">
                        <a:lnSpc>
                          <a:spcPct val="107000"/>
                        </a:lnSpc>
                        <a:spcBef>
                          <a:spcPts val="0"/>
                        </a:spcBef>
                        <a:spcAft>
                          <a:spcPts val="0"/>
                        </a:spcAft>
                        <a:buNone/>
                      </a:pPr>
                      <a:r>
                        <a:rPr lang="es-CO" sz="1200"/>
                        <a:t>Requerimiento NO funcional:</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-RNF04</a:t>
                      </a:r>
                      <a:br>
                        <a:rPr lang="es-CO" sz="1200"/>
                      </a:br>
                      <a:r>
                        <a:rPr lang="es-CO" sz="1200"/>
                        <a:t>-RNF06</a:t>
                      </a:r>
                      <a:endParaRPr sz="1200">
                        <a:latin typeface="Times New Roman"/>
                        <a:ea typeface="Times New Roman"/>
                        <a:cs typeface="Times New Roman"/>
                        <a:sym typeface="Times New Roman"/>
                      </a:endParaRPr>
                    </a:p>
                  </a:txBody>
                  <a:tcPr marT="0" marB="0" marR="68575" marL="68575"/>
                </a:tc>
              </a:tr>
              <a:tr h="820325">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aphicFrame>
        <p:nvGraphicFramePr>
          <p:cNvPr id="227" name="Google Shape;227;p14"/>
          <p:cNvGraphicFramePr/>
          <p:nvPr/>
        </p:nvGraphicFramePr>
        <p:xfrm>
          <a:off x="6224350" y="1114607"/>
          <a:ext cx="3000000" cy="3000000"/>
        </p:xfrm>
        <a:graphic>
          <a:graphicData uri="http://schemas.openxmlformats.org/drawingml/2006/table">
            <a:tbl>
              <a:tblPr bandRow="1" firstCol="1" firstRow="1">
                <a:noFill/>
                <a:tableStyleId>{E1C19CCF-0234-4276-97F4-E9B8CD44B892}</a:tableStyleId>
              </a:tblPr>
              <a:tblGrid>
                <a:gridCol w="2829475"/>
                <a:gridCol w="2829475"/>
              </a:tblGrid>
              <a:tr h="433000">
                <a:tc>
                  <a:txBody>
                    <a:bodyPr/>
                    <a:lstStyle/>
                    <a:p>
                      <a:pPr indent="0" lvl="0" marL="0" marR="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RF06</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195250">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Llevar una estadística de </a:t>
                      </a:r>
                      <a:r>
                        <a:rPr lang="es-CO" sz="1200"/>
                        <a:t>cuántos</a:t>
                      </a:r>
                      <a:r>
                        <a:rPr lang="es-CO" sz="1200"/>
                        <a:t> usuarios se han registrado.</a:t>
                      </a:r>
                      <a:endParaRPr sz="1200">
                        <a:latin typeface="Times New Roman"/>
                        <a:ea typeface="Times New Roman"/>
                        <a:cs typeface="Times New Roman"/>
                        <a:sym typeface="Times New Roman"/>
                      </a:endParaRPr>
                    </a:p>
                  </a:txBody>
                  <a:tcPr marT="0" marB="0" marR="68575" marL="68575"/>
                </a:tc>
              </a:tr>
              <a:tr h="4319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Los administradores podrán observar </a:t>
                      </a:r>
                      <a:r>
                        <a:rPr lang="es-CO" sz="1200"/>
                        <a:t>cuántos</a:t>
                      </a:r>
                      <a:r>
                        <a:rPr lang="es-CO" sz="1200"/>
                        <a:t> registros han tenido por mes.</a:t>
                      </a:r>
                      <a:endParaRPr sz="1200">
                        <a:latin typeface="Times New Roman"/>
                        <a:ea typeface="Times New Roman"/>
                        <a:cs typeface="Times New Roman"/>
                        <a:sym typeface="Times New Roman"/>
                      </a:endParaRPr>
                    </a:p>
                  </a:txBody>
                  <a:tcPr marT="0" marB="0" marR="68575" marL="68575"/>
                </a:tc>
              </a:tr>
              <a:tr h="8008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a:t>
                      </a:r>
                      <a:r>
                        <a:rPr lang="es-CO" sz="1200"/>
                        <a:t>llevará</a:t>
                      </a:r>
                      <a:r>
                        <a:rPr lang="es-CO" sz="1200"/>
                        <a:t> un conteo o una estadística de cada usuario que se ha registrado en la página cada mes.</a:t>
                      </a:r>
                      <a:endParaRPr sz="1200">
                        <a:latin typeface="Times New Roman"/>
                        <a:ea typeface="Times New Roman"/>
                        <a:cs typeface="Times New Roman"/>
                        <a:sym typeface="Times New Roman"/>
                      </a:endParaRPr>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861350">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graphicFrame>
        <p:nvGraphicFramePr>
          <p:cNvPr id="228" name="Google Shape;228;p14"/>
          <p:cNvGraphicFramePr/>
          <p:nvPr/>
        </p:nvGraphicFramePr>
        <p:xfrm>
          <a:off x="188508" y="1114606"/>
          <a:ext cx="3000000" cy="3000000"/>
        </p:xfrm>
        <a:graphic>
          <a:graphicData uri="http://schemas.openxmlformats.org/drawingml/2006/table">
            <a:tbl>
              <a:tblPr bandRow="1" firstCol="1" firstRow="1">
                <a:noFill/>
                <a:tableStyleId>{E1C19CCF-0234-4276-97F4-E9B8CD44B892}</a:tableStyleId>
              </a:tblPr>
              <a:tblGrid>
                <a:gridCol w="2942250"/>
                <a:gridCol w="2942250"/>
              </a:tblGrid>
              <a:tr h="395250">
                <a:tc>
                  <a:txBody>
                    <a:bodyPr/>
                    <a:lstStyle/>
                    <a:p>
                      <a:pPr indent="0" lvl="0" marL="0" marR="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RF05</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195275">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s-CO" sz="1100"/>
                        <a:t>Generar un segundo formulario.</a:t>
                      </a:r>
                      <a:endParaRPr sz="1100">
                        <a:latin typeface="Calibri"/>
                        <a:ea typeface="Calibri"/>
                        <a:cs typeface="Calibri"/>
                        <a:sym typeface="Calibri"/>
                      </a:endParaRPr>
                    </a:p>
                  </a:txBody>
                  <a:tcPr marT="0" marB="0" marR="68575" marL="68575"/>
                </a:tc>
              </a:tr>
              <a:tr h="615175">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Cuando el usuario quiera adoptar un perro el sistema </a:t>
                      </a:r>
                      <a:r>
                        <a:rPr lang="es-CO" sz="1200"/>
                        <a:t>generará</a:t>
                      </a:r>
                      <a:r>
                        <a:rPr lang="es-CO" sz="1200"/>
                        <a:t> un formulario.</a:t>
                      </a:r>
                      <a:endParaRPr sz="1200">
                        <a:latin typeface="Times New Roman"/>
                        <a:ea typeface="Times New Roman"/>
                        <a:cs typeface="Times New Roman"/>
                        <a:sym typeface="Times New Roman"/>
                      </a:endParaRPr>
                    </a:p>
                  </a:txBody>
                  <a:tcPr marT="0" marB="0" marR="68575" marL="68575"/>
                </a:tc>
              </a:tr>
              <a:tr h="825100">
                <a:tc>
                  <a:txBody>
                    <a:bodyPr/>
                    <a:lstStyle/>
                    <a:p>
                      <a:pPr indent="0" lvl="0" marL="0" marR="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usuario deberá de llenar un segundo formulario el cual preguntará cosas muy exactas a la hora de querer adoptar a un perro.</a:t>
                      </a:r>
                      <a:endParaRPr sz="1200">
                        <a:latin typeface="Times New Roman"/>
                        <a:ea typeface="Times New Roman"/>
                        <a:cs typeface="Times New Roman"/>
                        <a:sym typeface="Times New Roman"/>
                      </a:endParaRPr>
                    </a:p>
                  </a:txBody>
                  <a:tcPr marT="0" marB="0" marR="68575" marL="68575"/>
                </a:tc>
              </a:tr>
              <a:tr h="820875">
                <a:tc>
                  <a:txBody>
                    <a:bodyPr/>
                    <a:lstStyle/>
                    <a:p>
                      <a:pPr indent="0" lvl="0" marL="0" marR="0" rtl="0" algn="l">
                        <a:lnSpc>
                          <a:spcPct val="107000"/>
                        </a:lnSpc>
                        <a:spcBef>
                          <a:spcPts val="0"/>
                        </a:spcBef>
                        <a:spcAft>
                          <a:spcPts val="0"/>
                        </a:spcAft>
                        <a:buNone/>
                      </a:pPr>
                      <a:r>
                        <a:rPr lang="es-CO" sz="1200"/>
                        <a:t>Requerimiento NO funcional:</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-RNF01</a:t>
                      </a:r>
                      <a:br>
                        <a:rPr lang="es-CO"/>
                      </a:br>
                      <a:r>
                        <a:rPr lang="es-CO" sz="1200"/>
                        <a:t>-RNF02</a:t>
                      </a:r>
                      <a:br>
                        <a:rPr lang="es-CO" sz="1200"/>
                      </a:br>
                      <a:r>
                        <a:rPr lang="es-CO" sz="1200"/>
                        <a:t>-RNF03</a:t>
                      </a:r>
                      <a:br>
                        <a:rPr lang="es-CO" sz="1200"/>
                      </a:br>
                      <a:r>
                        <a:rPr lang="es-CO" sz="1200"/>
                        <a:t>-RNF04</a:t>
                      </a:r>
                      <a:endParaRPr sz="1200">
                        <a:latin typeface="Times New Roman"/>
                        <a:ea typeface="Times New Roman"/>
                        <a:cs typeface="Times New Roman"/>
                        <a:sym typeface="Times New Roman"/>
                      </a:endParaRPr>
                    </a:p>
                  </a:txBody>
                  <a:tcPr marT="0" marB="0" marR="68575" marL="68575"/>
                </a:tc>
              </a:tr>
              <a:tr h="551925">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sz="1200">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aphicFrame>
        <p:nvGraphicFramePr>
          <p:cNvPr id="233" name="Google Shape;233;g14ccec90462_0_0"/>
          <p:cNvGraphicFramePr/>
          <p:nvPr/>
        </p:nvGraphicFramePr>
        <p:xfrm>
          <a:off x="319125" y="1161757"/>
          <a:ext cx="3000000" cy="3000000"/>
        </p:xfrm>
        <a:graphic>
          <a:graphicData uri="http://schemas.openxmlformats.org/drawingml/2006/table">
            <a:tbl>
              <a:tblPr bandRow="1" firstCol="1" firstRow="1">
                <a:noFill/>
                <a:tableStyleId>{E1C19CCF-0234-4276-97F4-E9B8CD44B892}</a:tableStyleId>
              </a:tblPr>
              <a:tblGrid>
                <a:gridCol w="2829475"/>
                <a:gridCol w="2829475"/>
              </a:tblGrid>
              <a:tr h="234875">
                <a:tc>
                  <a:txBody>
                    <a:bodyPr/>
                    <a:lstStyle/>
                    <a:p>
                      <a:pPr indent="0" lvl="0" marL="0" marR="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RF07</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376425">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Registro de donaciones </a:t>
                      </a:r>
                      <a:endParaRPr sz="1200"/>
                    </a:p>
                  </a:txBody>
                  <a:tcPr marT="0" marB="0" marR="68575" marL="68575"/>
                </a:tc>
              </a:tr>
              <a:tr h="5971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a:t>
                      </a:r>
                      <a:r>
                        <a:rPr lang="es-CO" sz="1200"/>
                        <a:t>tendrá</a:t>
                      </a:r>
                      <a:r>
                        <a:rPr lang="es-CO" sz="1200"/>
                        <a:t> que registrar todas las donaciones que se hagan a diario.</a:t>
                      </a:r>
                      <a:endParaRPr sz="1200">
                        <a:latin typeface="Times New Roman"/>
                        <a:ea typeface="Times New Roman"/>
                        <a:cs typeface="Times New Roman"/>
                        <a:sym typeface="Times New Roman"/>
                      </a:endParaRPr>
                    </a:p>
                  </a:txBody>
                  <a:tcPr marT="0" marB="0" marR="68575" marL="68575"/>
                </a:tc>
              </a:tr>
              <a:tr h="8008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Las donaciones que son </a:t>
                      </a:r>
                      <a:r>
                        <a:rPr lang="es-CO" sz="1200"/>
                        <a:t>registradas y guardadas, el sistema deberá de dar el número de donaciones que se hagan a diario para llevar un orden en las donaciones.</a:t>
                      </a:r>
                      <a:r>
                        <a:rPr lang="es-CO" sz="1200"/>
                        <a:t> </a:t>
                      </a:r>
                      <a:endParaRPr sz="1200">
                        <a:latin typeface="Times New Roman"/>
                        <a:ea typeface="Times New Roman"/>
                        <a:cs typeface="Times New Roman"/>
                        <a:sym typeface="Times New Roman"/>
                      </a:endParaRPr>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808575">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graphicFrame>
        <p:nvGraphicFramePr>
          <p:cNvPr id="234" name="Google Shape;234;g14ccec90462_0_0"/>
          <p:cNvGraphicFramePr/>
          <p:nvPr/>
        </p:nvGraphicFramePr>
        <p:xfrm>
          <a:off x="6216375" y="1161757"/>
          <a:ext cx="3000000" cy="3000000"/>
        </p:xfrm>
        <a:graphic>
          <a:graphicData uri="http://schemas.openxmlformats.org/drawingml/2006/table">
            <a:tbl>
              <a:tblPr bandRow="1" firstCol="1" firstRow="1">
                <a:noFill/>
                <a:tableStyleId>{E1C19CCF-0234-4276-97F4-E9B8CD44B892}</a:tableStyleId>
              </a:tblPr>
              <a:tblGrid>
                <a:gridCol w="2829475"/>
                <a:gridCol w="2829475"/>
              </a:tblGrid>
              <a:tr h="499050">
                <a:tc>
                  <a:txBody>
                    <a:bodyPr/>
                    <a:lstStyle/>
                    <a:p>
                      <a:pPr indent="0" lvl="0" marL="0" marR="0" rtl="0" algn="l">
                        <a:lnSpc>
                          <a:spcPct val="107000"/>
                        </a:lnSpc>
                        <a:spcBef>
                          <a:spcPts val="0"/>
                        </a:spcBef>
                        <a:spcAft>
                          <a:spcPts val="0"/>
                        </a:spcAft>
                        <a:buNone/>
                      </a:pPr>
                      <a:r>
                        <a:rPr lang="es-CO" sz="1200"/>
                        <a:t>Identificación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RF08</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357550">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Registro de perros que entran y salen de la </a:t>
                      </a:r>
                      <a:r>
                        <a:rPr lang="es-CO" sz="1200"/>
                        <a:t>fundación</a:t>
                      </a:r>
                      <a:r>
                        <a:rPr lang="es-CO" sz="1200"/>
                        <a:t>.</a:t>
                      </a:r>
                      <a:endParaRPr sz="1200"/>
                    </a:p>
                  </a:txBody>
                  <a:tcPr marT="0" marB="0" marR="68575" marL="68575"/>
                </a:tc>
              </a:tr>
              <a:tr h="5971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Cuando entre o salga un perro a la </a:t>
                      </a:r>
                      <a:r>
                        <a:rPr lang="es-CO" sz="1200"/>
                        <a:t>fundación</a:t>
                      </a:r>
                      <a:r>
                        <a:rPr lang="es-CO" sz="1200"/>
                        <a:t> </a:t>
                      </a:r>
                      <a:r>
                        <a:rPr lang="es-CO" sz="1200"/>
                        <a:t>deberá</a:t>
                      </a:r>
                      <a:r>
                        <a:rPr lang="es-CO" sz="1200"/>
                        <a:t> de </a:t>
                      </a:r>
                      <a:r>
                        <a:rPr lang="es-CO" sz="1200"/>
                        <a:t>llevar un</a:t>
                      </a:r>
                      <a:r>
                        <a:rPr lang="es-CO" sz="1200"/>
                        <a:t> registro diario.</a:t>
                      </a:r>
                      <a:endParaRPr sz="1200"/>
                    </a:p>
                  </a:txBody>
                  <a:tcPr marT="0" marB="0" marR="68575" marL="68575"/>
                </a:tc>
              </a:tr>
              <a:tr h="8008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a:t>
                      </a:r>
                      <a:r>
                        <a:rPr lang="es-CO" sz="1200"/>
                        <a:t>sistema</a:t>
                      </a:r>
                      <a:r>
                        <a:rPr lang="es-CO" sz="1200"/>
                        <a:t> </a:t>
                      </a:r>
                      <a:r>
                        <a:rPr lang="es-CO" sz="1200"/>
                        <a:t>deberá</a:t>
                      </a:r>
                      <a:r>
                        <a:rPr lang="es-CO" sz="1200"/>
                        <a:t> de guardar todos los datos de los perros de la </a:t>
                      </a:r>
                      <a:r>
                        <a:rPr lang="es-CO" sz="1200"/>
                        <a:t>fundación</a:t>
                      </a:r>
                      <a:r>
                        <a:rPr lang="es-CO" sz="1200"/>
                        <a:t> y </a:t>
                      </a:r>
                      <a:r>
                        <a:rPr lang="es-CO" sz="1200"/>
                        <a:t>llevará</a:t>
                      </a:r>
                      <a:r>
                        <a:rPr lang="es-CO" sz="1200"/>
                        <a:t> una </a:t>
                      </a:r>
                      <a:r>
                        <a:rPr lang="es-CO" sz="1200"/>
                        <a:t>estadística</a:t>
                      </a:r>
                      <a:r>
                        <a:rPr lang="es-CO" sz="1200"/>
                        <a:t> de los perros que salen y los perros que entren a la </a:t>
                      </a:r>
                      <a:r>
                        <a:rPr lang="es-CO" sz="1200"/>
                        <a:t>fundación.</a:t>
                      </a:r>
                      <a:r>
                        <a:rPr lang="es-CO" sz="1200"/>
                        <a:t> </a:t>
                      </a:r>
                      <a:endParaRPr sz="1200">
                        <a:latin typeface="Times New Roman"/>
                        <a:ea typeface="Times New Roman"/>
                        <a:cs typeface="Times New Roman"/>
                        <a:sym typeface="Times New Roman"/>
                      </a:endParaRPr>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808575">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aphicFrame>
        <p:nvGraphicFramePr>
          <p:cNvPr id="239" name="Google Shape;239;g14ccec90462_0_6"/>
          <p:cNvGraphicFramePr/>
          <p:nvPr/>
        </p:nvGraphicFramePr>
        <p:xfrm>
          <a:off x="177625" y="984007"/>
          <a:ext cx="3000000" cy="3000000"/>
        </p:xfrm>
        <a:graphic>
          <a:graphicData uri="http://schemas.openxmlformats.org/drawingml/2006/table">
            <a:tbl>
              <a:tblPr bandRow="1" firstCol="1" firstRow="1">
                <a:noFill/>
                <a:tableStyleId>{E1C19CCF-0234-4276-97F4-E9B8CD44B892}</a:tableStyleId>
              </a:tblPr>
              <a:tblGrid>
                <a:gridCol w="2829475"/>
                <a:gridCol w="2829475"/>
              </a:tblGrid>
              <a:tr h="499050">
                <a:tc>
                  <a:txBody>
                    <a:bodyPr/>
                    <a:lstStyle/>
                    <a:p>
                      <a:pPr indent="0" lvl="0" marL="0" marR="0" rtl="0" algn="l">
                        <a:lnSpc>
                          <a:spcPct val="107000"/>
                        </a:lnSpc>
                        <a:spcBef>
                          <a:spcPts val="0"/>
                        </a:spcBef>
                        <a:spcAft>
                          <a:spcPts val="0"/>
                        </a:spcAft>
                        <a:buNone/>
                      </a:pPr>
                      <a:r>
                        <a:rPr lang="es-CO" sz="1200"/>
                        <a:t>Identificación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RF09</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300950">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 Formulario para hogares de paso</a:t>
                      </a:r>
                      <a:endParaRPr sz="1200">
                        <a:latin typeface="Times New Roman"/>
                        <a:ea typeface="Times New Roman"/>
                        <a:cs typeface="Times New Roman"/>
                        <a:sym typeface="Times New Roman"/>
                      </a:endParaRPr>
                    </a:p>
                  </a:txBody>
                  <a:tcPr marT="0" marB="0" marR="68575" marL="68575"/>
                </a:tc>
              </a:tr>
              <a:tr h="5971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En el sistema </a:t>
                      </a:r>
                      <a:r>
                        <a:rPr lang="es-CO" sz="1200"/>
                        <a:t>habrá</a:t>
                      </a:r>
                      <a:r>
                        <a:rPr lang="es-CO" sz="1200"/>
                        <a:t> una </a:t>
                      </a:r>
                      <a:r>
                        <a:rPr lang="es-CO" sz="1200"/>
                        <a:t>opción</a:t>
                      </a:r>
                      <a:r>
                        <a:rPr lang="es-CO" sz="1200"/>
                        <a:t> para </a:t>
                      </a:r>
                      <a:r>
                        <a:rPr lang="es-CO" sz="1200"/>
                        <a:t>llenar</a:t>
                      </a:r>
                      <a:r>
                        <a:rPr lang="es-CO" sz="1200"/>
                        <a:t> un </a:t>
                      </a:r>
                      <a:r>
                        <a:rPr lang="es-CO" sz="1200"/>
                        <a:t>formulario</a:t>
                      </a:r>
                      <a:r>
                        <a:rPr lang="es-CO" sz="1200"/>
                        <a:t> de hogares de paso.</a:t>
                      </a:r>
                      <a:endParaRPr sz="1200"/>
                    </a:p>
                  </a:txBody>
                  <a:tcPr marT="0" marB="0" marR="68575" marL="68575"/>
                </a:tc>
              </a:tr>
              <a:tr h="11195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debe de detectar cuando un </a:t>
                      </a:r>
                      <a:r>
                        <a:rPr lang="es-CO" sz="1200"/>
                        <a:t>usuario</a:t>
                      </a:r>
                      <a:r>
                        <a:rPr lang="es-CO" sz="1200"/>
                        <a:t> le da en la </a:t>
                      </a:r>
                      <a:r>
                        <a:rPr lang="es-CO" sz="1200"/>
                        <a:t>opción</a:t>
                      </a:r>
                      <a:r>
                        <a:rPr lang="es-CO" sz="1200"/>
                        <a:t> de hogar de paso para </a:t>
                      </a:r>
                      <a:r>
                        <a:rPr lang="es-CO" sz="1200"/>
                        <a:t>inmediatamente</a:t>
                      </a:r>
                      <a:r>
                        <a:rPr lang="es-CO" sz="1200"/>
                        <a:t> lanzar el formulario a llenar y </a:t>
                      </a:r>
                      <a:r>
                        <a:rPr lang="es-CO" sz="1200"/>
                        <a:t>registrar</a:t>
                      </a:r>
                      <a:r>
                        <a:rPr lang="es-CO" sz="1200"/>
                        <a:t> sus respuestas.</a:t>
                      </a:r>
                      <a:endParaRPr sz="1200"/>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777450">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graphicFrame>
        <p:nvGraphicFramePr>
          <p:cNvPr id="240" name="Google Shape;240;g14ccec90462_0_6"/>
          <p:cNvGraphicFramePr/>
          <p:nvPr/>
        </p:nvGraphicFramePr>
        <p:xfrm>
          <a:off x="6140925" y="984007"/>
          <a:ext cx="3000000" cy="3000000"/>
        </p:xfrm>
        <a:graphic>
          <a:graphicData uri="http://schemas.openxmlformats.org/drawingml/2006/table">
            <a:tbl>
              <a:tblPr bandRow="1" firstCol="1" firstRow="1">
                <a:noFill/>
                <a:tableStyleId>{E1C19CCF-0234-4276-97F4-E9B8CD44B892}</a:tableStyleId>
              </a:tblPr>
              <a:tblGrid>
                <a:gridCol w="2829475"/>
                <a:gridCol w="2829475"/>
              </a:tblGrid>
              <a:tr h="366950">
                <a:tc>
                  <a:txBody>
                    <a:bodyPr/>
                    <a:lstStyle/>
                    <a:p>
                      <a:pPr indent="0" lvl="0" marL="0" marR="0" rtl="0" algn="l">
                        <a:lnSpc>
                          <a:spcPct val="107000"/>
                        </a:lnSpc>
                        <a:spcBef>
                          <a:spcPts val="0"/>
                        </a:spcBef>
                        <a:spcAft>
                          <a:spcPts val="0"/>
                        </a:spcAft>
                        <a:buNone/>
                      </a:pPr>
                      <a:r>
                        <a:rPr lang="es-CO" sz="1200"/>
                        <a:t>Identificación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RF10</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300950">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rtl="0" algn="l">
                        <a:lnSpc>
                          <a:spcPct val="107000"/>
                        </a:lnSpc>
                        <a:spcBef>
                          <a:spcPts val="0"/>
                        </a:spcBef>
                        <a:spcAft>
                          <a:spcPts val="0"/>
                        </a:spcAft>
                        <a:buClr>
                          <a:schemeClr val="dk1"/>
                        </a:buClr>
                        <a:buFont typeface="Arial"/>
                        <a:buNone/>
                      </a:pPr>
                      <a:r>
                        <a:rPr lang="es-CO" sz="1200"/>
                        <a:t>Registro de hogares de paso</a:t>
                      </a:r>
                      <a:endParaRPr sz="1200">
                        <a:latin typeface="Times New Roman"/>
                        <a:ea typeface="Times New Roman"/>
                        <a:cs typeface="Times New Roman"/>
                        <a:sym typeface="Times New Roman"/>
                      </a:endParaRPr>
                    </a:p>
                  </a:txBody>
                  <a:tcPr marT="0" marB="0" marR="68575" marL="68575"/>
                </a:tc>
              </a:tr>
              <a:tr h="5971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En la base de datos </a:t>
                      </a:r>
                      <a:r>
                        <a:rPr lang="es-CO" sz="1200"/>
                        <a:t>deberá</a:t>
                      </a:r>
                      <a:r>
                        <a:rPr lang="es-CO" sz="1200"/>
                        <a:t> de tener el registro de las personas que quieran ser un hogar de paso para un perro.</a:t>
                      </a:r>
                      <a:endParaRPr sz="1200"/>
                    </a:p>
                  </a:txBody>
                  <a:tcPr marT="0" marB="0" marR="68575" marL="68575"/>
                </a:tc>
              </a:tr>
              <a:tr h="8008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a:t>
                      </a:r>
                      <a:r>
                        <a:rPr lang="es-CO" sz="1200"/>
                        <a:t>deberá de tener registrado cada hogar de paso y lanzar un alerta cuando tenga un perro o quieran tener un perro en corto plazo de tiempo</a:t>
                      </a:r>
                      <a:endParaRPr sz="1200"/>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654650">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ph type="title"/>
          </p:nvPr>
        </p:nvSpPr>
        <p:spPr>
          <a:xfrm>
            <a:off x="628186" y="-7"/>
            <a:ext cx="9404700" cy="1400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Times New Roman"/>
              <a:buNone/>
            </a:pPr>
            <a:r>
              <a:rPr lang="es-CO" sz="5000"/>
              <a:t>Requerimientos No Funcionales </a:t>
            </a:r>
            <a:endParaRPr sz="5000"/>
          </a:p>
        </p:txBody>
      </p:sp>
      <p:graphicFrame>
        <p:nvGraphicFramePr>
          <p:cNvPr id="246" name="Google Shape;246;p15"/>
          <p:cNvGraphicFramePr/>
          <p:nvPr/>
        </p:nvGraphicFramePr>
        <p:xfrm>
          <a:off x="241299" y="1558598"/>
          <a:ext cx="3000000" cy="3000000"/>
        </p:xfrm>
        <a:graphic>
          <a:graphicData uri="http://schemas.openxmlformats.org/drawingml/2006/table">
            <a:tbl>
              <a:tblPr bandRow="1" firstCol="1" firstRow="1">
                <a:noFill/>
                <a:tableStyleId>{E1C19CCF-0234-4276-97F4-E9B8CD44B892}</a:tableStyleId>
              </a:tblPr>
              <a:tblGrid>
                <a:gridCol w="2700675"/>
                <a:gridCol w="3154025"/>
              </a:tblGrid>
              <a:tr h="359225">
                <a:tc>
                  <a:txBody>
                    <a:bodyPr/>
                    <a:lstStyle/>
                    <a:p>
                      <a:pPr indent="0" lvl="0" marL="67945" marR="0" rtl="0" algn="l">
                        <a:lnSpc>
                          <a:spcPct val="107000"/>
                        </a:lnSpc>
                        <a:spcBef>
                          <a:spcPts val="0"/>
                        </a:spcBef>
                        <a:spcAft>
                          <a:spcPts val="0"/>
                        </a:spcAft>
                        <a:buNone/>
                      </a:pPr>
                      <a:r>
                        <a:rPr lang="es-CO" sz="1200">
                          <a:latin typeface="Century Gothic"/>
                          <a:ea typeface="Century Gothic"/>
                          <a:cs typeface="Century Gothic"/>
                          <a:sym typeface="Century Gothic"/>
                        </a:rPr>
                        <a:t>Identificación del Requerimiento:</a:t>
                      </a:r>
                      <a:endParaRPr sz="1200">
                        <a:latin typeface="Century Gothic"/>
                        <a:ea typeface="Century Gothic"/>
                        <a:cs typeface="Century Gothic"/>
                        <a:sym typeface="Century Gothic"/>
                      </a:endParaRPr>
                    </a:p>
                  </a:txBody>
                  <a:tcPr marT="0" marB="0" marR="0" marL="0"/>
                </a:tc>
                <a:tc>
                  <a:txBody>
                    <a:bodyPr/>
                    <a:lstStyle/>
                    <a:p>
                      <a:pPr indent="0" lvl="0" marL="68580" marR="0" rtl="0" algn="l">
                        <a:lnSpc>
                          <a:spcPct val="107000"/>
                        </a:lnSpc>
                        <a:spcBef>
                          <a:spcPts val="0"/>
                        </a:spcBef>
                        <a:spcAft>
                          <a:spcPts val="0"/>
                        </a:spcAft>
                        <a:buNone/>
                      </a:pPr>
                      <a:r>
                        <a:rPr lang="es-CO" sz="1200">
                          <a:latin typeface="Century Gothic"/>
                          <a:ea typeface="Century Gothic"/>
                          <a:cs typeface="Century Gothic"/>
                          <a:sym typeface="Century Gothic"/>
                        </a:rPr>
                        <a:t>RNF01</a:t>
                      </a:r>
                      <a:endParaRPr sz="1200">
                        <a:latin typeface="Century Gothic"/>
                        <a:ea typeface="Century Gothic"/>
                        <a:cs typeface="Century Gothic"/>
                        <a:sym typeface="Century Gothic"/>
                      </a:endParaRPr>
                    </a:p>
                  </a:txBody>
                  <a:tcPr marT="0" marB="0" marR="0" marL="0"/>
                </a:tc>
              </a:tr>
              <a:tr h="346125">
                <a:tc>
                  <a:txBody>
                    <a:bodyPr/>
                    <a:lstStyle/>
                    <a:p>
                      <a:pPr indent="0" lvl="0" marL="67945" marR="0" rtl="0" algn="l">
                        <a:lnSpc>
                          <a:spcPct val="107000"/>
                        </a:lnSpc>
                        <a:spcBef>
                          <a:spcPts val="0"/>
                        </a:spcBef>
                        <a:spcAft>
                          <a:spcPts val="0"/>
                        </a:spcAft>
                        <a:buNone/>
                      </a:pPr>
                      <a:r>
                        <a:rPr lang="es-CO" sz="1200">
                          <a:latin typeface="Century Gothic"/>
                          <a:ea typeface="Century Gothic"/>
                          <a:cs typeface="Century Gothic"/>
                          <a:sym typeface="Century Gothic"/>
                        </a:rPr>
                        <a:t>Nombre del Requerimiento:</a:t>
                      </a:r>
                      <a:endParaRPr sz="1200">
                        <a:latin typeface="Century Gothic"/>
                        <a:ea typeface="Century Gothic"/>
                        <a:cs typeface="Century Gothic"/>
                        <a:sym typeface="Century Gothic"/>
                      </a:endParaRPr>
                    </a:p>
                  </a:txBody>
                  <a:tcPr marT="0" marB="0" marR="0" marL="0"/>
                </a:tc>
                <a:tc>
                  <a:txBody>
                    <a:bodyPr/>
                    <a:lstStyle/>
                    <a:p>
                      <a:pPr indent="0" lvl="0" marL="68580" marR="0" rtl="0" algn="l">
                        <a:lnSpc>
                          <a:spcPct val="111000"/>
                        </a:lnSpc>
                        <a:spcBef>
                          <a:spcPts val="0"/>
                        </a:spcBef>
                        <a:spcAft>
                          <a:spcPts val="0"/>
                        </a:spcAft>
                        <a:buNone/>
                      </a:pPr>
                      <a:r>
                        <a:rPr lang="es-CO" sz="1200">
                          <a:latin typeface="Century Gothic"/>
                          <a:ea typeface="Century Gothic"/>
                          <a:cs typeface="Century Gothic"/>
                          <a:sym typeface="Century Gothic"/>
                        </a:rPr>
                        <a:t>Dar ayuda audiovisual </a:t>
                      </a:r>
                      <a:endParaRPr sz="1200">
                        <a:latin typeface="Century Gothic"/>
                        <a:ea typeface="Century Gothic"/>
                        <a:cs typeface="Century Gothic"/>
                        <a:sym typeface="Century Gothic"/>
                      </a:endParaRPr>
                    </a:p>
                  </a:txBody>
                  <a:tcPr marT="0" marB="0" marR="0" marL="0"/>
                </a:tc>
              </a:tr>
              <a:tr h="875000">
                <a:tc>
                  <a:txBody>
                    <a:bodyPr/>
                    <a:lstStyle/>
                    <a:p>
                      <a:pPr indent="0" lvl="0" marL="67945" marR="0" rtl="0" algn="l">
                        <a:lnSpc>
                          <a:spcPct val="107000"/>
                        </a:lnSpc>
                        <a:spcBef>
                          <a:spcPts val="0"/>
                        </a:spcBef>
                        <a:spcAft>
                          <a:spcPts val="0"/>
                        </a:spcAft>
                        <a:buNone/>
                      </a:pPr>
                      <a:r>
                        <a:rPr lang="es-CO" sz="1200">
                          <a:latin typeface="Century Gothic"/>
                          <a:ea typeface="Century Gothic"/>
                          <a:cs typeface="Century Gothic"/>
                          <a:sym typeface="Century Gothic"/>
                        </a:rPr>
                        <a:t>Características:</a:t>
                      </a:r>
                      <a:endParaRPr sz="1200">
                        <a:latin typeface="Century Gothic"/>
                        <a:ea typeface="Century Gothic"/>
                        <a:cs typeface="Century Gothic"/>
                        <a:sym typeface="Century Gothic"/>
                      </a:endParaRPr>
                    </a:p>
                  </a:txBody>
                  <a:tcPr marT="0" marB="0" marR="0" marL="0"/>
                </a:tc>
                <a:tc>
                  <a:txBody>
                    <a:bodyPr/>
                    <a:lstStyle/>
                    <a:p>
                      <a:pPr indent="0" lvl="0" marL="68580" marR="0" rtl="0" algn="l">
                        <a:lnSpc>
                          <a:spcPct val="107000"/>
                        </a:lnSpc>
                        <a:spcBef>
                          <a:spcPts val="0"/>
                        </a:spcBef>
                        <a:spcAft>
                          <a:spcPts val="0"/>
                        </a:spcAft>
                        <a:buNone/>
                      </a:pPr>
                      <a:r>
                        <a:rPr lang="es-CO" sz="1200">
                          <a:latin typeface="Century Gothic"/>
                          <a:ea typeface="Century Gothic"/>
                          <a:cs typeface="Century Gothic"/>
                          <a:sym typeface="Century Gothic"/>
                        </a:rPr>
                        <a:t>Los administradores </a:t>
                      </a:r>
                      <a:r>
                        <a:rPr lang="es-CO" sz="1200"/>
                        <a:t>generarán</a:t>
                      </a:r>
                      <a:r>
                        <a:rPr lang="es-CO" sz="1200">
                          <a:latin typeface="Century Gothic"/>
                          <a:ea typeface="Century Gothic"/>
                          <a:cs typeface="Century Gothic"/>
                          <a:sym typeface="Century Gothic"/>
                        </a:rPr>
                        <a:t> una sección en donde, se podrá encontrar un video de ayuda.</a:t>
                      </a:r>
                      <a:endParaRPr sz="1200">
                        <a:latin typeface="Century Gothic"/>
                        <a:ea typeface="Century Gothic"/>
                        <a:cs typeface="Century Gothic"/>
                        <a:sym typeface="Century Gothic"/>
                      </a:endParaRPr>
                    </a:p>
                  </a:txBody>
                  <a:tcPr marT="0" marB="0" marR="0" marL="0"/>
                </a:tc>
              </a:tr>
              <a:tr h="1582975">
                <a:tc>
                  <a:txBody>
                    <a:bodyPr/>
                    <a:lstStyle/>
                    <a:p>
                      <a:pPr indent="0" lvl="0" marL="67945" marR="205740" rtl="0" algn="l">
                        <a:lnSpc>
                          <a:spcPct val="107000"/>
                        </a:lnSpc>
                        <a:spcBef>
                          <a:spcPts val="0"/>
                        </a:spcBef>
                        <a:spcAft>
                          <a:spcPts val="0"/>
                        </a:spcAft>
                        <a:buNone/>
                      </a:pPr>
                      <a:r>
                        <a:rPr lang="es-CO" sz="1200">
                          <a:latin typeface="Century Gothic"/>
                          <a:ea typeface="Century Gothic"/>
                          <a:cs typeface="Century Gothic"/>
                          <a:sym typeface="Century Gothic"/>
                        </a:rPr>
                        <a:t>Descripción del Requerimiento:</a:t>
                      </a:r>
                      <a:endParaRPr sz="1200">
                        <a:latin typeface="Century Gothic"/>
                        <a:ea typeface="Century Gothic"/>
                        <a:cs typeface="Century Gothic"/>
                        <a:sym typeface="Century Gothic"/>
                      </a:endParaRPr>
                    </a:p>
                  </a:txBody>
                  <a:tcPr marT="0" marB="0" marR="0" marL="0"/>
                </a:tc>
                <a:tc>
                  <a:txBody>
                    <a:bodyPr/>
                    <a:lstStyle/>
                    <a:p>
                      <a:pPr indent="0" lvl="0" marL="68580" marR="79375" rtl="0" algn="l">
                        <a:lnSpc>
                          <a:spcPct val="107000"/>
                        </a:lnSpc>
                        <a:spcBef>
                          <a:spcPts val="0"/>
                        </a:spcBef>
                        <a:spcAft>
                          <a:spcPts val="0"/>
                        </a:spcAft>
                        <a:buNone/>
                      </a:pPr>
                      <a:r>
                        <a:rPr lang="es-CO" sz="1200">
                          <a:latin typeface="Century Gothic"/>
                          <a:ea typeface="Century Gothic"/>
                          <a:cs typeface="Century Gothic"/>
                          <a:sym typeface="Century Gothic"/>
                        </a:rPr>
                        <a:t>Los usuarios cuando den clic a un botón de ayuda podrán encontrar un video el cual se explicará </a:t>
                      </a:r>
                      <a:r>
                        <a:rPr lang="es-CO" sz="1200"/>
                        <a:t>cómo</a:t>
                      </a:r>
                      <a:r>
                        <a:rPr lang="es-CO" sz="1200">
                          <a:latin typeface="Century Gothic"/>
                          <a:ea typeface="Century Gothic"/>
                          <a:cs typeface="Century Gothic"/>
                          <a:sym typeface="Century Gothic"/>
                        </a:rPr>
                        <a:t> entrar a cada sección de la página y </a:t>
                      </a:r>
                      <a:r>
                        <a:rPr lang="es-CO" sz="1200"/>
                        <a:t>cómo</a:t>
                      </a:r>
                      <a:r>
                        <a:rPr lang="es-CO" sz="1200">
                          <a:latin typeface="Century Gothic"/>
                          <a:ea typeface="Century Gothic"/>
                          <a:cs typeface="Century Gothic"/>
                          <a:sym typeface="Century Gothic"/>
                        </a:rPr>
                        <a:t> diligenciar cada uno de los formularios.</a:t>
                      </a:r>
                      <a:endParaRPr sz="1200">
                        <a:latin typeface="Century Gothic"/>
                        <a:ea typeface="Century Gothic"/>
                        <a:cs typeface="Century Gothic"/>
                        <a:sym typeface="Century Gothic"/>
                      </a:endParaRPr>
                    </a:p>
                  </a:txBody>
                  <a:tcPr marT="0" marB="0" marR="0" marL="0"/>
                </a:tc>
              </a:tr>
              <a:tr h="768300">
                <a:tc gridSpan="2">
                  <a:txBody>
                    <a:bodyPr/>
                    <a:lstStyle/>
                    <a:p>
                      <a:pPr indent="0" lvl="0" marL="67945" marR="0" rtl="0" algn="l">
                        <a:lnSpc>
                          <a:spcPct val="107000"/>
                        </a:lnSpc>
                        <a:spcBef>
                          <a:spcPts val="0"/>
                        </a:spcBef>
                        <a:spcAft>
                          <a:spcPts val="0"/>
                        </a:spcAft>
                        <a:buNone/>
                      </a:pPr>
                      <a:r>
                        <a:rPr lang="es-CO" sz="1200">
                          <a:latin typeface="Century Gothic"/>
                          <a:ea typeface="Century Gothic"/>
                          <a:cs typeface="Century Gothic"/>
                          <a:sym typeface="Century Gothic"/>
                        </a:rPr>
                        <a:t>Prioridad del requerimiento:</a:t>
                      </a:r>
                      <a:endParaRPr/>
                    </a:p>
                    <a:p>
                      <a:pPr indent="0" lvl="0" marL="67945" marR="0" rtl="0" algn="l">
                        <a:lnSpc>
                          <a:spcPct val="107000"/>
                        </a:lnSpc>
                        <a:spcBef>
                          <a:spcPts val="800"/>
                        </a:spcBef>
                        <a:spcAft>
                          <a:spcPts val="0"/>
                        </a:spcAft>
                        <a:buNone/>
                      </a:pPr>
                      <a:r>
                        <a:rPr lang="es-CO" sz="1200">
                          <a:latin typeface="Century Gothic"/>
                          <a:ea typeface="Century Gothic"/>
                          <a:cs typeface="Century Gothic"/>
                          <a:sym typeface="Century Gothic"/>
                        </a:rPr>
                        <a:t>Alta</a:t>
                      </a:r>
                      <a:endParaRPr sz="1200">
                        <a:latin typeface="Century Gothic"/>
                        <a:ea typeface="Century Gothic"/>
                        <a:cs typeface="Century Gothic"/>
                        <a:sym typeface="Century Gothic"/>
                      </a:endParaRPr>
                    </a:p>
                  </a:txBody>
                  <a:tcPr marT="0" marB="0" marR="0" marL="0"/>
                </a:tc>
                <a:tc hMerge="1"/>
              </a:tr>
            </a:tbl>
          </a:graphicData>
        </a:graphic>
      </p:graphicFrame>
      <p:graphicFrame>
        <p:nvGraphicFramePr>
          <p:cNvPr id="247" name="Google Shape;247;p15"/>
          <p:cNvGraphicFramePr/>
          <p:nvPr/>
        </p:nvGraphicFramePr>
        <p:xfrm>
          <a:off x="6290601" y="1558598"/>
          <a:ext cx="3000000" cy="3000000"/>
        </p:xfrm>
        <a:graphic>
          <a:graphicData uri="http://schemas.openxmlformats.org/drawingml/2006/table">
            <a:tbl>
              <a:tblPr bandRow="1" firstCol="1" firstRow="1">
                <a:noFill/>
                <a:tableStyleId>{E1C19CCF-0234-4276-97F4-E9B8CD44B892}</a:tableStyleId>
              </a:tblPr>
              <a:tblGrid>
                <a:gridCol w="2734125"/>
                <a:gridCol w="2925975"/>
              </a:tblGrid>
              <a:tr h="428550">
                <a:tc>
                  <a:txBody>
                    <a:bodyPr/>
                    <a:lstStyle/>
                    <a:p>
                      <a:pPr indent="0" lvl="0" marL="67945" marR="11430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000"/>
                        <a:t>RNF02</a:t>
                      </a:r>
                      <a:endParaRPr sz="1200">
                        <a:latin typeface="Times New Roman"/>
                        <a:ea typeface="Times New Roman"/>
                        <a:cs typeface="Times New Roman"/>
                        <a:sym typeface="Times New Roman"/>
                      </a:endParaRPr>
                    </a:p>
                  </a:txBody>
                  <a:tcPr marT="0" marB="0" marR="0" marL="0"/>
                </a:tc>
              </a:tr>
              <a:tr h="34127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000"/>
                        <a:t>Ciberseguridad</a:t>
                      </a:r>
                      <a:r>
                        <a:rPr lang="es-CO" sz="1000"/>
                        <a:t> </a:t>
                      </a:r>
                      <a:endParaRPr sz="1200">
                        <a:latin typeface="Times New Roman"/>
                        <a:ea typeface="Times New Roman"/>
                        <a:cs typeface="Times New Roman"/>
                        <a:sym typeface="Times New Roman"/>
                      </a:endParaRPr>
                    </a:p>
                  </a:txBody>
                  <a:tcPr marT="0" marB="0" marR="0" marL="0"/>
                </a:tc>
              </a:tr>
              <a:tr h="810525">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Los administradores deberán de tener una función para configurar los datos del usuario de ser necesario.</a:t>
                      </a:r>
                      <a:endParaRPr sz="1200">
                        <a:latin typeface="Times New Roman"/>
                        <a:ea typeface="Times New Roman"/>
                        <a:cs typeface="Times New Roman"/>
                        <a:sym typeface="Times New Roman"/>
                      </a:endParaRPr>
                    </a:p>
                  </a:txBody>
                  <a:tcPr marT="0" marB="0" marR="0" marL="0"/>
                </a:tc>
              </a:tr>
              <a:tr h="1582975">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167640" rtl="0" algn="l">
                        <a:lnSpc>
                          <a:spcPct val="107000"/>
                        </a:lnSpc>
                        <a:spcBef>
                          <a:spcPts val="0"/>
                        </a:spcBef>
                        <a:spcAft>
                          <a:spcPts val="0"/>
                        </a:spcAft>
                        <a:buNone/>
                      </a:pPr>
                      <a:r>
                        <a:rPr lang="es-CO" sz="1200"/>
                        <a:t>Todo lo que tenga que quiera modificar el usuario que no sean sus datos personales entre otras cosas, solamente lo podrá hacer los administradores.</a:t>
                      </a:r>
                      <a:endParaRPr sz="1200">
                        <a:latin typeface="Times New Roman"/>
                        <a:ea typeface="Times New Roman"/>
                        <a:cs typeface="Times New Roman"/>
                        <a:sym typeface="Times New Roman"/>
                      </a:endParaRPr>
                    </a:p>
                  </a:txBody>
                  <a:tcPr marT="0" marB="0" marR="0" marL="0"/>
                </a:tc>
              </a:tr>
              <a:tr h="7683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aphicFrame>
        <p:nvGraphicFramePr>
          <p:cNvPr id="252" name="Google Shape;252;p16"/>
          <p:cNvGraphicFramePr/>
          <p:nvPr/>
        </p:nvGraphicFramePr>
        <p:xfrm>
          <a:off x="340374" y="676991"/>
          <a:ext cx="3000000" cy="3000000"/>
        </p:xfrm>
        <a:graphic>
          <a:graphicData uri="http://schemas.openxmlformats.org/drawingml/2006/table">
            <a:tbl>
              <a:tblPr bandRow="1" firstCol="1" firstRow="1">
                <a:noFill/>
                <a:tableStyleId>{E1C19CCF-0234-4276-97F4-E9B8CD44B892}</a:tableStyleId>
              </a:tblPr>
              <a:tblGrid>
                <a:gridCol w="2755175"/>
                <a:gridCol w="3000450"/>
              </a:tblGrid>
              <a:tr h="552700">
                <a:tc>
                  <a:txBody>
                    <a:bodyPr/>
                    <a:lstStyle/>
                    <a:p>
                      <a:pPr indent="0" lvl="0" marL="67945" marR="11430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RNF03</a:t>
                      </a:r>
                      <a:endParaRPr sz="1200">
                        <a:latin typeface="Times New Roman"/>
                        <a:ea typeface="Times New Roman"/>
                        <a:cs typeface="Times New Roman"/>
                        <a:sym typeface="Times New Roman"/>
                      </a:endParaRPr>
                    </a:p>
                  </a:txBody>
                  <a:tcPr marT="0" marB="0" marR="0" marL="0"/>
                </a:tc>
              </a:tr>
              <a:tr h="5068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Actualización de la base de datos</a:t>
                      </a:r>
                      <a:endParaRPr sz="1200">
                        <a:latin typeface="Times New Roman"/>
                        <a:ea typeface="Times New Roman"/>
                        <a:cs typeface="Times New Roman"/>
                        <a:sym typeface="Times New Roman"/>
                      </a:endParaRPr>
                    </a:p>
                  </a:txBody>
                  <a:tcPr marT="0" marB="0" marR="0" marL="0"/>
                </a:tc>
              </a:tr>
              <a:tr h="937275">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66675" rtl="0" algn="just">
                        <a:lnSpc>
                          <a:spcPct val="107000"/>
                        </a:lnSpc>
                        <a:spcBef>
                          <a:spcPts val="0"/>
                        </a:spcBef>
                        <a:spcAft>
                          <a:spcPts val="0"/>
                        </a:spcAft>
                        <a:buNone/>
                      </a:pPr>
                      <a:r>
                        <a:rPr lang="es-CO" sz="1200"/>
                        <a:t>La base de datos deberá de ser actualizada diariamente por unos de los administradores.</a:t>
                      </a:r>
                      <a:endParaRPr sz="1200">
                        <a:latin typeface="Times New Roman"/>
                        <a:ea typeface="Times New Roman"/>
                        <a:cs typeface="Times New Roman"/>
                        <a:sym typeface="Times New Roman"/>
                      </a:endParaRPr>
                    </a:p>
                  </a:txBody>
                  <a:tcPr marT="0" marB="0" marR="0" marL="0"/>
                </a:tc>
              </a:tr>
              <a:tr h="1544850">
                <a:tc>
                  <a:txBody>
                    <a:bodyPr/>
                    <a:lstStyle/>
                    <a:p>
                      <a:pPr indent="0" lvl="0" marL="67945" marR="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55245" rtl="0" algn="l">
                        <a:lnSpc>
                          <a:spcPct val="107000"/>
                        </a:lnSpc>
                        <a:spcBef>
                          <a:spcPts val="0"/>
                        </a:spcBef>
                        <a:spcAft>
                          <a:spcPts val="0"/>
                        </a:spcAft>
                        <a:buNone/>
                      </a:pPr>
                      <a:r>
                        <a:rPr lang="es-CO" sz="1200"/>
                        <a:t> Haciendo una </a:t>
                      </a:r>
                      <a:r>
                        <a:rPr lang="es-CO" sz="1200"/>
                        <a:t>rigurosa</a:t>
                      </a:r>
                      <a:r>
                        <a:rPr lang="es-CO" sz="1200"/>
                        <a:t> actualización diariamente no se perderá ningún dato de los usuarios que se van a manejar diariamente en la página web.</a:t>
                      </a:r>
                      <a:endParaRPr sz="1200">
                        <a:latin typeface="Times New Roman"/>
                        <a:ea typeface="Times New Roman"/>
                        <a:cs typeface="Times New Roman"/>
                        <a:sym typeface="Times New Roman"/>
                      </a:endParaRPr>
                    </a:p>
                  </a:txBody>
                  <a:tcPr marT="0" marB="0" marR="0" marL="0"/>
                </a:tc>
              </a:tr>
              <a:tr h="133405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00"/>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graphicFrame>
        <p:nvGraphicFramePr>
          <p:cNvPr id="253" name="Google Shape;253;p16"/>
          <p:cNvGraphicFramePr/>
          <p:nvPr/>
        </p:nvGraphicFramePr>
        <p:xfrm>
          <a:off x="6361416" y="676990"/>
          <a:ext cx="3000000" cy="3000000"/>
        </p:xfrm>
        <a:graphic>
          <a:graphicData uri="http://schemas.openxmlformats.org/drawingml/2006/table">
            <a:tbl>
              <a:tblPr bandRow="1" firstCol="1" firstRow="1">
                <a:noFill/>
                <a:tableStyleId>{E1C19CCF-0234-4276-97F4-E9B8CD44B892}</a:tableStyleId>
              </a:tblPr>
              <a:tblGrid>
                <a:gridCol w="2703075"/>
                <a:gridCol w="2787150"/>
              </a:tblGrid>
              <a:tr h="497375">
                <a:tc>
                  <a:txBody>
                    <a:bodyPr/>
                    <a:lstStyle/>
                    <a:p>
                      <a:pPr indent="0" lvl="0" marL="67945" marR="11430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RNF04</a:t>
                      </a:r>
                      <a:endParaRPr sz="1200">
                        <a:latin typeface="Times New Roman"/>
                        <a:ea typeface="Times New Roman"/>
                        <a:cs typeface="Times New Roman"/>
                        <a:sym typeface="Times New Roman"/>
                      </a:endParaRPr>
                    </a:p>
                  </a:txBody>
                  <a:tcPr marT="0" marB="0" marR="0" marL="0"/>
                </a:tc>
              </a:tr>
              <a:tr h="45047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11000"/>
                        </a:lnSpc>
                        <a:spcBef>
                          <a:spcPts val="0"/>
                        </a:spcBef>
                        <a:spcAft>
                          <a:spcPts val="0"/>
                        </a:spcAft>
                        <a:buNone/>
                      </a:pPr>
                      <a:r>
                        <a:rPr lang="es-CO" sz="1200"/>
                        <a:t>Continuidad del sistema </a:t>
                      </a:r>
                      <a:endParaRPr sz="1200">
                        <a:latin typeface="Times New Roman"/>
                        <a:ea typeface="Times New Roman"/>
                        <a:cs typeface="Times New Roman"/>
                        <a:sym typeface="Times New Roman"/>
                      </a:endParaRPr>
                    </a:p>
                  </a:txBody>
                  <a:tcPr marT="0" marB="0" marR="0" marL="0"/>
                </a:tc>
              </a:tr>
              <a:tr h="949225">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El sistema </a:t>
                      </a:r>
                      <a:r>
                        <a:rPr lang="es-CO" sz="1200"/>
                        <a:t>funcionará</a:t>
                      </a:r>
                      <a:r>
                        <a:rPr lang="es-CO" sz="1200"/>
                        <a:t> las 24 horas del día los 7 días de la semana, porque todo va a quedar registrado.</a:t>
                      </a:r>
                      <a:endParaRPr sz="1200">
                        <a:latin typeface="Times New Roman"/>
                        <a:ea typeface="Times New Roman"/>
                        <a:cs typeface="Times New Roman"/>
                        <a:sym typeface="Times New Roman"/>
                      </a:endParaRPr>
                    </a:p>
                  </a:txBody>
                  <a:tcPr marT="0" marB="0" marR="0" marL="0"/>
                </a:tc>
              </a:tr>
              <a:tr h="1932575">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Los usuarios podrán acceder a la </a:t>
                      </a:r>
                      <a:r>
                        <a:rPr lang="es-CO" sz="1200"/>
                        <a:t>página</a:t>
                      </a:r>
                      <a:r>
                        <a:rPr lang="es-CO" sz="1200"/>
                        <a:t> cuando ellos tengan el tiempo para revisar con calma toda la página y pueda observar cada uno de los perros que se encuentren para adopción.</a:t>
                      </a:r>
                      <a:endParaRPr sz="1200">
                        <a:latin typeface="Times New Roman"/>
                        <a:ea typeface="Times New Roman"/>
                        <a:cs typeface="Times New Roman"/>
                        <a:sym typeface="Times New Roman"/>
                      </a:endParaRPr>
                    </a:p>
                  </a:txBody>
                  <a:tcPr marT="0" marB="0" marR="0" marL="0"/>
                </a:tc>
              </a:tr>
              <a:tr h="104605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17"/>
          <p:cNvGraphicFramePr/>
          <p:nvPr/>
        </p:nvGraphicFramePr>
        <p:xfrm>
          <a:off x="327122" y="712819"/>
          <a:ext cx="3000000" cy="3000000"/>
        </p:xfrm>
        <a:graphic>
          <a:graphicData uri="http://schemas.openxmlformats.org/drawingml/2006/table">
            <a:tbl>
              <a:tblPr bandRow="1" firstCol="1" firstRow="1">
                <a:noFill/>
                <a:tableStyleId>{E1C19CCF-0234-4276-97F4-E9B8CD44B892}</a:tableStyleId>
              </a:tblPr>
              <a:tblGrid>
                <a:gridCol w="2630425"/>
                <a:gridCol w="2974875"/>
              </a:tblGrid>
              <a:tr h="458750">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RNF05</a:t>
                      </a:r>
                      <a:endParaRPr sz="1200">
                        <a:latin typeface="Times New Roman"/>
                        <a:ea typeface="Times New Roman"/>
                        <a:cs typeface="Times New Roman"/>
                        <a:sym typeface="Times New Roman"/>
                      </a:endParaRPr>
                    </a:p>
                  </a:txBody>
                  <a:tcPr marT="0" marB="0" marR="0" marL="0"/>
                </a:tc>
              </a:tr>
              <a:tr h="409600">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Buzón de sugerencias </a:t>
                      </a:r>
                      <a:endParaRPr sz="1200">
                        <a:latin typeface="Times New Roman"/>
                        <a:ea typeface="Times New Roman"/>
                        <a:cs typeface="Times New Roman"/>
                        <a:sym typeface="Times New Roman"/>
                      </a:endParaRPr>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Este será revisado semanalmente para dar respuesta y recibir </a:t>
                      </a:r>
                      <a:r>
                        <a:rPr lang="es-CO" sz="1200"/>
                        <a:t>retroalimentación</a:t>
                      </a:r>
                      <a:r>
                        <a:rPr lang="es-CO" sz="1200"/>
                        <a:t> sobre la página y la fundación. </a:t>
                      </a:r>
                      <a:endParaRPr sz="1200">
                        <a:latin typeface="Times New Roman"/>
                        <a:ea typeface="Times New Roman"/>
                        <a:cs typeface="Times New Roman"/>
                        <a:sym typeface="Times New Roman"/>
                      </a:endParaRPr>
                    </a:p>
                  </a:txBody>
                  <a:tcPr marT="0" marB="0" marR="0" marL="0"/>
                </a:tc>
              </a:tr>
              <a:tr h="1162025">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El usuario tendrá una opción de buzón de sugerencias en donde podrá dejar desde fallas que tenga la </a:t>
                      </a:r>
                      <a:r>
                        <a:rPr lang="es-CO" sz="1200"/>
                        <a:t>página</a:t>
                      </a:r>
                      <a:r>
                        <a:rPr lang="es-CO" sz="1200"/>
                        <a:t> hasta retroalimentaciones sobre la fundación o sobre la página web.</a:t>
                      </a:r>
                      <a:endParaRPr sz="1200">
                        <a:latin typeface="Times New Roman"/>
                        <a:ea typeface="Times New Roman"/>
                        <a:cs typeface="Times New Roman"/>
                        <a:sym typeface="Times New Roman"/>
                      </a:endParaRPr>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graphicFrame>
        <p:nvGraphicFramePr>
          <p:cNvPr id="259" name="Google Shape;259;p17"/>
          <p:cNvGraphicFramePr/>
          <p:nvPr/>
        </p:nvGraphicFramePr>
        <p:xfrm>
          <a:off x="6259584" y="712819"/>
          <a:ext cx="3000000" cy="3000000"/>
        </p:xfrm>
        <a:graphic>
          <a:graphicData uri="http://schemas.openxmlformats.org/drawingml/2006/table">
            <a:tbl>
              <a:tblPr bandRow="1" firstCol="1" firstRow="1">
                <a:noFill/>
                <a:tableStyleId>{E1C19CCF-0234-4276-97F4-E9B8CD44B892}</a:tableStyleId>
              </a:tblPr>
              <a:tblGrid>
                <a:gridCol w="2758575"/>
                <a:gridCol w="2961825"/>
              </a:tblGrid>
              <a:tr h="458750">
                <a:tc>
                  <a:txBody>
                    <a:bodyPr/>
                    <a:lstStyle/>
                    <a:p>
                      <a:pPr indent="0" lvl="0" marL="67945" marR="11430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RNF06</a:t>
                      </a:r>
                      <a:endParaRPr sz="1200">
                        <a:latin typeface="Times New Roman"/>
                        <a:ea typeface="Times New Roman"/>
                        <a:cs typeface="Times New Roman"/>
                        <a:sym typeface="Times New Roman"/>
                      </a:endParaRPr>
                    </a:p>
                  </a:txBody>
                  <a:tcPr marT="0" marB="0" marR="0" marL="0"/>
                </a:tc>
              </a:tr>
              <a:tr h="409600">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Mantenimiento de la página.</a:t>
                      </a:r>
                      <a:endParaRPr sz="1200">
                        <a:latin typeface="Times New Roman"/>
                        <a:ea typeface="Times New Roman"/>
                        <a:cs typeface="Times New Roman"/>
                        <a:sym typeface="Times New Roman"/>
                      </a:endParaRPr>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Los administradores </a:t>
                      </a:r>
                      <a:r>
                        <a:rPr lang="es-CO" sz="1200"/>
                        <a:t>deberán</a:t>
                      </a:r>
                      <a:r>
                        <a:rPr lang="es-CO" sz="1200"/>
                        <a:t> de avisar por medio de correo electrónicos o directamente en la página avisando que día </a:t>
                      </a:r>
                      <a:r>
                        <a:rPr lang="es-CO" sz="1200"/>
                        <a:t>habrá</a:t>
                      </a:r>
                      <a:r>
                        <a:rPr lang="es-CO" sz="1200"/>
                        <a:t> mantenimiento en la página.</a:t>
                      </a:r>
                      <a:endParaRPr sz="1200">
                        <a:latin typeface="Times New Roman"/>
                        <a:ea typeface="Times New Roman"/>
                        <a:cs typeface="Times New Roman"/>
                        <a:sym typeface="Times New Roman"/>
                      </a:endParaRPr>
                    </a:p>
                  </a:txBody>
                  <a:tcPr marT="0" marB="0" marR="0" marL="0"/>
                </a:tc>
              </a:tr>
              <a:tr h="1037725">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El usuario recibirá un mensaje con anticipación cuando la </a:t>
                      </a:r>
                      <a:r>
                        <a:rPr lang="es-CO" sz="1200"/>
                        <a:t>página</a:t>
                      </a:r>
                      <a:r>
                        <a:rPr lang="es-CO" sz="1200"/>
                        <a:t> vaya a entrar en mantenimiento con la fecha y hora en las que no estará disponible.</a:t>
                      </a:r>
                      <a:endParaRPr sz="1200">
                        <a:latin typeface="Times New Roman"/>
                        <a:ea typeface="Times New Roman"/>
                        <a:cs typeface="Times New Roman"/>
                        <a:sym typeface="Times New Roman"/>
                      </a:endParaRPr>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684211" y="122518"/>
            <a:ext cx="9404723" cy="95698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6000"/>
              <a:buFont typeface="Times New Roman"/>
              <a:buNone/>
            </a:pPr>
            <a:r>
              <a:rPr lang="es-CO" sz="6000"/>
              <a:t>Logotipo</a:t>
            </a:r>
            <a:endParaRPr/>
          </a:p>
        </p:txBody>
      </p:sp>
      <p:pic>
        <p:nvPicPr>
          <p:cNvPr descr="https://lh5.googleusercontent.com/RSaQWtkT627Ga2ATkxy5JL26RnGfHA5QRJN1d3_hOiYXxk09ej7lPYXjA-CJX7pnfMAFuv-2amMXiQvAhyr-9D6IZASlBViNDRELHw_br7s4189ZfAFiXPd4hdqVddAjTGfx17-9gYc0tZWlkCBboKd-DQSQQrhXXk3wUBG13uAqFkWUX45UVd8IzJqYy9R12FVCdw" id="154" name="Google Shape;154;p3"/>
          <p:cNvPicPr preferRelativeResize="0"/>
          <p:nvPr>
            <p:ph idx="1" type="body"/>
          </p:nvPr>
        </p:nvPicPr>
        <p:blipFill rotWithShape="1">
          <a:blip r:embed="rId3">
            <a:alphaModFix/>
          </a:blip>
          <a:srcRect b="0" l="0" r="0" t="0"/>
          <a:stretch/>
        </p:blipFill>
        <p:spPr>
          <a:xfrm>
            <a:off x="3126000" y="1293950"/>
            <a:ext cx="4920600" cy="461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aphicFrame>
        <p:nvGraphicFramePr>
          <p:cNvPr id="264" name="Google Shape;264;g14ccec90462_0_11"/>
          <p:cNvGraphicFramePr/>
          <p:nvPr/>
        </p:nvGraphicFramePr>
        <p:xfrm>
          <a:off x="430872" y="1016169"/>
          <a:ext cx="3000000" cy="3000000"/>
        </p:xfrm>
        <a:graphic>
          <a:graphicData uri="http://schemas.openxmlformats.org/drawingml/2006/table">
            <a:tbl>
              <a:tblPr bandRow="1" firstCol="1" firstRow="1">
                <a:noFill/>
                <a:tableStyleId>{E1C19CCF-0234-4276-97F4-E9B8CD44B892}</a:tableStyleId>
              </a:tblPr>
              <a:tblGrid>
                <a:gridCol w="2630425"/>
                <a:gridCol w="2974875"/>
              </a:tblGrid>
              <a:tr h="336125">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a:t>
                      </a:r>
                      <a:r>
                        <a:rPr lang="es-CO" sz="1200"/>
                        <a:t>7</a:t>
                      </a:r>
                      <a:endParaRPr sz="1200">
                        <a:latin typeface="Times New Roman"/>
                        <a:ea typeface="Times New Roman"/>
                        <a:cs typeface="Times New Roman"/>
                        <a:sym typeface="Times New Roman"/>
                      </a:endParaRPr>
                    </a:p>
                  </a:txBody>
                  <a:tcPr marT="0" marB="0" marR="0" marL="0"/>
                </a:tc>
              </a:tr>
              <a:tr h="2775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Actualización de las donaciones que se hagan</a:t>
                      </a:r>
                      <a:endParaRPr sz="1200">
                        <a:latin typeface="Times New Roman"/>
                        <a:ea typeface="Times New Roman"/>
                        <a:cs typeface="Times New Roman"/>
                        <a:sym typeface="Times New Roman"/>
                      </a:endParaRPr>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Algún administrador deberá de actualizar manualmente a diario para que el sistema guarde correctamente todos los datos.</a:t>
                      </a:r>
                      <a:endParaRPr sz="1200">
                        <a:latin typeface="Times New Roman"/>
                        <a:ea typeface="Times New Roman"/>
                        <a:cs typeface="Times New Roman"/>
                        <a:sym typeface="Times New Roman"/>
                      </a:endParaRPr>
                    </a:p>
                  </a:txBody>
                  <a:tcPr marT="0" marB="0" marR="0" marL="0"/>
                </a:tc>
              </a:tr>
              <a:tr h="1061000">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Un administrador deberá de actualizar la base de datos a diario para que el sistema tenga la información correcta y de qué tipo fue la  donación. </a:t>
                      </a:r>
                      <a:endParaRPr sz="1200">
                        <a:latin typeface="Times New Roman"/>
                        <a:ea typeface="Times New Roman"/>
                        <a:cs typeface="Times New Roman"/>
                        <a:sym typeface="Times New Roman"/>
                      </a:endParaRPr>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graphicFrame>
        <p:nvGraphicFramePr>
          <p:cNvPr id="265" name="Google Shape;265;g14ccec90462_0_11"/>
          <p:cNvGraphicFramePr/>
          <p:nvPr/>
        </p:nvGraphicFramePr>
        <p:xfrm>
          <a:off x="6205522" y="1016169"/>
          <a:ext cx="3000000" cy="3000000"/>
        </p:xfrm>
        <a:graphic>
          <a:graphicData uri="http://schemas.openxmlformats.org/drawingml/2006/table">
            <a:tbl>
              <a:tblPr bandRow="1" firstCol="1" firstRow="1">
                <a:noFill/>
                <a:tableStyleId>{E1C19CCF-0234-4276-97F4-E9B8CD44B892}</a:tableStyleId>
              </a:tblPr>
              <a:tblGrid>
                <a:gridCol w="2630425"/>
                <a:gridCol w="2974875"/>
              </a:tblGrid>
              <a:tr h="336125">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a:t>
                      </a:r>
                      <a:r>
                        <a:rPr lang="es-CO" sz="1200"/>
                        <a:t>08</a:t>
                      </a:r>
                      <a:endParaRPr sz="1200">
                        <a:latin typeface="Times New Roman"/>
                        <a:ea typeface="Times New Roman"/>
                        <a:cs typeface="Times New Roman"/>
                        <a:sym typeface="Times New Roman"/>
                      </a:endParaRPr>
                    </a:p>
                  </a:txBody>
                  <a:tcPr marT="0" marB="0" marR="0" marL="0"/>
                </a:tc>
              </a:tr>
              <a:tr h="2775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Ingresar el número de perros que entran y salen de la fundación </a:t>
                      </a:r>
                      <a:endParaRPr sz="1200"/>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Un administrador deberá registrar en el momento que entre y salga un perro para llevar un registro diario.</a:t>
                      </a:r>
                      <a:endParaRPr sz="1200">
                        <a:latin typeface="Times New Roman"/>
                        <a:ea typeface="Times New Roman"/>
                        <a:cs typeface="Times New Roman"/>
                        <a:sym typeface="Times New Roman"/>
                      </a:endParaRPr>
                    </a:p>
                  </a:txBody>
                  <a:tcPr marT="0" marB="0" marR="0" marL="0"/>
                </a:tc>
              </a:tr>
              <a:tr h="1061000">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El  administrador deberá llenar un formato en el momento que llegue y salga un perro con esto se podrá llevar una correcta documentación.</a:t>
                      </a:r>
                      <a:endParaRPr sz="1200"/>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aphicFrame>
        <p:nvGraphicFramePr>
          <p:cNvPr id="270" name="Google Shape;270;g14ccec90462_0_16"/>
          <p:cNvGraphicFramePr/>
          <p:nvPr/>
        </p:nvGraphicFramePr>
        <p:xfrm>
          <a:off x="6205522" y="1016169"/>
          <a:ext cx="3000000" cy="3000000"/>
        </p:xfrm>
        <a:graphic>
          <a:graphicData uri="http://schemas.openxmlformats.org/drawingml/2006/table">
            <a:tbl>
              <a:tblPr bandRow="1" firstCol="1" firstRow="1">
                <a:noFill/>
                <a:tableStyleId>{E1C19CCF-0234-4276-97F4-E9B8CD44B892}</a:tableStyleId>
              </a:tblPr>
              <a:tblGrid>
                <a:gridCol w="2620975"/>
                <a:gridCol w="2984325"/>
              </a:tblGrid>
              <a:tr h="336125">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RNF10</a:t>
                      </a:r>
                      <a:endParaRPr sz="1200">
                        <a:latin typeface="Times New Roman"/>
                        <a:ea typeface="Times New Roman"/>
                        <a:cs typeface="Times New Roman"/>
                        <a:sym typeface="Times New Roman"/>
                      </a:endParaRPr>
                    </a:p>
                  </a:txBody>
                  <a:tcPr marT="0" marB="0" marR="0" marL="0"/>
                </a:tc>
              </a:tr>
              <a:tr h="2775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Acceso al </a:t>
                      </a:r>
                      <a:r>
                        <a:rPr lang="es-CO" sz="1200"/>
                        <a:t>área</a:t>
                      </a:r>
                      <a:r>
                        <a:rPr lang="es-CO" sz="1200"/>
                        <a:t> de </a:t>
                      </a:r>
                      <a:r>
                        <a:rPr lang="es-CO" sz="1200"/>
                        <a:t>patrocinio</a:t>
                      </a:r>
                      <a:r>
                        <a:rPr lang="es-CO" sz="1200"/>
                        <a:t> </a:t>
                      </a:r>
                      <a:endParaRPr sz="1200"/>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0" marR="0" rtl="0" algn="l">
                        <a:lnSpc>
                          <a:spcPct val="107000"/>
                        </a:lnSpc>
                        <a:spcBef>
                          <a:spcPts val="0"/>
                        </a:spcBef>
                        <a:spcAft>
                          <a:spcPts val="0"/>
                        </a:spcAft>
                        <a:buNone/>
                      </a:pPr>
                      <a:r>
                        <a:rPr lang="es-CO" sz="1200"/>
                        <a:t>Es un lugar de la </a:t>
                      </a:r>
                      <a:r>
                        <a:rPr lang="es-CO" sz="1200"/>
                        <a:t>página</a:t>
                      </a:r>
                      <a:r>
                        <a:rPr lang="es-CO" sz="1200"/>
                        <a:t> web que facilita a las </a:t>
                      </a:r>
                      <a:r>
                        <a:rPr lang="es-CO" sz="1200"/>
                        <a:t>personas hacer</a:t>
                      </a:r>
                      <a:r>
                        <a:rPr lang="es-CO" sz="1200"/>
                        <a:t> sus donaciones. </a:t>
                      </a:r>
                      <a:endParaRPr sz="1200"/>
                    </a:p>
                  </a:txBody>
                  <a:tcPr marT="0" marB="0" marR="0" marL="0"/>
                </a:tc>
              </a:tr>
              <a:tr h="1061000">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0" rtl="0" algn="l">
                        <a:lnSpc>
                          <a:spcPct val="107000"/>
                        </a:lnSpc>
                        <a:spcBef>
                          <a:spcPts val="0"/>
                        </a:spcBef>
                        <a:spcAft>
                          <a:spcPts val="0"/>
                        </a:spcAft>
                        <a:buClr>
                          <a:schemeClr val="dk1"/>
                        </a:buClr>
                        <a:buFont typeface="Arial"/>
                        <a:buNone/>
                      </a:pPr>
                      <a:r>
                        <a:rPr lang="es-CO" sz="1200"/>
                        <a:t>F</a:t>
                      </a:r>
                      <a:r>
                        <a:rPr lang="es-CO" sz="1200"/>
                        <a:t>unciona para aquellas personas interesadas en brindar apoyos económicos a la fundación.  </a:t>
                      </a:r>
                      <a:endParaRPr sz="1200"/>
                    </a:p>
                    <a:p>
                      <a:pPr indent="0" lvl="0" marL="68580" marR="0" rtl="0" algn="l">
                        <a:lnSpc>
                          <a:spcPct val="107000"/>
                        </a:lnSpc>
                        <a:spcBef>
                          <a:spcPts val="0"/>
                        </a:spcBef>
                        <a:spcAft>
                          <a:spcPts val="0"/>
                        </a:spcAft>
                        <a:buNone/>
                      </a:pPr>
                      <a:r>
                        <a:t/>
                      </a:r>
                      <a:endParaRPr sz="1200"/>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graphicFrame>
        <p:nvGraphicFramePr>
          <p:cNvPr id="271" name="Google Shape;271;g14ccec90462_0_16"/>
          <p:cNvGraphicFramePr/>
          <p:nvPr/>
        </p:nvGraphicFramePr>
        <p:xfrm>
          <a:off x="462097" y="1016169"/>
          <a:ext cx="3000000" cy="3000000"/>
        </p:xfrm>
        <a:graphic>
          <a:graphicData uri="http://schemas.openxmlformats.org/drawingml/2006/table">
            <a:tbl>
              <a:tblPr bandRow="1" firstCol="1" firstRow="1">
                <a:noFill/>
                <a:tableStyleId>{E1C19CCF-0234-4276-97F4-E9B8CD44B892}</a:tableStyleId>
              </a:tblPr>
              <a:tblGrid>
                <a:gridCol w="2630425"/>
                <a:gridCol w="2974875"/>
              </a:tblGrid>
              <a:tr h="336125">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RNF09</a:t>
                      </a:r>
                      <a:endParaRPr sz="1200">
                        <a:latin typeface="Times New Roman"/>
                        <a:ea typeface="Times New Roman"/>
                        <a:cs typeface="Times New Roman"/>
                        <a:sym typeface="Times New Roman"/>
                      </a:endParaRPr>
                    </a:p>
                  </a:txBody>
                  <a:tcPr marT="0" marB="0" marR="0" marL="0"/>
                </a:tc>
              </a:tr>
              <a:tr h="2775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0" marR="0" rtl="0" algn="l">
                        <a:lnSpc>
                          <a:spcPct val="107000"/>
                        </a:lnSpc>
                        <a:spcBef>
                          <a:spcPts val="0"/>
                        </a:spcBef>
                        <a:spcAft>
                          <a:spcPts val="0"/>
                        </a:spcAft>
                        <a:buNone/>
                      </a:pPr>
                      <a:r>
                        <a:rPr lang="es-CO" sz="1200"/>
                        <a:t>Registro de los patrocinadores </a:t>
                      </a:r>
                      <a:endParaRPr sz="1200"/>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Debemos de tener un control a los que nos patrocinan ya sea desde la salud como en la comida de los perros. </a:t>
                      </a:r>
                      <a:endParaRPr sz="1200"/>
                    </a:p>
                  </a:txBody>
                  <a:tcPr marT="0" marB="0" marR="0" marL="0"/>
                </a:tc>
              </a:tr>
              <a:tr h="1061000">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Los administradores </a:t>
                      </a:r>
                      <a:r>
                        <a:rPr lang="es-CO" sz="1200"/>
                        <a:t>llevarán</a:t>
                      </a:r>
                      <a:r>
                        <a:rPr lang="es-CO" sz="1200"/>
                        <a:t> un </a:t>
                      </a:r>
                      <a:r>
                        <a:rPr lang="es-CO" sz="1200"/>
                        <a:t>control</a:t>
                      </a:r>
                      <a:r>
                        <a:rPr lang="es-CO" sz="1200"/>
                        <a:t> de los </a:t>
                      </a:r>
                      <a:r>
                        <a:rPr lang="es-CO" sz="1200"/>
                        <a:t>patrocinadores que</a:t>
                      </a:r>
                      <a:r>
                        <a:rPr lang="es-CO" sz="1200"/>
                        <a:t> en el </a:t>
                      </a:r>
                      <a:r>
                        <a:rPr lang="es-CO" sz="1200"/>
                        <a:t>momento</a:t>
                      </a:r>
                      <a:r>
                        <a:rPr lang="es-CO" sz="1200"/>
                        <a:t> </a:t>
                      </a:r>
                      <a:r>
                        <a:rPr lang="es-CO" sz="1200"/>
                        <a:t>están</a:t>
                      </a:r>
                      <a:r>
                        <a:rPr lang="es-CO" sz="1200"/>
                        <a:t> </a:t>
                      </a:r>
                      <a:r>
                        <a:rPr lang="es-CO" sz="1200"/>
                        <a:t>apoyando</a:t>
                      </a:r>
                      <a:r>
                        <a:rPr lang="es-CO" sz="1200"/>
                        <a:t> a la </a:t>
                      </a:r>
                      <a:r>
                        <a:rPr lang="es-CO" sz="1200"/>
                        <a:t>fundación.</a:t>
                      </a:r>
                      <a:endParaRPr sz="1200"/>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
        <p:nvSpPr>
          <p:cNvPr id="272" name="Google Shape;272;g14ccec90462_0_16"/>
          <p:cNvSpPr txBox="1"/>
          <p:nvPr/>
        </p:nvSpPr>
        <p:spPr>
          <a:xfrm>
            <a:off x="184825" y="5471325"/>
            <a:ext cx="3594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lt1"/>
                </a:solidFill>
                <a:latin typeface="Century Gothic"/>
                <a:ea typeface="Century Gothic"/>
                <a:cs typeface="Century Gothic"/>
                <a:sym typeface="Century Gothic"/>
                <a:hlinkClick r:id="rId3">
                  <a:extLst>
                    <a:ext uri="{A12FA001-AC4F-418D-AE19-62706E023703}">
                      <ahyp:hlinkClr val="tx"/>
                    </a:ext>
                  </a:extLst>
                </a:hlinkClick>
              </a:rPr>
              <a:t>https://docs.google.com/document/d/1r9fM6KcZhcQ67eSbCQ6ynvCV8YVdtGmG/edit?usp=sharing&amp;ouid=109812594005966354954&amp;rtpof=true&amp;sd=true</a:t>
            </a:r>
            <a:endParaRPr>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a4677117a0_0_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sz="6000"/>
              <a:t>Diagrama Casos de Uso</a:t>
            </a:r>
            <a:endParaRPr sz="6000"/>
          </a:p>
        </p:txBody>
      </p:sp>
      <p:sp>
        <p:nvSpPr>
          <p:cNvPr id="278" name="Google Shape;278;g1a4677117a0_0_5"/>
          <p:cNvSpPr txBox="1"/>
          <p:nvPr/>
        </p:nvSpPr>
        <p:spPr>
          <a:xfrm>
            <a:off x="1380050" y="1853125"/>
            <a:ext cx="8216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CO" sz="1900" u="sng">
                <a:solidFill>
                  <a:schemeClr val="lt1"/>
                </a:solidFill>
                <a:latin typeface="Century Gothic"/>
                <a:ea typeface="Century Gothic"/>
                <a:cs typeface="Century Gothic"/>
                <a:sym typeface="Century Gothic"/>
                <a:hlinkClick r:id="rId3">
                  <a:extLst>
                    <a:ext uri="{A12FA001-AC4F-418D-AE19-62706E023703}">
                      <ahyp:hlinkClr val="tx"/>
                    </a:ext>
                  </a:extLst>
                </a:hlinkClick>
              </a:rPr>
              <a:t>https://online.visual-paradigm.com/w/shwmjegw/diagrams/#diagram:workspace=shwmjegw&amp;proj=0&amp;id=2</a:t>
            </a:r>
            <a:br>
              <a:rPr lang="es-CO" sz="1900">
                <a:latin typeface="Century Gothic"/>
                <a:ea typeface="Century Gothic"/>
                <a:cs typeface="Century Gothic"/>
                <a:sym typeface="Century Gothic"/>
              </a:rPr>
            </a:br>
            <a:br>
              <a:rPr lang="es-CO" sz="1900">
                <a:latin typeface="Century Gothic"/>
                <a:ea typeface="Century Gothic"/>
                <a:cs typeface="Century Gothic"/>
                <a:sym typeface="Century Gothic"/>
              </a:rPr>
            </a:br>
            <a:r>
              <a:rPr lang="es-CO" sz="1900" u="sng">
                <a:solidFill>
                  <a:schemeClr val="lt1"/>
                </a:solidFill>
                <a:latin typeface="Century Gothic"/>
                <a:ea typeface="Century Gothic"/>
                <a:cs typeface="Century Gothic"/>
                <a:sym typeface="Century Gothic"/>
                <a:hlinkClick r:id="rId4">
                  <a:extLst>
                    <a:ext uri="{A12FA001-AC4F-418D-AE19-62706E023703}">
                      <ahyp:hlinkClr val="tx"/>
                    </a:ext>
                  </a:extLst>
                </a:hlinkClick>
              </a:rPr>
              <a:t>https://docs.google.com/document/d/1fn04akp6I-NBn_lFcunV2Vte8lcoMWZN/edit?usp=sharing&amp;ouid=109812594005966354954&amp;rtpof=true&amp;sd=true</a:t>
            </a:r>
            <a:r>
              <a:rPr lang="es-CO" sz="1900">
                <a:solidFill>
                  <a:schemeClr val="lt1"/>
                </a:solidFill>
                <a:latin typeface="Century Gothic"/>
                <a:ea typeface="Century Gothic"/>
                <a:cs typeface="Century Gothic"/>
                <a:sym typeface="Century Gothic"/>
              </a:rPr>
              <a:t> </a:t>
            </a:r>
            <a:r>
              <a:rPr lang="es-CO" sz="1900">
                <a:latin typeface="Century Gothic"/>
                <a:ea typeface="Century Gothic"/>
                <a:cs typeface="Century Gothic"/>
                <a:sym typeface="Century Gothic"/>
              </a:rPr>
              <a:t> </a:t>
            </a:r>
            <a:r>
              <a:rPr lang="es-CO" sz="1900">
                <a:solidFill>
                  <a:schemeClr val="lt1"/>
                </a:solidFill>
                <a:latin typeface="Century Gothic"/>
                <a:ea typeface="Century Gothic"/>
                <a:cs typeface="Century Gothic"/>
                <a:sym typeface="Century Gothic"/>
              </a:rPr>
              <a:t>(Caso de usos extendido)</a:t>
            </a:r>
            <a:endParaRPr sz="19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900">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a4677117a0_0_9"/>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sz="6000"/>
              <a:t>Fichas </a:t>
            </a:r>
            <a:r>
              <a:rPr lang="es-CO" sz="6000"/>
              <a:t>Técnicas</a:t>
            </a:r>
            <a:endParaRPr sz="6000"/>
          </a:p>
        </p:txBody>
      </p:sp>
      <p:sp>
        <p:nvSpPr>
          <p:cNvPr id="284" name="Google Shape;284;g1a4677117a0_0_9"/>
          <p:cNvSpPr txBox="1"/>
          <p:nvPr/>
        </p:nvSpPr>
        <p:spPr>
          <a:xfrm>
            <a:off x="1686500" y="2043750"/>
            <a:ext cx="8364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200" u="sng">
                <a:solidFill>
                  <a:schemeClr val="lt1"/>
                </a:solidFill>
                <a:latin typeface="Century Gothic"/>
                <a:ea typeface="Century Gothic"/>
                <a:cs typeface="Century Gothic"/>
                <a:sym typeface="Century Gothic"/>
                <a:hlinkClick r:id="rId3">
                  <a:extLst>
                    <a:ext uri="{A12FA001-AC4F-418D-AE19-62706E023703}">
                      <ahyp:hlinkClr val="tx"/>
                    </a:ext>
                  </a:extLst>
                </a:hlinkClick>
              </a:rPr>
              <a:t>https://docs.google.com/document/d/1hSshcniwTYDBuUpd3_zVw_uuAZbrdt78/edit?usp=sharing&amp;ouid=109812594005966354954&amp;rtpof=true&amp;sd=true</a:t>
            </a:r>
            <a:br>
              <a:rPr lang="es-CO" sz="2200">
                <a:solidFill>
                  <a:schemeClr val="lt1"/>
                </a:solidFill>
                <a:latin typeface="Century Gothic"/>
                <a:ea typeface="Century Gothic"/>
                <a:cs typeface="Century Gothic"/>
                <a:sym typeface="Century Gothic"/>
              </a:rPr>
            </a:br>
            <a:br>
              <a:rPr lang="es-CO" sz="2200">
                <a:solidFill>
                  <a:schemeClr val="lt1"/>
                </a:solidFill>
                <a:latin typeface="Century Gothic"/>
                <a:ea typeface="Century Gothic"/>
                <a:cs typeface="Century Gothic"/>
                <a:sym typeface="Century Gothic"/>
              </a:rPr>
            </a:br>
            <a:r>
              <a:rPr lang="es-CO" sz="2200" u="sng">
                <a:solidFill>
                  <a:schemeClr val="lt1"/>
                </a:solidFill>
                <a:latin typeface="Century Gothic"/>
                <a:ea typeface="Century Gothic"/>
                <a:cs typeface="Century Gothic"/>
                <a:sym typeface="Century Gothic"/>
                <a:hlinkClick r:id="rId4">
                  <a:extLst>
                    <a:ext uri="{A12FA001-AC4F-418D-AE19-62706E023703}">
                      <ahyp:hlinkClr val="tx"/>
                    </a:ext>
                  </a:extLst>
                </a:hlinkClick>
              </a:rPr>
              <a:t>https://docs.google.com/spreadsheets/d/1sDY0xnBNux2kSsvFkBLVBmal60Zwmi4c/edit?usp=sharing&amp;ouid=109812594005966354954&amp;rtpof=true&amp;sd=true</a:t>
            </a:r>
            <a:r>
              <a:rPr lang="es-CO" sz="2200">
                <a:solidFill>
                  <a:schemeClr val="lt1"/>
                </a:solidFill>
                <a:latin typeface="Century Gothic"/>
                <a:ea typeface="Century Gothic"/>
                <a:cs typeface="Century Gothic"/>
                <a:sym typeface="Century Gothic"/>
              </a:rPr>
              <a:t> (Cuadro comparativo)</a:t>
            </a:r>
            <a:endParaRPr sz="22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Times New Roman"/>
              <a:buNone/>
            </a:pPr>
            <a:r>
              <a:rPr lang="es-CO" sz="6000"/>
              <a:t>Maqueta de nuestra página web</a:t>
            </a:r>
            <a:endParaRPr sz="6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a4677117a0_0_13"/>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sz="6000"/>
              <a:t>	Control de </a:t>
            </a:r>
            <a:r>
              <a:rPr lang="es-CO" sz="6000"/>
              <a:t>versiones</a:t>
            </a:r>
            <a:r>
              <a:rPr lang="es-CO" sz="6000"/>
              <a:t>.</a:t>
            </a:r>
            <a:endParaRPr sz="6000"/>
          </a:p>
        </p:txBody>
      </p:sp>
      <p:sp>
        <p:nvSpPr>
          <p:cNvPr id="295" name="Google Shape;295;g1a4677117a0_0_13"/>
          <p:cNvSpPr txBox="1"/>
          <p:nvPr/>
        </p:nvSpPr>
        <p:spPr>
          <a:xfrm>
            <a:off x="646100" y="4995775"/>
            <a:ext cx="3382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800">
                <a:solidFill>
                  <a:schemeClr val="lt1"/>
                </a:solidFill>
                <a:latin typeface="Century Gothic"/>
                <a:ea typeface="Century Gothic"/>
                <a:cs typeface="Century Gothic"/>
                <a:sym typeface="Century Gothic"/>
              </a:rPr>
              <a:t>https://github.com/ValentinaB13/Proyecto</a:t>
            </a:r>
            <a:endParaRPr sz="28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87ce8add9b_0_0"/>
          <p:cNvSpPr txBox="1"/>
          <p:nvPr>
            <p:ph type="title"/>
          </p:nvPr>
        </p:nvSpPr>
        <p:spPr>
          <a:xfrm>
            <a:off x="646111" y="452718"/>
            <a:ext cx="9404700" cy="140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CO" sz="6000"/>
              <a:t>Objetivo general</a:t>
            </a:r>
            <a:endParaRPr sz="4300"/>
          </a:p>
        </p:txBody>
      </p:sp>
      <p:sp>
        <p:nvSpPr>
          <p:cNvPr id="160" name="Google Shape;160;g187ce8add9b_0_0"/>
          <p:cNvSpPr txBox="1"/>
          <p:nvPr>
            <p:ph idx="1" type="body"/>
          </p:nvPr>
        </p:nvSpPr>
        <p:spPr>
          <a:xfrm>
            <a:off x="1104200" y="2732123"/>
            <a:ext cx="8946600" cy="27957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Clr>
                <a:schemeClr val="dk1"/>
              </a:buClr>
              <a:buSzPts val="1100"/>
              <a:buFont typeface="Arial"/>
              <a:buNone/>
            </a:pPr>
            <a:r>
              <a:rPr lang="es-CO"/>
              <a:t>Crear y diseñar un software que permita la facilitación y la comprensión de la página web/sitio web, para la variedad de usuarios, de esta manera lograr reconocer a los usuarios  que manejen la página.</a:t>
            </a:r>
            <a:endParaRPr/>
          </a:p>
          <a:p>
            <a:pPr indent="0" lvl="0" marL="0" rtl="0" algn="just">
              <a:spcBef>
                <a:spcPts val="100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94f2a83560_0_0"/>
          <p:cNvSpPr txBox="1"/>
          <p:nvPr>
            <p:ph type="title"/>
          </p:nvPr>
        </p:nvSpPr>
        <p:spPr>
          <a:xfrm>
            <a:off x="646100" y="452725"/>
            <a:ext cx="9329400" cy="1349100"/>
          </a:xfrm>
          <a:prstGeom prst="rect">
            <a:avLst/>
          </a:prstGeom>
        </p:spPr>
        <p:txBody>
          <a:bodyPr anchorCtr="0" anchor="ctr" bIns="45700" lIns="91425" spcFirstLastPara="1" rIns="91425" wrap="square" tIns="45700">
            <a:noAutofit/>
          </a:bodyPr>
          <a:lstStyle/>
          <a:p>
            <a:pPr indent="0" lvl="0" marL="457200" rtl="0" algn="ctr">
              <a:spcBef>
                <a:spcPts val="0"/>
              </a:spcBef>
              <a:spcAft>
                <a:spcPts val="0"/>
              </a:spcAft>
              <a:buNone/>
            </a:pPr>
            <a:r>
              <a:rPr lang="es-CO" sz="5600"/>
              <a:t>Objetivos específico</a:t>
            </a:r>
            <a:r>
              <a:rPr lang="es-CO"/>
              <a:t>S</a:t>
            </a:r>
            <a:endParaRPr/>
          </a:p>
        </p:txBody>
      </p:sp>
      <p:sp>
        <p:nvSpPr>
          <p:cNvPr id="166" name="Google Shape;166;g194f2a83560_0_0"/>
          <p:cNvSpPr txBox="1"/>
          <p:nvPr>
            <p:ph idx="1" type="body"/>
          </p:nvPr>
        </p:nvSpPr>
        <p:spPr>
          <a:xfrm>
            <a:off x="962200" y="2037600"/>
            <a:ext cx="9013200" cy="4229700"/>
          </a:xfrm>
          <a:prstGeom prst="rect">
            <a:avLst/>
          </a:prstGeom>
        </p:spPr>
        <p:txBody>
          <a:bodyPr anchorCtr="0" anchor="t" bIns="45700" lIns="91425" spcFirstLastPara="1" rIns="91425" wrap="square" tIns="45700">
            <a:normAutofit/>
          </a:bodyPr>
          <a:lstStyle/>
          <a:p>
            <a:pPr indent="0" lvl="0" marL="457200" rtl="0" algn="just">
              <a:spcBef>
                <a:spcPts val="1000"/>
              </a:spcBef>
              <a:spcAft>
                <a:spcPts val="0"/>
              </a:spcAft>
              <a:buNone/>
            </a:pPr>
            <a:r>
              <a:rPr lang="es-CO"/>
              <a:t>-obtener rentabilidad: Establecer y generar un tráfico cualificado en nuestro sitio web utilizando redes sociales </a:t>
            </a:r>
            <a:endParaRPr/>
          </a:p>
          <a:p>
            <a:pPr indent="0" lvl="0" marL="457200" rtl="0" algn="just">
              <a:spcBef>
                <a:spcPts val="1000"/>
              </a:spcBef>
              <a:spcAft>
                <a:spcPts val="0"/>
              </a:spcAft>
              <a:buNone/>
            </a:pPr>
            <a:r>
              <a:t/>
            </a:r>
            <a:endParaRPr/>
          </a:p>
          <a:p>
            <a:pPr indent="0" lvl="0" marL="457200" rtl="0" algn="just">
              <a:spcBef>
                <a:spcPts val="1000"/>
              </a:spcBef>
              <a:spcAft>
                <a:spcPts val="0"/>
              </a:spcAft>
              <a:buNone/>
            </a:pPr>
            <a:r>
              <a:rPr lang="es-CO"/>
              <a:t>-Brindar una mejor atención: Realizar una breve encuesta  con un chatbot que atienda sus sugerencias y permitiéndoles a los usuarios una comunicación más precisa con el sitio web</a:t>
            </a:r>
            <a:endParaRPr/>
          </a:p>
          <a:p>
            <a:pPr indent="0" lvl="0" marL="457200" rtl="0" algn="just">
              <a:spcBef>
                <a:spcPts val="1000"/>
              </a:spcBef>
              <a:spcAft>
                <a:spcPts val="0"/>
              </a:spcAft>
              <a:buNone/>
            </a:pPr>
            <a:r>
              <a:t/>
            </a:r>
            <a:endParaRPr/>
          </a:p>
          <a:p>
            <a:pPr indent="0" lvl="0" marL="457200" rtl="0" algn="just">
              <a:spcBef>
                <a:spcPts val="1000"/>
              </a:spcBef>
              <a:spcAft>
                <a:spcPts val="0"/>
              </a:spcAft>
              <a:buNone/>
            </a:pPr>
            <a:r>
              <a:rPr lang="es-CO"/>
              <a:t>-Establecer un servicio confiable para los usuarios que ingresen sus datos personales.</a:t>
            </a:r>
            <a:endParaRPr/>
          </a:p>
          <a:p>
            <a:pPr indent="0" lvl="0" marL="457200" rtl="0" algn="just">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646100" y="56600"/>
            <a:ext cx="9404700" cy="212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6600"/>
              <a:buFont typeface="Times New Roman"/>
              <a:buNone/>
            </a:pPr>
            <a:r>
              <a:rPr lang="es-CO" sz="6000"/>
              <a:t>Planteamiento del problema</a:t>
            </a:r>
            <a:endParaRPr sz="6000"/>
          </a:p>
        </p:txBody>
      </p:sp>
      <p:sp>
        <p:nvSpPr>
          <p:cNvPr id="172" name="Google Shape;172;p4"/>
          <p:cNvSpPr txBox="1"/>
          <p:nvPr>
            <p:ph idx="1" type="body"/>
          </p:nvPr>
        </p:nvSpPr>
        <p:spPr>
          <a:xfrm>
            <a:off x="708575" y="2954975"/>
            <a:ext cx="10288500" cy="2893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s-CO"/>
              <a:t>Debido a estadísticas e investigaciones se a encontrado una sobrepoblación de canes con diferentes dificultades en las calles de Bogotá, por lo cual hemos decidido con un sistema digital (página web), que brinda diferentes herramientas para la facilitación de la adopción de un can, en esta página se podrá observar las diferentes características y desempeños que esta cumple para la fiabilidad de los usuarios.</a:t>
            </a:r>
            <a:endParaRPr/>
          </a:p>
          <a:p>
            <a:pPr indent="0" lvl="0" marL="0" rtl="0" algn="just">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s-CO" sz="6000"/>
              <a:t>Pregunta problema</a:t>
            </a:r>
            <a:r>
              <a:rPr lang="es-CO" sz="5600"/>
              <a:t> </a:t>
            </a:r>
            <a:endParaRPr sz="5600"/>
          </a:p>
        </p:txBody>
      </p:sp>
      <p:sp>
        <p:nvSpPr>
          <p:cNvPr id="178" name="Google Shape;178;p6"/>
          <p:cNvSpPr txBox="1"/>
          <p:nvPr>
            <p:ph idx="1" type="body"/>
          </p:nvPr>
        </p:nvSpPr>
        <p:spPr>
          <a:xfrm>
            <a:off x="875200" y="1528200"/>
            <a:ext cx="10397700" cy="46977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t/>
            </a:r>
            <a:endParaRPr/>
          </a:p>
          <a:p>
            <a:pPr indent="-342900" lvl="0" marL="342900" rtl="0" algn="just">
              <a:spcBef>
                <a:spcPts val="1000"/>
              </a:spcBef>
              <a:spcAft>
                <a:spcPts val="0"/>
              </a:spcAft>
              <a:buSzPts val="1600"/>
              <a:buChar char="►"/>
            </a:pPr>
            <a:r>
              <a:rPr lang="es-CO"/>
              <a:t> </a:t>
            </a:r>
            <a:r>
              <a:rPr lang="es-CO" sz="3000"/>
              <a:t>¿</a:t>
            </a:r>
            <a:r>
              <a:rPr lang="es-CO" sz="3000"/>
              <a:t>Cuáles</a:t>
            </a:r>
            <a:r>
              <a:rPr lang="es-CO" sz="3000"/>
              <a:t> son las consecuencias y causas de que los perros </a:t>
            </a:r>
            <a:r>
              <a:rPr lang="es-CO" sz="3000"/>
              <a:t>estén</a:t>
            </a:r>
            <a:r>
              <a:rPr lang="es-CO" sz="3000"/>
              <a:t> en la calle ?</a:t>
            </a:r>
            <a:endParaRPr sz="3000"/>
          </a:p>
          <a:p>
            <a:pPr indent="-431800" lvl="0" marL="342900" rtl="0" algn="just">
              <a:spcBef>
                <a:spcPts val="1000"/>
              </a:spcBef>
              <a:spcAft>
                <a:spcPts val="0"/>
              </a:spcAft>
              <a:buSzPts val="3000"/>
              <a:buChar char="►"/>
            </a:pPr>
            <a:r>
              <a:rPr lang="es-CO" sz="3000"/>
              <a:t>¿</a:t>
            </a:r>
            <a:r>
              <a:rPr lang="es-CO" sz="3000"/>
              <a:t>Cómo</a:t>
            </a:r>
            <a:r>
              <a:rPr lang="es-CO" sz="3000"/>
              <a:t> </a:t>
            </a:r>
            <a:r>
              <a:rPr lang="es-CO" sz="3000"/>
              <a:t>ayudará</a:t>
            </a:r>
            <a:r>
              <a:rPr lang="es-CO" sz="3000"/>
              <a:t> nuestro sitio web   en estos casos?</a:t>
            </a:r>
            <a:endParaRPr sz="3000"/>
          </a:p>
          <a:p>
            <a:pPr indent="0" lvl="0" marL="342900" rtl="0" algn="just">
              <a:spcBef>
                <a:spcPts val="1000"/>
              </a:spcBef>
              <a:spcAft>
                <a:spcPts val="0"/>
              </a:spcAft>
              <a:buNone/>
            </a:pPr>
            <a:r>
              <a:t/>
            </a:r>
            <a:endParaRPr/>
          </a:p>
          <a:p>
            <a:pPr indent="0" lvl="0" marL="342900" rtl="0" algn="just">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9e4682b322_0_2"/>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sz="6000"/>
              <a:t>Limitación y Alcance.</a:t>
            </a:r>
            <a:endParaRPr sz="6000"/>
          </a:p>
        </p:txBody>
      </p:sp>
      <p:sp>
        <p:nvSpPr>
          <p:cNvPr id="184" name="Google Shape;184;g19e4682b322_0_2"/>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CO"/>
              <a:t>Este proyecto se </a:t>
            </a:r>
            <a:r>
              <a:rPr lang="es-CO"/>
              <a:t>basará</a:t>
            </a:r>
            <a:r>
              <a:rPr lang="es-CO"/>
              <a:t> en un </a:t>
            </a:r>
            <a:r>
              <a:rPr lang="es-CO"/>
              <a:t>diseño</a:t>
            </a:r>
            <a:r>
              <a:rPr lang="es-CO"/>
              <a:t> de </a:t>
            </a:r>
            <a:r>
              <a:rPr lang="es-CO"/>
              <a:t>página</a:t>
            </a:r>
            <a:r>
              <a:rPr lang="es-CO"/>
              <a:t> web, para el apoyo de las diferentes </a:t>
            </a:r>
            <a:r>
              <a:rPr lang="es-CO"/>
              <a:t>áreas</a:t>
            </a:r>
            <a:r>
              <a:rPr lang="es-CO"/>
              <a:t> en las fundaciones, hasta el momento solo se </a:t>
            </a:r>
            <a:r>
              <a:rPr lang="es-CO"/>
              <a:t>realizará pruebas en la ciudad de</a:t>
            </a:r>
            <a:r>
              <a:rPr lang="es-CO"/>
              <a:t> </a:t>
            </a:r>
            <a:r>
              <a:rPr lang="es-CO"/>
              <a:t>Bogotá para saber que tan </a:t>
            </a:r>
            <a:r>
              <a:rPr lang="es-CO"/>
              <a:t>efectiva es.</a:t>
            </a:r>
            <a:endParaRPr/>
          </a:p>
          <a:p>
            <a:pPr indent="0" lvl="0" marL="0" rtl="0" algn="l">
              <a:spcBef>
                <a:spcPts val="1000"/>
              </a:spcBef>
              <a:spcAft>
                <a:spcPts val="0"/>
              </a:spcAft>
              <a:buNone/>
            </a:pPr>
            <a:r>
              <a:rPr lang="es-CO"/>
              <a:t> </a:t>
            </a:r>
            <a:endParaRPr/>
          </a:p>
          <a:p>
            <a:pPr indent="0" lvl="0" marL="0" rtl="0" algn="l">
              <a:spcBef>
                <a:spcPts val="1000"/>
              </a:spcBef>
              <a:spcAft>
                <a:spcPts val="0"/>
              </a:spcAft>
              <a:buNone/>
            </a:pPr>
            <a:r>
              <a:rPr lang="es-CO"/>
              <a:t>Con este espacio se </a:t>
            </a:r>
            <a:r>
              <a:rPr lang="es-CO"/>
              <a:t>dará</a:t>
            </a:r>
            <a:r>
              <a:rPr lang="es-CO"/>
              <a:t> a </a:t>
            </a:r>
            <a:r>
              <a:rPr lang="es-CO"/>
              <a:t>conocer</a:t>
            </a:r>
            <a:r>
              <a:rPr lang="es-CO"/>
              <a:t> las razas, tamaños y colores de los canes, </a:t>
            </a:r>
            <a:r>
              <a:rPr lang="es-CO"/>
              <a:t>también</a:t>
            </a:r>
            <a:r>
              <a:rPr lang="es-CO"/>
              <a:t> se </a:t>
            </a:r>
            <a:r>
              <a:rPr lang="es-CO"/>
              <a:t>tendrá</a:t>
            </a:r>
            <a:r>
              <a:rPr lang="es-CO"/>
              <a:t> </a:t>
            </a:r>
            <a:r>
              <a:rPr lang="es-CO"/>
              <a:t>garantizada</a:t>
            </a:r>
            <a:r>
              <a:rPr lang="es-CO"/>
              <a:t> la </a:t>
            </a:r>
            <a:r>
              <a:rPr lang="es-CO"/>
              <a:t>seguridad</a:t>
            </a:r>
            <a:r>
              <a:rPr lang="es-CO"/>
              <a:t> de los datos de los usuarios.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9e4682b322_0_7"/>
          <p:cNvSpPr txBox="1"/>
          <p:nvPr>
            <p:ph type="title"/>
          </p:nvPr>
        </p:nvSpPr>
        <p:spPr>
          <a:xfrm>
            <a:off x="1042311" y="292343"/>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sz="6000"/>
              <a:t>Delimitación</a:t>
            </a:r>
            <a:r>
              <a:rPr lang="es-CO"/>
              <a:t> </a:t>
            </a:r>
            <a:endParaRPr/>
          </a:p>
        </p:txBody>
      </p:sp>
      <p:sp>
        <p:nvSpPr>
          <p:cNvPr id="190" name="Google Shape;190;g19e4682b322_0_7"/>
          <p:cNvSpPr txBox="1"/>
          <p:nvPr>
            <p:ph idx="1" type="body"/>
          </p:nvPr>
        </p:nvSpPr>
        <p:spPr>
          <a:xfrm>
            <a:off x="1103299" y="1354676"/>
            <a:ext cx="9555900" cy="4893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CO"/>
              <a:t>Este sistema </a:t>
            </a:r>
            <a:r>
              <a:rPr lang="es-CO"/>
              <a:t>tendrá</a:t>
            </a:r>
            <a:r>
              <a:rPr lang="es-CO"/>
              <a:t>  un alcance limitado ya  que fue creado inicialmente para lograr la facilidad en el proceso de buscar y adoptar a los perros de una </a:t>
            </a:r>
            <a:r>
              <a:rPr lang="es-CO"/>
              <a:t>zona</a:t>
            </a:r>
            <a:r>
              <a:rPr lang="es-CO"/>
              <a:t> </a:t>
            </a:r>
            <a:r>
              <a:rPr lang="es-CO"/>
              <a:t>específica</a:t>
            </a:r>
            <a:r>
              <a:rPr lang="es-CO"/>
              <a:t> del </a:t>
            </a:r>
            <a:r>
              <a:rPr lang="es-CO"/>
              <a:t>país</a:t>
            </a:r>
            <a:r>
              <a:rPr lang="es-CO"/>
              <a:t> a corto plazo  con diferentes  condiciones,  para los varios tipos de  casos, llevando un control adecuado para cada </a:t>
            </a:r>
            <a:r>
              <a:rPr lang="es-CO"/>
              <a:t>adopción</a:t>
            </a:r>
            <a:r>
              <a:rPr lang="es-CO"/>
              <a:t>.</a:t>
            </a:r>
            <a:endParaRPr/>
          </a:p>
          <a:p>
            <a:pPr indent="-320040" lvl="0" marL="457200" rtl="0" algn="l">
              <a:spcBef>
                <a:spcPts val="1000"/>
              </a:spcBef>
              <a:spcAft>
                <a:spcPts val="0"/>
              </a:spcAft>
              <a:buSzPts val="1440"/>
              <a:buChar char="-"/>
            </a:pPr>
            <a:r>
              <a:rPr lang="es-CO"/>
              <a:t>El sistema inicialmente solo </a:t>
            </a:r>
            <a:r>
              <a:rPr lang="es-CO"/>
              <a:t>mostrará</a:t>
            </a:r>
            <a:r>
              <a:rPr lang="es-CO"/>
              <a:t> datos de la ciudad de </a:t>
            </a:r>
            <a:r>
              <a:rPr lang="es-CO"/>
              <a:t>Bogotá</a:t>
            </a:r>
            <a:r>
              <a:rPr lang="es-CO"/>
              <a:t> ya que su </a:t>
            </a:r>
            <a:r>
              <a:rPr lang="es-CO"/>
              <a:t>alcance inicial</a:t>
            </a:r>
            <a:r>
              <a:rPr lang="es-CO"/>
              <a:t> </a:t>
            </a:r>
            <a:r>
              <a:rPr lang="es-CO"/>
              <a:t>será limitado. </a:t>
            </a:r>
            <a:endParaRPr/>
          </a:p>
          <a:p>
            <a:pPr indent="-320040" lvl="0" marL="457200" rtl="0" algn="l">
              <a:spcBef>
                <a:spcPts val="0"/>
              </a:spcBef>
              <a:spcAft>
                <a:spcPts val="0"/>
              </a:spcAft>
              <a:buSzPts val="1440"/>
              <a:buChar char="-"/>
            </a:pPr>
            <a:r>
              <a:rPr lang="es-CO"/>
              <a:t>La página se podrá expandir en un largo plazo para ampliar nuestra base de datos e incluir más ciudades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s-CO"/>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9e7b4f96c9_0_0"/>
          <p:cNvSpPr txBox="1"/>
          <p:nvPr>
            <p:ph type="title"/>
          </p:nvPr>
        </p:nvSpPr>
        <p:spPr>
          <a:xfrm>
            <a:off x="792336"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sz="6000"/>
              <a:t>Justificación</a:t>
            </a:r>
            <a:endParaRPr sz="6000"/>
          </a:p>
        </p:txBody>
      </p:sp>
      <p:sp>
        <p:nvSpPr>
          <p:cNvPr id="196" name="Google Shape;196;g19e7b4f96c9_0_0"/>
          <p:cNvSpPr txBox="1"/>
          <p:nvPr>
            <p:ph idx="1" type="body"/>
          </p:nvPr>
        </p:nvSpPr>
        <p:spPr>
          <a:xfrm>
            <a:off x="1021387" y="1756493"/>
            <a:ext cx="8946600" cy="41955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s-CO"/>
              <a:t>Iniciamos  un </a:t>
            </a:r>
            <a:r>
              <a:rPr lang="es-CO"/>
              <a:t>análisis</a:t>
            </a:r>
            <a:r>
              <a:rPr lang="es-CO"/>
              <a:t> para lograr saber  cuantos  </a:t>
            </a:r>
            <a:r>
              <a:rPr lang="es-CO"/>
              <a:t>canes  hay en estado de vulnerabilidad, y así lograr crear una pagina en donde se evidencian  cada uno de lo canes que están bajo el cuidado de la fundación,donde se  logren observar  las características como las razas,edades y tamaños que se encuentran  dentro de las instalaciones, contamos con formularios para cada adopción y así evitar que vuelvan al estado de desprotección, en la página se pueden encontrar contactos   para  comunicarse en dado caso que no puedan brindar la ayuda  necesaria e inmediata.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2022-10-13T01:54:00Z</dcterms:created>
  <dc:creator>user</dc:creator>
</cp:coreProperties>
</file>