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12192000"/>
  <p:notesSz cx="6858000" cy="9144000"/>
  <p:embeddedFontLst>
    <p:embeddedFont>
      <p:font typeface="Amatic SC"/>
      <p:regular r:id="rId37"/>
      <p:bold r:id="rId38"/>
    </p:embeddedFont>
    <p:embeddedFont>
      <p:font typeface="Source Code Pro"/>
      <p:regular r:id="rId39"/>
      <p:bold r:id="rId40"/>
      <p:italic r:id="rId41"/>
      <p:boldItalic r:id="rId42"/>
    </p:embeddedFont>
    <p:embeddedFont>
      <p:font typeface="Century Gothic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7" roundtripDataSignature="AMtx7mi1ZcdtLvP0V6wQl1sxq96IewU0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83EC58-9A9B-4EE0-B862-82574FE79114}">
  <a:tblStyle styleId="{F783EC58-9A9B-4EE0-B862-82574FE79114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2E7E6"/>
          </a:solidFill>
        </a:fill>
      </a:tcStyle>
    </a:wholeTbl>
    <a:band1H>
      <a:tcTxStyle/>
      <a:tcStyle>
        <a:fill>
          <a:solidFill>
            <a:srgbClr val="E3CACA"/>
          </a:solidFill>
        </a:fill>
      </a:tcStyle>
    </a:band1H>
    <a:band2H>
      <a:tcTxStyle/>
    </a:band2H>
    <a:band1V>
      <a:tcTxStyle/>
      <a:tcStyle>
        <a:fill>
          <a:solidFill>
            <a:srgbClr val="E3CACA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.fntdata"/><Relationship Id="rId20" Type="http://schemas.openxmlformats.org/officeDocument/2006/relationships/slide" Target="slides/slide15.xml"/><Relationship Id="rId42" Type="http://schemas.openxmlformats.org/officeDocument/2006/relationships/font" Target="fonts/SourceCodePro-boldItalic.fntdata"/><Relationship Id="rId41" Type="http://schemas.openxmlformats.org/officeDocument/2006/relationships/font" Target="fonts/SourceCodePro-italic.fntdata"/><Relationship Id="rId22" Type="http://schemas.openxmlformats.org/officeDocument/2006/relationships/slide" Target="slides/slide17.xml"/><Relationship Id="rId44" Type="http://schemas.openxmlformats.org/officeDocument/2006/relationships/font" Target="fonts/CenturyGothic-bold.fntdata"/><Relationship Id="rId21" Type="http://schemas.openxmlformats.org/officeDocument/2006/relationships/slide" Target="slides/slide16.xml"/><Relationship Id="rId43" Type="http://schemas.openxmlformats.org/officeDocument/2006/relationships/font" Target="fonts/CenturyGothic-regular.fntdata"/><Relationship Id="rId24" Type="http://schemas.openxmlformats.org/officeDocument/2006/relationships/slide" Target="slides/slide19.xml"/><Relationship Id="rId46" Type="http://schemas.openxmlformats.org/officeDocument/2006/relationships/font" Target="fonts/CenturyGothic-boldItalic.fntdata"/><Relationship Id="rId23" Type="http://schemas.openxmlformats.org/officeDocument/2006/relationships/slide" Target="slides/slide18.xml"/><Relationship Id="rId45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AmaticSC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SourceCodePro-regular.fntdata"/><Relationship Id="rId16" Type="http://schemas.openxmlformats.org/officeDocument/2006/relationships/slide" Target="slides/slide11.xml"/><Relationship Id="rId38" Type="http://schemas.openxmlformats.org/officeDocument/2006/relationships/font" Target="fonts/AmaticSC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4677117a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4677117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ae13e314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ae13e31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9c71b3398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9c71b339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9c71b3398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9c71b339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9c71b3398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9c71b339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12558c3b3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12558c3b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0eaab07f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0eaab07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ccec9046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ccec904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ccec90462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4ccec904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ccec90462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4ccec9046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ccec90462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ccec9046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a4677117a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a4677117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a4677117a0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a4677117a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7ce8add9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87ce8ad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a4677117a0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a4677117a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4f2a8356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4f2a835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e4682b322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e4682b32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e4682b322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e4682b32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e7b4f96c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9e7b4f96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29c71b3398_0_4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229c71b3398_0_4"/>
          <p:cNvSpPr txBox="1"/>
          <p:nvPr>
            <p:ph type="ctrTitle"/>
          </p:nvPr>
        </p:nvSpPr>
        <p:spPr>
          <a:xfrm>
            <a:off x="415600" y="522867"/>
            <a:ext cx="11360700" cy="3587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/>
        </p:txBody>
      </p:sp>
      <p:sp>
        <p:nvSpPr>
          <p:cNvPr id="12" name="Google Shape;12;g229c71b3398_0_4"/>
          <p:cNvSpPr txBox="1"/>
          <p:nvPr>
            <p:ph idx="1" type="subTitle"/>
          </p:nvPr>
        </p:nvSpPr>
        <p:spPr>
          <a:xfrm>
            <a:off x="415600" y="5187200"/>
            <a:ext cx="11360700" cy="941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g229c71b3398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29c71b3398_0_41"/>
          <p:cNvSpPr txBox="1"/>
          <p:nvPr>
            <p:ph hasCustomPrompt="1" type="title"/>
          </p:nvPr>
        </p:nvSpPr>
        <p:spPr>
          <a:xfrm>
            <a:off x="415600" y="1653700"/>
            <a:ext cx="11360700" cy="2642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g229c71b3398_0_41"/>
          <p:cNvSpPr txBox="1"/>
          <p:nvPr>
            <p:ph idx="1" type="body"/>
          </p:nvPr>
        </p:nvSpPr>
        <p:spPr>
          <a:xfrm>
            <a:off x="415600" y="44061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g229c71b3398_0_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9c71b3398_0_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29c71b3398_0_47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4" name="Google Shape;54;g229c71b3398_0_47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55" name="Google Shape;55;g229c71b3398_0_47"/>
          <p:cNvSpPr txBox="1"/>
          <p:nvPr>
            <p:ph idx="10" type="dt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229c71b3398_0_47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229c71b3398_0_47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29c71b3398_0_9"/>
          <p:cNvSpPr txBox="1"/>
          <p:nvPr>
            <p:ph type="title"/>
          </p:nvPr>
        </p:nvSpPr>
        <p:spPr>
          <a:xfrm>
            <a:off x="3737000" y="1070000"/>
            <a:ext cx="4718100" cy="47181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6" name="Google Shape;16;g229c71b3398_0_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29c71b3398_0_12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g229c71b3398_0_12"/>
          <p:cNvSpPr txBox="1"/>
          <p:nvPr>
            <p:ph idx="1" type="body"/>
          </p:nvPr>
        </p:nvSpPr>
        <p:spPr>
          <a:xfrm>
            <a:off x="415600" y="1638233"/>
            <a:ext cx="113607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" name="Google Shape;20;g229c71b3398_0_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29c71b3398_0_16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g229c71b3398_0_16"/>
          <p:cNvSpPr txBox="1"/>
          <p:nvPr>
            <p:ph idx="1" type="body"/>
          </p:nvPr>
        </p:nvSpPr>
        <p:spPr>
          <a:xfrm>
            <a:off x="415600" y="1638233"/>
            <a:ext cx="53331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229c71b3398_0_16"/>
          <p:cNvSpPr txBox="1"/>
          <p:nvPr>
            <p:ph idx="2" type="body"/>
          </p:nvPr>
        </p:nvSpPr>
        <p:spPr>
          <a:xfrm>
            <a:off x="6443200" y="1638233"/>
            <a:ext cx="53331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" name="Google Shape;25;g229c71b3398_0_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29c71b3398_0_21"/>
          <p:cNvSpPr txBox="1"/>
          <p:nvPr>
            <p:ph type="title"/>
          </p:nvPr>
        </p:nvSpPr>
        <p:spPr>
          <a:xfrm>
            <a:off x="406400" y="412467"/>
            <a:ext cx="11383500" cy="99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28" name="Google Shape;28;g229c71b3398_0_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29c71b3398_0_24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g229c71b3398_0_24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g229c71b3398_0_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29c71b3398_0_28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229c71b3398_0_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29c71b3398_0_31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g229c71b3398_0_31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229c71b3398_0_31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40" name="Google Shape;40;g229c71b3398_0_31"/>
          <p:cNvSpPr txBox="1"/>
          <p:nvPr>
            <p:ph idx="1" type="subTitle"/>
          </p:nvPr>
        </p:nvSpPr>
        <p:spPr>
          <a:xfrm>
            <a:off x="354000" y="3793630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g229c71b3398_0_31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g229c71b3398_0_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29c71b3398_0_38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matic SC"/>
              <a:buNone/>
              <a:defRPr b="1" sz="3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g229c71b3398_0_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29c71b3398_0_0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g229c71b3398_0_0"/>
          <p:cNvSpPr txBox="1"/>
          <p:nvPr>
            <p:ph idx="1" type="body"/>
          </p:nvPr>
        </p:nvSpPr>
        <p:spPr>
          <a:xfrm>
            <a:off x="415600" y="1638233"/>
            <a:ext cx="113607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  <a:defRPr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g229c71b3398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iro.com/app/board/uXjVPw2mkOA=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file/d/1jVn33MmKelRHq3qRZma7Y_8LeKckgFV-/view?usp=sharing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file/d/1h8MZR9aqeWPrTQT_8bj_prlEo9p-CUrm/view?usp=sharing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file/d/1ro-em0fVQfYbWyDv2KIH9lEEq6qEpUo7/view?usp=sharing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online.visual-paradigm.com/w/shwmjegw/diagrams/#diagram:workspace=shwmjegw&amp;proj=0&amp;id=2" TargetMode="External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forms/d/e/1FAIpQLSf5F3s70WgMqqUq81Y57BjDeWMkZbMFY4WQfpd7MHVs468RHQ/viewfor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s.google.com/document/d/1r9fM6KcZhcQ67eSbCQ6ynvCV8YVdtGmG/edit?usp=sharing&amp;ouid=109812594005966354954&amp;rtpof=true&amp;sd=tru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google.com/document/d/1nvxjojKSekydGrjqTZMJUDaH1oA5c_ji/edit?usp=sharing&amp;ouid=109812594005966354954&amp;rtpof=true&amp;sd=true" TargetMode="External"/><Relationship Id="rId4" Type="http://schemas.openxmlformats.org/officeDocument/2006/relationships/hyperlink" Target="https://docs.google.com/document/d/1DIXzpLzmoQYCyplhYSjX6XXQE98dEgDu/edit?usp=sharing&amp;ouid=109812594005966354954&amp;rtpof=true&amp;sd=tru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google.com/document/d/1hSshcniwTYDBuUpd3_zVw_uuAZbrdt78/edit?usp=sharing&amp;ouid=109812594005966354954&amp;rtpof=true&amp;sd=true" TargetMode="External"/><Relationship Id="rId4" Type="http://schemas.openxmlformats.org/officeDocument/2006/relationships/hyperlink" Target="https://docs.google.com/spreadsheets/d/1NEvWvOMu7KonpC8yOnDyIl35eNRFPMG5/edit?usp=sharing&amp;ouid=111801196329266507893&amp;rtpof=true&amp;sd=tru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ValentinaB13/Proyecto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1756768" y="347626"/>
            <a:ext cx="88257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500"/>
              <a:buFont typeface="Times New Roman"/>
              <a:buNone/>
            </a:pPr>
            <a:r>
              <a:rPr lang="es-CO" sz="11500"/>
              <a:t>Guard Dogs</a:t>
            </a:r>
            <a:endParaRPr/>
          </a:p>
        </p:txBody>
      </p:sp>
      <p:sp>
        <p:nvSpPr>
          <p:cNvPr id="63" name="Google Shape;63;p1"/>
          <p:cNvSpPr txBox="1"/>
          <p:nvPr/>
        </p:nvSpPr>
        <p:spPr>
          <a:xfrm>
            <a:off x="1122425" y="2794825"/>
            <a:ext cx="8406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latin typeface="Source Code Pro"/>
                <a:ea typeface="Source Code Pro"/>
                <a:cs typeface="Source Code Pro"/>
                <a:sym typeface="Source Code Pro"/>
              </a:rPr>
              <a:t>Janith Valentina Corredor Baqu</a:t>
            </a:r>
            <a:r>
              <a:rPr b="1" lang="es-CO">
                <a:latin typeface="Source Code Pro"/>
                <a:ea typeface="Source Code Pro"/>
                <a:cs typeface="Source Code Pro"/>
                <a:sym typeface="Source Code Pro"/>
              </a:rPr>
              <a:t>ero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latin typeface="Source Code Pro"/>
                <a:ea typeface="Source Code Pro"/>
                <a:cs typeface="Source Code Pro"/>
                <a:sym typeface="Source Code Pro"/>
              </a:rPr>
              <a:t>Zharick Daihan Chavez Castañeda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latin typeface="Source Code Pro"/>
                <a:ea typeface="Source Code Pro"/>
                <a:cs typeface="Source Code Pro"/>
                <a:sym typeface="Source Code Pro"/>
              </a:rPr>
              <a:t>Mike Joseth Esteban Murcia Suarez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latin typeface="Source Code Pro"/>
                <a:ea typeface="Source Code Pro"/>
                <a:cs typeface="Source Code Pro"/>
                <a:sym typeface="Source Code Pro"/>
              </a:rPr>
              <a:t>Paola Andrea Palomino Cujia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Source Code Pro"/>
                <a:ea typeface="Source Code Pro"/>
                <a:cs typeface="Source Code Pro"/>
                <a:sym typeface="Source Code Pro"/>
              </a:rPr>
              <a:t>                           </a:t>
            </a:r>
            <a:r>
              <a:rPr b="1" lang="es-CO">
                <a:latin typeface="Source Code Pro"/>
                <a:ea typeface="Source Code Pro"/>
                <a:cs typeface="Source Code Pro"/>
                <a:sym typeface="Source Code Pro"/>
              </a:rPr>
              <a:t>FICHA:2582984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4677117a0_0_0"/>
          <p:cNvSpPr txBox="1"/>
          <p:nvPr>
            <p:ph type="title"/>
          </p:nvPr>
        </p:nvSpPr>
        <p:spPr>
          <a:xfrm>
            <a:off x="646111" y="94593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/>
              <a:t>Diagrama BPMN</a:t>
            </a:r>
            <a:endParaRPr sz="6000"/>
          </a:p>
        </p:txBody>
      </p:sp>
      <p:sp>
        <p:nvSpPr>
          <p:cNvPr id="118" name="Google Shape;118;g1a4677117a0_0_0"/>
          <p:cNvSpPr txBox="1"/>
          <p:nvPr/>
        </p:nvSpPr>
        <p:spPr>
          <a:xfrm>
            <a:off x="1109700" y="5607525"/>
            <a:ext cx="776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a4677117a0_0_0"/>
          <p:cNvSpPr txBox="1"/>
          <p:nvPr/>
        </p:nvSpPr>
        <p:spPr>
          <a:xfrm>
            <a:off x="465950" y="879400"/>
            <a:ext cx="3996000" cy="61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u="sng">
                <a:solidFill>
                  <a:schemeClr val="hlink"/>
                </a:solidFill>
                <a:hlinkClick r:id="rId3"/>
              </a:rPr>
              <a:t>https://miro.com/app/board/uXjVPw2mkOA=/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ae13e314b_0_0"/>
          <p:cNvSpPr txBox="1"/>
          <p:nvPr>
            <p:ph type="title"/>
          </p:nvPr>
        </p:nvSpPr>
        <p:spPr>
          <a:xfrm>
            <a:off x="646098" y="452725"/>
            <a:ext cx="113535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                          Diagrama conceptual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dae13e314b_0_0"/>
          <p:cNvSpPr txBox="1"/>
          <p:nvPr/>
        </p:nvSpPr>
        <p:spPr>
          <a:xfrm>
            <a:off x="1949900" y="1853125"/>
            <a:ext cx="80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6" name="Google Shape;126;g1dae13e314b_0_0"/>
          <p:cNvSpPr txBox="1"/>
          <p:nvPr/>
        </p:nvSpPr>
        <p:spPr>
          <a:xfrm>
            <a:off x="841225" y="5476350"/>
            <a:ext cx="891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https://drive.google.com/file/d/1jVn33MmKelRHq3qRZma7Y_8LeKckgFV-/view?usp=sharing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g1dae13e314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025" y="1853125"/>
            <a:ext cx="9876325" cy="34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9c71b3398_0_53"/>
          <p:cNvSpPr txBox="1"/>
          <p:nvPr>
            <p:ph type="title"/>
          </p:nvPr>
        </p:nvSpPr>
        <p:spPr>
          <a:xfrm>
            <a:off x="1393650" y="83148"/>
            <a:ext cx="9404700" cy="107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                    Diagrama </a:t>
            </a:r>
            <a:r>
              <a:rPr lang="es-CO"/>
              <a:t>FÍSICO</a:t>
            </a:r>
            <a:endParaRPr/>
          </a:p>
        </p:txBody>
      </p:sp>
      <p:sp>
        <p:nvSpPr>
          <p:cNvPr id="133" name="Google Shape;133;g229c71b3398_0_53"/>
          <p:cNvSpPr txBox="1"/>
          <p:nvPr>
            <p:ph idx="1" type="body"/>
          </p:nvPr>
        </p:nvSpPr>
        <p:spPr>
          <a:xfrm>
            <a:off x="891613" y="5617524"/>
            <a:ext cx="9404700" cy="107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O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https://drive.google.com/file/d/1h8MZR9aqeWPrTQT_8bj_prlEo9p-CUrm/view?usp=sharing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g229c71b3398_0_53"/>
          <p:cNvPicPr preferRelativeResize="0"/>
          <p:nvPr/>
        </p:nvPicPr>
        <p:blipFill rotWithShape="1">
          <a:blip r:embed="rId4">
            <a:alphaModFix/>
          </a:blip>
          <a:srcRect b="20257" l="20158" r="20271" t="27530"/>
          <a:stretch/>
        </p:blipFill>
        <p:spPr>
          <a:xfrm>
            <a:off x="2096425" y="1235025"/>
            <a:ext cx="7303124" cy="40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9c71b3398_0_58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                 DIAGRAMA </a:t>
            </a:r>
            <a:r>
              <a:rPr lang="es-CO"/>
              <a:t>LÓGICO</a:t>
            </a:r>
            <a:endParaRPr/>
          </a:p>
        </p:txBody>
      </p:sp>
      <p:pic>
        <p:nvPicPr>
          <p:cNvPr id="140" name="Google Shape;140;g229c71b3398_0_58"/>
          <p:cNvPicPr preferRelativeResize="0"/>
          <p:nvPr/>
        </p:nvPicPr>
        <p:blipFill rotWithShape="1">
          <a:blip r:embed="rId3">
            <a:alphaModFix/>
          </a:blip>
          <a:srcRect b="8792" l="0" r="16296" t="16697"/>
          <a:stretch/>
        </p:blipFill>
        <p:spPr>
          <a:xfrm>
            <a:off x="1503175" y="1634250"/>
            <a:ext cx="8943602" cy="447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9c71b3398_0_63"/>
          <p:cNvSpPr txBox="1"/>
          <p:nvPr>
            <p:ph type="title"/>
          </p:nvPr>
        </p:nvSpPr>
        <p:spPr>
          <a:xfrm>
            <a:off x="-1939264" y="4346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                 DIAGRAMA DE CLASES </a:t>
            </a:r>
            <a:endParaRPr/>
          </a:p>
        </p:txBody>
      </p:sp>
      <p:sp>
        <p:nvSpPr>
          <p:cNvPr id="146" name="Google Shape;146;g229c71b3398_0_63"/>
          <p:cNvSpPr txBox="1"/>
          <p:nvPr>
            <p:ph idx="1" type="body"/>
          </p:nvPr>
        </p:nvSpPr>
        <p:spPr>
          <a:xfrm>
            <a:off x="0" y="1076875"/>
            <a:ext cx="11111100" cy="121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O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https://drive.google.com/file/d/1ro-em0fVQfYbWyDv2KIH9lEEq6qEpUo7/view?usp=sharing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g229c71b3398_0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4525" y="1924500"/>
            <a:ext cx="8151626" cy="433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12558c3b3_3_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DiAGRAMA DE </a:t>
            </a:r>
            <a:r>
              <a:rPr lang="es-CO"/>
              <a:t>DISTRIBUCIÓN</a:t>
            </a:r>
            <a:r>
              <a:rPr lang="es-CO"/>
              <a:t> </a:t>
            </a:r>
            <a:endParaRPr/>
          </a:p>
        </p:txBody>
      </p:sp>
      <p:sp>
        <p:nvSpPr>
          <p:cNvPr id="153" name="Google Shape;153;g1e12558c3b3_3_0"/>
          <p:cNvSpPr txBox="1"/>
          <p:nvPr>
            <p:ph idx="1" type="body"/>
          </p:nvPr>
        </p:nvSpPr>
        <p:spPr>
          <a:xfrm>
            <a:off x="409275" y="1402013"/>
            <a:ext cx="8946600" cy="31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O"/>
              <a:t>https://app.diagrams.net/#G1MgSOinfa9FssMDsd1WVTUqIISAusQAWr</a:t>
            </a:r>
            <a:endParaRPr/>
          </a:p>
        </p:txBody>
      </p:sp>
      <p:pic>
        <p:nvPicPr>
          <p:cNvPr id="154" name="Google Shape;154;g1e12558c3b3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75" y="1801650"/>
            <a:ext cx="9146000" cy="50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0eaab07f2_0_0"/>
          <p:cNvSpPr txBox="1"/>
          <p:nvPr>
            <p:ph type="title"/>
          </p:nvPr>
        </p:nvSpPr>
        <p:spPr>
          <a:xfrm>
            <a:off x="396125" y="-195650"/>
            <a:ext cx="11037600" cy="82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diagrama de casos de uso</a:t>
            </a:r>
            <a:endParaRPr/>
          </a:p>
        </p:txBody>
      </p:sp>
      <p:sp>
        <p:nvSpPr>
          <p:cNvPr id="160" name="Google Shape;160;g1e0eaab07f2_0_0"/>
          <p:cNvSpPr txBox="1"/>
          <p:nvPr>
            <p:ph idx="1" type="body"/>
          </p:nvPr>
        </p:nvSpPr>
        <p:spPr>
          <a:xfrm>
            <a:off x="5629875" y="270500"/>
            <a:ext cx="5632800" cy="29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s-CO" sz="1900" u="sng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https://online.visual-paradigm.com/w/shwmjegw/diagrams/#diagram:workspace=shwmjegw&amp;proj=0&amp;id=2</a:t>
            </a:r>
            <a:endParaRPr/>
          </a:p>
        </p:txBody>
      </p:sp>
      <p:pic>
        <p:nvPicPr>
          <p:cNvPr id="161" name="Google Shape;161;g1e0eaab07f2_0_0"/>
          <p:cNvPicPr preferRelativeResize="0"/>
          <p:nvPr/>
        </p:nvPicPr>
        <p:blipFill rotWithShape="1">
          <a:blip r:embed="rId4">
            <a:alphaModFix/>
          </a:blip>
          <a:srcRect b="2618" l="769" r="591" t="6140"/>
          <a:stretch/>
        </p:blipFill>
        <p:spPr>
          <a:xfrm>
            <a:off x="0" y="629050"/>
            <a:ext cx="10537857" cy="61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92211" y="4750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s-CO" sz="6000"/>
              <a:t>Preguntas para la recolección de datos.</a:t>
            </a:r>
            <a:endParaRPr sz="6000"/>
          </a:p>
        </p:txBody>
      </p:sp>
      <p:sp>
        <p:nvSpPr>
          <p:cNvPr id="167" name="Google Shape;167;p11"/>
          <p:cNvSpPr txBox="1"/>
          <p:nvPr/>
        </p:nvSpPr>
        <p:spPr>
          <a:xfrm>
            <a:off x="1088250" y="2268900"/>
            <a:ext cx="996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s-CO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https://docs.google.com/forms/d/e/1FAIpQLSf5F3s70WgMqqUq81Y57BjDeWMkZbMFY4WQfpd7MHVs468RHQ/viewform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>
            <p:ph type="title"/>
          </p:nvPr>
        </p:nvSpPr>
        <p:spPr>
          <a:xfrm>
            <a:off x="810011" y="-7"/>
            <a:ext cx="9404700" cy="140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Times New Roman"/>
              <a:buNone/>
            </a:pPr>
            <a:r>
              <a:rPr lang="es-CO" sz="6000"/>
              <a:t>Requisitos Funcionales </a:t>
            </a:r>
            <a:endParaRPr sz="6000"/>
          </a:p>
        </p:txBody>
      </p:sp>
      <p:graphicFrame>
        <p:nvGraphicFramePr>
          <p:cNvPr id="173" name="Google Shape;173;p12"/>
          <p:cNvGraphicFramePr/>
          <p:nvPr/>
        </p:nvGraphicFramePr>
        <p:xfrm>
          <a:off x="168040" y="122747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{F783EC58-9A9B-4EE0-B862-82574FE79114}</a:tableStyleId>
              </a:tblPr>
              <a:tblGrid>
                <a:gridCol w="2930550"/>
                <a:gridCol w="2997425"/>
              </a:tblGrid>
              <a:tr h="27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>
                          <a:highlight>
                            <a:srgbClr val="990000"/>
                          </a:highlight>
                        </a:rPr>
                        <a:t>Identificación de requerimiento:</a:t>
                      </a:r>
                      <a:endParaRPr sz="1200" u="none" cap="none" strike="noStrike">
                        <a:highlight>
                          <a:srgbClr val="9900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>
                          <a:highlight>
                            <a:srgbClr val="990000"/>
                          </a:highlight>
                        </a:rPr>
                        <a:t>RF01</a:t>
                      </a:r>
                      <a:endParaRPr sz="1200" u="none" cap="none" strike="noStrike">
                        <a:highlight>
                          <a:srgbClr val="9900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49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highlight>
                            <a:srgbClr val="990000"/>
                          </a:highlight>
                        </a:rPr>
                        <a:t>Nombre del requerimiento: </a:t>
                      </a:r>
                      <a:endParaRPr>
                        <a:highlight>
                          <a:srgbClr val="990000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>
                          <a:highlight>
                            <a:srgbClr val="990000"/>
                          </a:highlight>
                        </a:rPr>
                        <a:t> </a:t>
                      </a:r>
                      <a:endParaRPr sz="1200" u="none" cap="none" strike="noStrike">
                        <a:highlight>
                          <a:srgbClr val="9900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>
                          <a:solidFill>
                            <a:schemeClr val="lt1"/>
                          </a:solidFill>
                          <a:highlight>
                            <a:srgbClr val="990000"/>
                          </a:highlight>
                        </a:rPr>
                        <a:t>Aute</a:t>
                      </a:r>
                      <a:r>
                        <a:rPr lang="es-CO" sz="1200">
                          <a:solidFill>
                            <a:schemeClr val="lt1"/>
                          </a:solidFill>
                          <a:highlight>
                            <a:srgbClr val="990000"/>
                          </a:highlight>
                        </a:rPr>
                        <a:t>ntificar usuarios </a:t>
                      </a:r>
                      <a:endParaRPr sz="1200" u="none" cap="none" strike="noStrike">
                        <a:solidFill>
                          <a:schemeClr val="lt1"/>
                        </a:solidFill>
                        <a:highlight>
                          <a:srgbClr val="9900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72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>
                          <a:highlight>
                            <a:srgbClr val="990000"/>
                          </a:highlight>
                        </a:rPr>
                        <a:t>Características:</a:t>
                      </a:r>
                      <a:endParaRPr sz="1200" u="none" cap="none" strike="noStrike">
                        <a:highlight>
                          <a:srgbClr val="9900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>
                          <a:solidFill>
                            <a:schemeClr val="lt1"/>
                          </a:solidFill>
                          <a:highlight>
                            <a:srgbClr val="990000"/>
                          </a:highlight>
                        </a:rPr>
                        <a:t>Los usuarios deberán identificarse para acceder a cualquier parte del sistema.</a:t>
                      </a:r>
                      <a:endParaRPr sz="1200" u="none" cap="none" strike="noStrike">
                        <a:solidFill>
                          <a:schemeClr val="lt1"/>
                        </a:solidFill>
                        <a:highlight>
                          <a:srgbClr val="9900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105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>
                          <a:highlight>
                            <a:srgbClr val="990000"/>
                          </a:highlight>
                        </a:rPr>
                        <a:t>Descripción de requerimiento:</a:t>
                      </a:r>
                      <a:endParaRPr sz="1200" u="none" cap="none" strike="noStrike">
                        <a:highlight>
                          <a:srgbClr val="9900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>
                          <a:solidFill>
                            <a:schemeClr val="lt1"/>
                          </a:solidFill>
                          <a:highlight>
                            <a:srgbClr val="990000"/>
                          </a:highlight>
                        </a:rPr>
                        <a:t>Ingresar al software realizando una autenticación frente a la aplicación el cual debe solicitarle al usuario, usuario de red y contraseña, generar un login.</a:t>
                      </a:r>
                      <a:endParaRPr sz="1200" u="none" cap="none" strike="noStrike">
                        <a:solidFill>
                          <a:schemeClr val="lt1"/>
                        </a:solidFill>
                        <a:highlight>
                          <a:srgbClr val="9900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990000"/>
                    </a:solidFill>
                  </a:tcPr>
                </a:tc>
              </a:tr>
              <a:tr h="129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>
                          <a:highlight>
                            <a:srgbClr val="990000"/>
                          </a:highlight>
                        </a:rPr>
                        <a:t>Requerimiento No funcional:</a:t>
                      </a:r>
                      <a:endParaRPr sz="1200" u="none" cap="none" strike="noStrike">
                        <a:highlight>
                          <a:srgbClr val="9900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>
                          <a:solidFill>
                            <a:schemeClr val="lt1"/>
                          </a:solidFill>
                          <a:highlight>
                            <a:srgbClr val="990000"/>
                          </a:highlight>
                        </a:rPr>
                        <a:t>-RNF01</a:t>
                      </a:r>
                      <a:br>
                        <a:rPr lang="es-CO" sz="1200" u="none" cap="none" strike="noStrike">
                          <a:solidFill>
                            <a:schemeClr val="lt1"/>
                          </a:solidFill>
                          <a:highlight>
                            <a:srgbClr val="990000"/>
                          </a:highlight>
                        </a:rPr>
                      </a:br>
                      <a:r>
                        <a:rPr lang="es-CO" sz="1200" u="none" cap="none" strike="noStrike">
                          <a:solidFill>
                            <a:schemeClr val="lt1"/>
                          </a:solidFill>
                          <a:highlight>
                            <a:srgbClr val="990000"/>
                          </a:highlight>
                        </a:rPr>
                        <a:t>-RNF02</a:t>
                      </a:r>
                      <a:br>
                        <a:rPr lang="es-CO" sz="1200" u="none" cap="none" strike="noStrike">
                          <a:solidFill>
                            <a:schemeClr val="lt1"/>
                          </a:solidFill>
                          <a:highlight>
                            <a:srgbClr val="990000"/>
                          </a:highlight>
                        </a:rPr>
                      </a:br>
                      <a:r>
                        <a:rPr lang="es-CO" sz="1200" u="none" cap="none" strike="noStrike">
                          <a:solidFill>
                            <a:schemeClr val="lt1"/>
                          </a:solidFill>
                          <a:highlight>
                            <a:srgbClr val="990000"/>
                          </a:highlight>
                        </a:rPr>
                        <a:t>-RNF03</a:t>
                      </a:r>
                      <a:br>
                        <a:rPr lang="es-CO" sz="1200" u="none" cap="none" strike="noStrike">
                          <a:solidFill>
                            <a:schemeClr val="lt1"/>
                          </a:solidFill>
                          <a:highlight>
                            <a:srgbClr val="990000"/>
                          </a:highlight>
                        </a:rPr>
                      </a:br>
                      <a:r>
                        <a:rPr lang="es-CO" sz="1200" u="none" cap="none" strike="noStrike">
                          <a:solidFill>
                            <a:schemeClr val="lt1"/>
                          </a:solidFill>
                          <a:highlight>
                            <a:srgbClr val="990000"/>
                          </a:highlight>
                        </a:rPr>
                        <a:t>-RNF04</a:t>
                      </a:r>
                      <a:br>
                        <a:rPr lang="es-CO" sz="1200" u="none" cap="none" strike="noStrike">
                          <a:solidFill>
                            <a:schemeClr val="lt1"/>
                          </a:solidFill>
                          <a:highlight>
                            <a:srgbClr val="990000"/>
                          </a:highlight>
                        </a:rPr>
                      </a:br>
                      <a:r>
                        <a:rPr lang="es-CO" sz="1200" u="none" cap="none" strike="noStrike">
                          <a:solidFill>
                            <a:schemeClr val="lt1"/>
                          </a:solidFill>
                          <a:highlight>
                            <a:srgbClr val="990000"/>
                          </a:highlight>
                        </a:rPr>
                        <a:t>-RNF05</a:t>
                      </a:r>
                      <a:br>
                        <a:rPr lang="es-CO" sz="1200" u="none" cap="none" strike="noStrike">
                          <a:solidFill>
                            <a:schemeClr val="lt1"/>
                          </a:solidFill>
                          <a:highlight>
                            <a:srgbClr val="990000"/>
                          </a:highlight>
                        </a:rPr>
                      </a:br>
                      <a:r>
                        <a:rPr lang="es-CO" sz="1200" u="none" cap="none" strike="noStrike">
                          <a:solidFill>
                            <a:schemeClr val="lt1"/>
                          </a:solidFill>
                          <a:highlight>
                            <a:srgbClr val="990000"/>
                          </a:highlight>
                        </a:rPr>
                        <a:t>-RNF06</a:t>
                      </a:r>
                      <a:endParaRPr sz="1200" u="none" cap="none" strike="noStrike">
                        <a:solidFill>
                          <a:schemeClr val="lt1"/>
                        </a:solidFill>
                        <a:highlight>
                          <a:srgbClr val="9900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990000"/>
                    </a:solidFill>
                  </a:tcPr>
                </a:tc>
              </a:tr>
              <a:tr h="9003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>
                          <a:highlight>
                            <a:srgbClr val="990000"/>
                          </a:highlight>
                        </a:rPr>
                        <a:t>Prioridad del requerimiento:</a:t>
                      </a:r>
                      <a:endParaRPr>
                        <a:highlight>
                          <a:srgbClr val="990000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>
                          <a:highlight>
                            <a:srgbClr val="990000"/>
                          </a:highlight>
                        </a:rPr>
                        <a:t>Alta</a:t>
                      </a:r>
                      <a:endParaRPr>
                        <a:highlight>
                          <a:srgbClr val="990000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>
                          <a:highlight>
                            <a:srgbClr val="990000"/>
                          </a:highlight>
                        </a:rPr>
                        <a:t> </a:t>
                      </a:r>
                      <a:endParaRPr sz="1200" u="none" cap="none" strike="noStrike">
                        <a:highlight>
                          <a:srgbClr val="9900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90000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174" name="Google Shape;174;p12"/>
          <p:cNvGraphicFramePr/>
          <p:nvPr/>
        </p:nvGraphicFramePr>
        <p:xfrm>
          <a:off x="6352685" y="122747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{F783EC58-9A9B-4EE0-B862-82574FE79114}</a:tableStyleId>
              </a:tblPr>
              <a:tblGrid>
                <a:gridCol w="2813325"/>
                <a:gridCol w="2813325"/>
              </a:tblGrid>
              <a:tr h="52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Identificación del requerimiento: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RF02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28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Nombre del Requerimiento:</a:t>
                      </a:r>
                      <a:r>
                        <a:rPr lang="es-CO" sz="1200"/>
                        <a:t>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Registrar datos del usuario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solidFill>
                      <a:srgbClr val="990000"/>
                    </a:solidFill>
                  </a:tcPr>
                </a:tc>
              </a:tr>
              <a:tr h="88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Características: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>
                          <a:solidFill>
                            <a:schemeClr val="lt1"/>
                          </a:solidFill>
                        </a:rPr>
                        <a:t>Cada usuario que se registre en la plataforma el sistema ya lo tendrá identificado y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guardará</a:t>
                      </a:r>
                      <a:r>
                        <a:rPr lang="es-CO" sz="1200" u="none" cap="none" strike="noStrike">
                          <a:solidFill>
                            <a:schemeClr val="lt1"/>
                          </a:solidFill>
                        </a:rPr>
                        <a:t> todos sus datos.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129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Descripción del Requerimiento: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>
                          <a:solidFill>
                            <a:schemeClr val="lt1"/>
                          </a:solidFill>
                        </a:rPr>
                        <a:t>El usuario deberá de llenar unos requisitos para poder crear su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cuenta</a:t>
                      </a:r>
                      <a:r>
                        <a:rPr lang="es-CO" sz="1200" u="none" cap="none" strike="noStrike">
                          <a:solidFill>
                            <a:schemeClr val="lt1"/>
                          </a:solidFill>
                        </a:rPr>
                        <a:t> y poder iniciar sesión en el sitio web los datos que coloque serán guardados por el sistema automáticamente.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85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Requerimiento NO funcional: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>
                          <a:solidFill>
                            <a:schemeClr val="lt1"/>
                          </a:solidFill>
                        </a:rPr>
                        <a:t>-RNF02</a:t>
                      </a:r>
                      <a:br>
                        <a:rPr lang="es-CO" sz="12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s-CO" sz="1200" u="none" cap="none" strike="noStrike">
                          <a:solidFill>
                            <a:schemeClr val="lt1"/>
                          </a:solidFill>
                        </a:rPr>
                        <a:t>-RNF03</a:t>
                      </a:r>
                      <a:br>
                        <a:rPr lang="es-CO" sz="12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s-CO" sz="1200" u="none" cap="none" strike="noStrike">
                          <a:solidFill>
                            <a:schemeClr val="lt1"/>
                          </a:solidFill>
                        </a:rPr>
                        <a:t>-RNF04</a:t>
                      </a:r>
                      <a:br>
                        <a:rPr lang="es-CO" sz="12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s-CO" sz="1200" u="none" cap="none" strike="noStrike">
                          <a:solidFill>
                            <a:schemeClr val="lt1"/>
                          </a:solidFill>
                        </a:rPr>
                        <a:t>-RNF06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9126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Prioridad del requerimiento: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Alta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13"/>
          <p:cNvGraphicFramePr/>
          <p:nvPr/>
        </p:nvGraphicFramePr>
        <p:xfrm>
          <a:off x="6161369" y="89577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{F783EC58-9A9B-4EE0-B862-82574FE79114}</a:tableStyleId>
              </a:tblPr>
              <a:tblGrid>
                <a:gridCol w="2868050"/>
                <a:gridCol w="2868050"/>
              </a:tblGrid>
              <a:tr h="50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Identificación del requerimiento: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RF04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>
                    <a:solidFill>
                      <a:srgbClr val="990000"/>
                    </a:solidFill>
                  </a:tcPr>
                </a:tc>
              </a:tr>
              <a:tr h="50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Nombre del Requerimiento: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Mostrar formulario de registro</a:t>
                      </a:r>
                      <a:br>
                        <a:rPr lang="es-CO" sz="1200" u="none" cap="none" strike="noStrike">
                          <a:solidFill>
                            <a:schemeClr val="lt1"/>
                          </a:solidFill>
                        </a:rPr>
                      </a:br>
                      <a:endParaRPr sz="12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>
                    <a:solidFill>
                      <a:srgbClr val="990000"/>
                    </a:solidFill>
                  </a:tcPr>
                </a:tc>
              </a:tr>
              <a:tr h="60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Características: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>
                          <a:solidFill>
                            <a:schemeClr val="lt1"/>
                          </a:solidFill>
                        </a:rPr>
                        <a:t>Cuando los usuarios inicien sesión por primera vez el sistema les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mostrará</a:t>
                      </a:r>
                      <a:r>
                        <a:rPr lang="es-CO" sz="1200" u="none" cap="none" strike="noStrike">
                          <a:solidFill>
                            <a:schemeClr val="lt1"/>
                          </a:solidFill>
                        </a:rPr>
                        <a:t> un formulario.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>
                    <a:solidFill>
                      <a:srgbClr val="990000"/>
                    </a:solidFill>
                  </a:tcPr>
                </a:tc>
              </a:tr>
              <a:tr h="101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Descripción del Requerimiento: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>
                          <a:solidFill>
                            <a:schemeClr val="lt1"/>
                          </a:solidFill>
                        </a:rPr>
                        <a:t>El sistema les permitirá diligenciar el formulario para saber si es un potencial usuario que vaya a adoptar a un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can</a:t>
                      </a:r>
                      <a:r>
                        <a:rPr lang="es-CO" sz="1200" u="none" cap="none" strike="noStrike">
                          <a:solidFill>
                            <a:schemeClr val="lt1"/>
                          </a:solidFill>
                        </a:rPr>
                        <a:t>.</a:t>
                      </a:r>
                      <a:br>
                        <a:rPr lang="es-CO" sz="1200" u="none" cap="none" strike="noStrike">
                          <a:solidFill>
                            <a:schemeClr val="lt1"/>
                          </a:solidFill>
                        </a:rPr>
                      </a:br>
                      <a:endParaRPr sz="12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>
                    <a:solidFill>
                      <a:srgbClr val="990000"/>
                    </a:solidFill>
                  </a:tcPr>
                </a:tc>
              </a:tr>
              <a:tr h="88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Requerimiento NO funcional: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>
                          <a:solidFill>
                            <a:schemeClr val="lt1"/>
                          </a:solidFill>
                        </a:rPr>
                        <a:t>-RNF01 </a:t>
                      </a:r>
                      <a:br>
                        <a:rPr lang="es-CO" sz="12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s-CO" sz="1200" u="none" cap="none" strike="noStrike">
                          <a:solidFill>
                            <a:schemeClr val="lt1"/>
                          </a:solidFill>
                        </a:rPr>
                        <a:t>-RNF02</a:t>
                      </a:r>
                      <a:br>
                        <a:rPr lang="es-CO" sz="12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s-CO" sz="1200" u="none" cap="none" strike="noStrike">
                          <a:solidFill>
                            <a:schemeClr val="lt1"/>
                          </a:solidFill>
                        </a:rPr>
                        <a:t>-RNF03</a:t>
                      </a:r>
                      <a:br>
                        <a:rPr lang="es-CO" sz="12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s-CO" sz="1200" u="none" cap="none" strike="noStrike">
                          <a:solidFill>
                            <a:schemeClr val="lt1"/>
                          </a:solidFill>
                        </a:rPr>
                        <a:t>-RNF04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>
                    <a:solidFill>
                      <a:srgbClr val="990000"/>
                    </a:solidFill>
                  </a:tcPr>
                </a:tc>
              </a:tr>
              <a:tr h="8203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Prioridad del requerimiento: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Alta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>
                    <a:solidFill>
                      <a:srgbClr val="990000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180" name="Google Shape;180;p13"/>
          <p:cNvGraphicFramePr/>
          <p:nvPr/>
        </p:nvGraphicFramePr>
        <p:xfrm>
          <a:off x="372094" y="89351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{F783EC58-9A9B-4EE0-B862-82574FE79114}</a:tableStyleId>
              </a:tblPr>
              <a:tblGrid>
                <a:gridCol w="2770900"/>
                <a:gridCol w="277090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Identificación del</a:t>
                      </a:r>
                      <a:r>
                        <a:rPr lang="es-CO"/>
                        <a:t> </a:t>
                      </a:r>
                      <a:r>
                        <a:rPr lang="es-CO" sz="1200"/>
                        <a:t>R</a:t>
                      </a:r>
                      <a:r>
                        <a:rPr lang="es-CO" sz="1200" u="none" cap="none" strike="noStrike"/>
                        <a:t>equerimiento: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u="none" cap="none" strike="noStrike"/>
                        <a:t>RF0</a:t>
                      </a:r>
                      <a:r>
                        <a:rPr lang="es-CO" sz="1000"/>
                        <a:t>3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68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requerimiento: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rtl="0" algn="l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Dar ayuda audiovisual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 anchor="ctr">
                    <a:solidFill>
                      <a:srgbClr val="990000"/>
                    </a:solidFill>
                  </a:tcPr>
                </a:tc>
              </a:tr>
              <a:tr h="48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Características: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Los administradores generarán una sección en donde, se podrá encontrar un video de ayuda.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105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Descripción del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79375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Los usuarios cuando den click a un botón de ayuda podrán encontrar un video el cual se explicará cómo entrar a cada sección de la página y cómo diligenciar cada uno de los formularios.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88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Requerimiento NO funcional: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-RNF02</a:t>
                      </a:r>
                      <a:br>
                        <a:rPr lang="es-CO" sz="1200">
                          <a:solidFill>
                            <a:schemeClr val="lt1"/>
                          </a:solidFill>
                        </a:rPr>
                      </a:b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-RNF04</a:t>
                      </a:r>
                      <a:br>
                        <a:rPr lang="es-CO" sz="1200">
                          <a:solidFill>
                            <a:schemeClr val="lt1"/>
                          </a:solidFill>
                        </a:rPr>
                      </a:b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-RNF06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8203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Prioridad del requerimiento: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Alta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684211" y="122518"/>
            <a:ext cx="9404723" cy="956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Times New Roman"/>
              <a:buNone/>
            </a:pPr>
            <a:r>
              <a:rPr lang="es-CO" sz="6000"/>
              <a:t>Logotipo</a:t>
            </a:r>
            <a:endParaRPr/>
          </a:p>
        </p:txBody>
      </p:sp>
      <p:pic>
        <p:nvPicPr>
          <p:cNvPr descr="https://lh5.googleusercontent.com/RSaQWtkT627Ga2ATkxy5JL26RnGfHA5QRJN1d3_hOiYXxk09ej7lPYXjA-CJX7pnfMAFuv-2amMXiQvAhyr-9D6IZASlBViNDRELHw_br7s4189ZfAFiXPd4hdqVddAjTGfx17-9gYc0tZWlkCBboKd-DQSQQrhXXk3wUBG13uAqFkWUX45UVd8IzJqYy9R12FVCdw" id="69" name="Google Shape;69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4275" y="1284075"/>
            <a:ext cx="4294500" cy="46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p14"/>
          <p:cNvGraphicFramePr/>
          <p:nvPr/>
        </p:nvGraphicFramePr>
        <p:xfrm>
          <a:off x="6224350" y="111460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{F783EC58-9A9B-4EE0-B862-82574FE79114}</a:tableStyleId>
              </a:tblPr>
              <a:tblGrid>
                <a:gridCol w="2829475"/>
                <a:gridCol w="2829475"/>
              </a:tblGrid>
              <a:tr h="43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Identificación del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RF06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</a:tr>
              <a:tr h="19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Nombre del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Generar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estadísticas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de canes que salen y entran.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</a:tr>
              <a:tr h="43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Características: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Un administrador deberá generar una estadística semanal de entradas y salidas de canes.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</a:tr>
              <a:tr h="80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Descripción del Requerimiento: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El  administrador deberá llevar las estadísticas de los canes que entran y salen de la fundación para llevar cierto control sobre ello.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90000"/>
                    </a:solidFill>
                  </a:tcPr>
                </a:tc>
              </a:tr>
              <a:tr h="393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Requerimiento NO funcional: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-RNF02</a:t>
                      </a:r>
                      <a:br>
                        <a:rPr lang="es-CO" sz="1200">
                          <a:solidFill>
                            <a:schemeClr val="lt1"/>
                          </a:solidFill>
                        </a:rPr>
                      </a:b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-RNF03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8613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Prioridad del requerimiento: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Alta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186" name="Google Shape;186;p14"/>
          <p:cNvGraphicFramePr/>
          <p:nvPr/>
        </p:nvGraphicFramePr>
        <p:xfrm>
          <a:off x="233108" y="105888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{F783EC58-9A9B-4EE0-B862-82574FE79114}</a:tableStyleId>
              </a:tblPr>
              <a:tblGrid>
                <a:gridCol w="2942250"/>
                <a:gridCol w="2942250"/>
              </a:tblGrid>
              <a:tr h="39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Identificación del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RF05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1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Nombre del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chemeClr val="lt1"/>
                          </a:solidFill>
                        </a:rPr>
                        <a:t>Generar un segundo formulario.</a:t>
                      </a:r>
                      <a:endParaRPr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61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Características: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Cuando el usuario quiera adoptar un can el sistema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generará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un formulario.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82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Descripción del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El usuario deberá de llenar un segundo formulario el cual preguntará cosas muy exactas a la hora de querer adoptar a un can.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82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Requerimiento NO funcional: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-RNF01</a:t>
                      </a:r>
                      <a:br>
                        <a:rPr lang="es-CO">
                          <a:solidFill>
                            <a:schemeClr val="lt1"/>
                          </a:solidFill>
                        </a:rPr>
                      </a:b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-RNF02</a:t>
                      </a:r>
                      <a:br>
                        <a:rPr lang="es-CO" sz="1200">
                          <a:solidFill>
                            <a:schemeClr val="lt1"/>
                          </a:solidFill>
                        </a:rPr>
                      </a:b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-RNF03</a:t>
                      </a:r>
                      <a:br>
                        <a:rPr lang="es-CO" sz="1200">
                          <a:solidFill>
                            <a:schemeClr val="lt1"/>
                          </a:solidFill>
                        </a:rPr>
                      </a:b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-RNF04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5519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Prioridad del requerimiento: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g14ccec90462_0_0"/>
          <p:cNvGraphicFramePr/>
          <p:nvPr/>
        </p:nvGraphicFramePr>
        <p:xfrm>
          <a:off x="85100" y="116177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{F783EC58-9A9B-4EE0-B862-82574FE79114}</a:tableStyleId>
              </a:tblPr>
              <a:tblGrid>
                <a:gridCol w="2904725"/>
                <a:gridCol w="2904725"/>
              </a:tblGrid>
              <a:tr h="49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Identificación del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RF07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39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Nombre del Requerimiento: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Registrar donaciones 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62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Características: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El sistema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tendrá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que registrar todas las donaciones que se hagan a diario.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100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Descripción del Requerimiento: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Las donaciones que son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registradas y guardadas, el sistema deberá de dar el número de donaciones que se hagan a diario para llevar un orden en la base de datos.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40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Requerimiento NO funcional: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-RNF02</a:t>
                      </a:r>
                      <a:br>
                        <a:rPr lang="es-CO" sz="1200">
                          <a:solidFill>
                            <a:schemeClr val="lt1"/>
                          </a:solidFill>
                        </a:rPr>
                      </a:b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-RNF03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8409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Prioridad del requerimiento: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Alta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192" name="Google Shape;192;g14ccec90462_0_0"/>
          <p:cNvGraphicFramePr/>
          <p:nvPr/>
        </p:nvGraphicFramePr>
        <p:xfrm>
          <a:off x="6072850" y="116177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{F783EC58-9A9B-4EE0-B862-82574FE79114}</a:tableStyleId>
              </a:tblPr>
              <a:tblGrid>
                <a:gridCol w="2878950"/>
                <a:gridCol w="2878950"/>
              </a:tblGrid>
              <a:tr h="516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Identificación del Requerimiento: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RF08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39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Nombre del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Registrar canes que entran y salen de la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fundación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61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Características: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Cuando entre o salga un can a la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fundación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deberá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de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llevar un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registro semanal.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998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Descripción del Requerimiento: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El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sistema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deberá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de guardar todos los datos de cada can que ingrese o salga de la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fundación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, para asi mismo saber los espacios que quedan en ella.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40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Requerimiento NO funcional: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-RNF02</a:t>
                      </a:r>
                      <a:br>
                        <a:rPr lang="es-CO" sz="1200">
                          <a:solidFill>
                            <a:schemeClr val="lt1"/>
                          </a:solidFill>
                        </a:rPr>
                      </a:b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-RNF03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8360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Prioridad del requerimiento: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Alta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Google Shape;197;g14ccec90462_0_6"/>
          <p:cNvGraphicFramePr/>
          <p:nvPr/>
        </p:nvGraphicFramePr>
        <p:xfrm>
          <a:off x="177625" y="98400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{F783EC58-9A9B-4EE0-B862-82574FE79114}</a:tableStyleId>
              </a:tblPr>
              <a:tblGrid>
                <a:gridCol w="2829475"/>
                <a:gridCol w="2829475"/>
              </a:tblGrid>
              <a:tr h="49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Identificación del Requerimiento: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RF09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30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Nombre del Requerimiento: 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Generar formulario de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valoración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. 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59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Características: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El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sistema enviará un formulario para la valoración de la página.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111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Descripción del Requerimiento: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El sistema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debe generar un formulario de valoración después de que el usuario   utilice nuestros servicios.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33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Requerimiento NO funcional: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-RNF02</a:t>
                      </a:r>
                      <a:br>
                        <a:rPr lang="es-CO" sz="1200">
                          <a:solidFill>
                            <a:schemeClr val="lt1"/>
                          </a:solidFill>
                        </a:rPr>
                      </a:b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-RNF03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777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Prioridad del requerimiento: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Alta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198" name="Google Shape;198;g14ccec90462_0_6"/>
          <p:cNvGraphicFramePr/>
          <p:nvPr/>
        </p:nvGraphicFramePr>
        <p:xfrm>
          <a:off x="6140925" y="98400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{F783EC58-9A9B-4EE0-B862-82574FE79114}</a:tableStyleId>
              </a:tblPr>
              <a:tblGrid>
                <a:gridCol w="2829475"/>
                <a:gridCol w="2829475"/>
              </a:tblGrid>
              <a:tr h="36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Identificación del Requerimiento: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RF10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30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Nombre del Requerimiento: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Registrar  hogares de paso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59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Características: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La base de datos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tendrá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un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registro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con los hogares de paso que se encuentren cerca de la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fundación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80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Descripción del Requerimiento: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El sistema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llevará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 acabo los registros de los hogares de paso para cada can que se encuentren cerca para llevarlos a dicha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fundación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y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encontrarle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un hogar permanente.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Requerimiento NO funcional: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-RNF02</a:t>
                      </a:r>
                      <a:br>
                        <a:rPr lang="es-CO" sz="1200">
                          <a:solidFill>
                            <a:schemeClr val="lt1"/>
                          </a:solidFill>
                        </a:rPr>
                      </a:b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-RNF03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</a:tr>
              <a:tr h="6546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Prioridad del requerimiento: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Alta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990000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type="title"/>
          </p:nvPr>
        </p:nvSpPr>
        <p:spPr>
          <a:xfrm>
            <a:off x="628186" y="-7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Times New Roman"/>
              <a:buNone/>
            </a:pPr>
            <a:r>
              <a:rPr lang="es-CO" sz="5000"/>
              <a:t>Requerimientos No Funcionales </a:t>
            </a:r>
            <a:endParaRPr sz="5000"/>
          </a:p>
        </p:txBody>
      </p:sp>
      <p:graphicFrame>
        <p:nvGraphicFramePr>
          <p:cNvPr id="204" name="Google Shape;204;p15"/>
          <p:cNvGraphicFramePr/>
          <p:nvPr/>
        </p:nvGraphicFramePr>
        <p:xfrm>
          <a:off x="241299" y="140039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{F783EC58-9A9B-4EE0-B862-82574FE79114}</a:tableStyleId>
              </a:tblPr>
              <a:tblGrid>
                <a:gridCol w="2700675"/>
                <a:gridCol w="3154025"/>
              </a:tblGrid>
              <a:tr h="517425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Identificación del Requerimiento: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RNF01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346125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Nombre del Requerimiento: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Estadística de la inscripción del usuario.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8580" marR="0" rtl="0" algn="l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87500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Características: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Los administradores podrán observar cuántos registros han tenido por mes.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1582975">
                <a:tc>
                  <a:txBody>
                    <a:bodyPr/>
                    <a:lstStyle/>
                    <a:p>
                      <a:pPr indent="0" lvl="0" marL="67945" marR="20574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Descripción del Requerimiento: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El sistema llevará un conteo o una estadística de cada usuario que se ha registrado en la página cada mes.</a:t>
                      </a:r>
                      <a:endParaRPr sz="12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768300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Prioridad del requerimiento:</a:t>
                      </a:r>
                      <a:endParaRPr/>
                    </a:p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Alta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205" name="Google Shape;205;p15"/>
          <p:cNvGraphicFramePr/>
          <p:nvPr/>
        </p:nvGraphicFramePr>
        <p:xfrm>
          <a:off x="6290601" y="140039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{F783EC58-9A9B-4EE0-B862-82574FE79114}</a:tableStyleId>
              </a:tblPr>
              <a:tblGrid>
                <a:gridCol w="2734125"/>
                <a:gridCol w="2925975"/>
              </a:tblGrid>
              <a:tr h="586750">
                <a:tc>
                  <a:txBody>
                    <a:bodyPr/>
                    <a:lstStyle/>
                    <a:p>
                      <a:pPr indent="0" lvl="0" marL="67945" marR="1143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Identificación del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RNF02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341275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Nombre del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chemeClr val="lt1"/>
                          </a:solidFill>
                        </a:rPr>
                        <a:t>Ciberseguridad</a:t>
                      </a:r>
                      <a:r>
                        <a:rPr lang="es-CO" sz="1000">
                          <a:solidFill>
                            <a:schemeClr val="lt1"/>
                          </a:solidFill>
                        </a:rPr>
                        <a:t> 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810525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Características: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Los administradores deberán de tener una función para configurar los datos del usuario de ser necesario.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1582975">
                <a:tc>
                  <a:txBody>
                    <a:bodyPr/>
                    <a:lstStyle/>
                    <a:p>
                      <a:pPr indent="0" lvl="0" marL="67945" marR="20574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Descripción del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16764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Todo lo que tenga que quiera modificar el usuario que no sean sus datos personales entre otras cosas, solamente lo podrá hacer los administradores.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768300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Prioridad del requerimiento:</a:t>
                      </a:r>
                      <a:endParaRPr/>
                    </a:p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8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Google Shape;210;p16"/>
          <p:cNvGraphicFramePr/>
          <p:nvPr/>
        </p:nvGraphicFramePr>
        <p:xfrm>
          <a:off x="340361" y="73269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{F783EC58-9A9B-4EE0-B862-82574FE79114}</a:tableStyleId>
              </a:tblPr>
              <a:tblGrid>
                <a:gridCol w="2755175"/>
                <a:gridCol w="3000450"/>
              </a:tblGrid>
              <a:tr h="552700">
                <a:tc>
                  <a:txBody>
                    <a:bodyPr/>
                    <a:lstStyle/>
                    <a:p>
                      <a:pPr indent="0" lvl="0" marL="67945" marR="1143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Identificación del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RNF03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506825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Nombre del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Actualización de la base de datos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937275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Características: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66675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La base de datos deberá de ser actualizada diariamente por unos de los administradores.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154485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Descripción del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55245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Haciendo una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rigurosa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actualización diariamente no se perderá ningún dato de los usuarios que se van a manejar diariamente en la página web.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1334050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Prioridad del requerimiento:</a:t>
                      </a:r>
                      <a:endParaRPr/>
                    </a:p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211" name="Google Shape;211;p16"/>
          <p:cNvGraphicFramePr/>
          <p:nvPr/>
        </p:nvGraphicFramePr>
        <p:xfrm>
          <a:off x="6361404" y="73269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{F783EC58-9A9B-4EE0-B862-82574FE79114}</a:tableStyleId>
              </a:tblPr>
              <a:tblGrid>
                <a:gridCol w="2703075"/>
                <a:gridCol w="2787150"/>
              </a:tblGrid>
              <a:tr h="497375">
                <a:tc>
                  <a:txBody>
                    <a:bodyPr/>
                    <a:lstStyle/>
                    <a:p>
                      <a:pPr indent="0" lvl="0" marL="67945" marR="1143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Identificación del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RNF04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450475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Nombre del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Continuidad del sistema 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949225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Características: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El sistema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funcionará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las 24 horas  en los  7 días de la semana, para que todo quede registrado.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1932575">
                <a:tc>
                  <a:txBody>
                    <a:bodyPr/>
                    <a:lstStyle/>
                    <a:p>
                      <a:pPr indent="0" lvl="0" marL="67945" marR="20574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Descripción del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Los usuarios podrán acceder a la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página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cuando ellos tengan el tiempo para revisar con calma toda la página y pueda observar cada uno de los perros que se encuentren para adopción.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1046050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Prioridad del requerimiento:</a:t>
                      </a:r>
                      <a:endParaRPr/>
                    </a:p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8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Google Shape;216;p17"/>
          <p:cNvGraphicFramePr/>
          <p:nvPr/>
        </p:nvGraphicFramePr>
        <p:xfrm>
          <a:off x="683722" y="84656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{F783EC58-9A9B-4EE0-B862-82574FE79114}</a:tableStyleId>
              </a:tblPr>
              <a:tblGrid>
                <a:gridCol w="2831025"/>
                <a:gridCol w="2774275"/>
              </a:tblGrid>
              <a:tr h="458750">
                <a:tc>
                  <a:txBody>
                    <a:bodyPr/>
                    <a:lstStyle/>
                    <a:p>
                      <a:pPr indent="0" lvl="0" marL="67945" marR="1143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Identificación de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RNF05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40960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Nombre del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Buzón de sugerencias 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Características: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Este será revisado semanalmente para dar respuesta y recibir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retroalimentación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sobre la página web.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1162025">
                <a:tc>
                  <a:txBody>
                    <a:bodyPr/>
                    <a:lstStyle/>
                    <a:p>
                      <a:pPr indent="0" lvl="0" marL="67945" marR="20574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Descripción del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El usuario tendrá una opción de buzón de sugerencias en donde podrá dejar las fallas que le ocurren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frecuentemente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hasta una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retroalimentación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sobre sobre la página web.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778900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Prioridad del requerimiento:</a:t>
                      </a:r>
                      <a:endParaRPr/>
                    </a:p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8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217" name="Google Shape;217;p17"/>
          <p:cNvGraphicFramePr/>
          <p:nvPr/>
        </p:nvGraphicFramePr>
        <p:xfrm>
          <a:off x="6616184" y="84656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{F783EC58-9A9B-4EE0-B862-82574FE79114}</a:tableStyleId>
              </a:tblPr>
              <a:tblGrid>
                <a:gridCol w="2758575"/>
                <a:gridCol w="2961825"/>
              </a:tblGrid>
              <a:tr h="458750">
                <a:tc>
                  <a:txBody>
                    <a:bodyPr/>
                    <a:lstStyle/>
                    <a:p>
                      <a:pPr indent="0" lvl="0" marL="67945" marR="1143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Identificación del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RNF06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40960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Nombre del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Mantenimiento de la página.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Características: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Los administradores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deberán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de avisar por medio de correo electrónicos o directamente en la página alertando a los usuarios sobre el mantenimiento en la página.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1037725">
                <a:tc>
                  <a:txBody>
                    <a:bodyPr/>
                    <a:lstStyle/>
                    <a:p>
                      <a:pPr indent="0" lvl="0" marL="67945" marR="20574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Descripción del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El usuario recibirá un mensaje con anticipación cuando la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página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vaya a entrar en mantenimiento con la fecha y hora en las que no estará disponible.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778900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Prioridad del requerimiento:</a:t>
                      </a:r>
                      <a:endParaRPr/>
                    </a:p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8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Google Shape;222;g14ccec90462_0_11"/>
          <p:cNvGraphicFramePr/>
          <p:nvPr/>
        </p:nvGraphicFramePr>
        <p:xfrm>
          <a:off x="430872" y="101616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{F783EC58-9A9B-4EE0-B862-82574FE79114}</a:tableStyleId>
              </a:tblPr>
              <a:tblGrid>
                <a:gridCol w="2630425"/>
                <a:gridCol w="2974875"/>
              </a:tblGrid>
              <a:tr h="336125">
                <a:tc>
                  <a:txBody>
                    <a:bodyPr/>
                    <a:lstStyle/>
                    <a:p>
                      <a:pPr indent="0" lvl="0" marL="67945" marR="1143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Identificación de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RNF0</a:t>
                      </a:r>
                      <a:r>
                        <a:rPr lang="es-CO" sz="1200"/>
                        <a:t>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277525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Nombre del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Actualización de las donaciones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Características: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Algún administrador deberá de actualizar manualmente todos los días en el  sistema para así guardar correctamente todos los datos.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1061000">
                <a:tc>
                  <a:txBody>
                    <a:bodyPr/>
                    <a:lstStyle/>
                    <a:p>
                      <a:pPr indent="0" lvl="0" marL="67945" marR="20574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Descripción del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Se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actualizara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manualmente las donaciones que se realicen durante el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día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778900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Prioridad del requerimiento:</a:t>
                      </a:r>
                      <a:endParaRPr/>
                    </a:p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8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223" name="Google Shape;223;g14ccec90462_0_11"/>
          <p:cNvGraphicFramePr/>
          <p:nvPr/>
        </p:nvGraphicFramePr>
        <p:xfrm>
          <a:off x="6205522" y="101616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{F783EC58-9A9B-4EE0-B862-82574FE79114}</a:tableStyleId>
              </a:tblPr>
              <a:tblGrid>
                <a:gridCol w="2630425"/>
                <a:gridCol w="2974875"/>
              </a:tblGrid>
              <a:tr h="336125">
                <a:tc>
                  <a:txBody>
                    <a:bodyPr/>
                    <a:lstStyle/>
                    <a:p>
                      <a:pPr indent="0" lvl="0" marL="67945" marR="1143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Identificación de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RNF</a:t>
                      </a:r>
                      <a:r>
                        <a:rPr lang="es-CO" sz="1200"/>
                        <a:t>08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277525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Nombre del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Historia Clínica del Can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Características: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Un administrador deberá actualizar la historia clínica del can manualmente.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1061000">
                <a:tc>
                  <a:txBody>
                    <a:bodyPr/>
                    <a:lstStyle/>
                    <a:p>
                      <a:pPr indent="0" lvl="0" marL="67945" marR="20574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Descripción del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Se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deberá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actualizar manualmente la historia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clínica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de cada can manualmente.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778900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Prioridad del requerimiento:</a:t>
                      </a:r>
                      <a:endParaRPr/>
                    </a:p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8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Google Shape;228;g14ccec90462_0_16"/>
          <p:cNvGraphicFramePr/>
          <p:nvPr/>
        </p:nvGraphicFramePr>
        <p:xfrm>
          <a:off x="6205522" y="101616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{F783EC58-9A9B-4EE0-B862-82574FE79114}</a:tableStyleId>
              </a:tblPr>
              <a:tblGrid>
                <a:gridCol w="2620975"/>
                <a:gridCol w="2984325"/>
              </a:tblGrid>
              <a:tr h="336125">
                <a:tc>
                  <a:txBody>
                    <a:bodyPr/>
                    <a:lstStyle/>
                    <a:p>
                      <a:pPr indent="0" lvl="0" marL="67945" marR="1143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Identificación de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RNF10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277525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Nombre del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Subir fotos de los canes y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registrar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información.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Características: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Los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administradores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deberán subir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fotos correspondientes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del can junto a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su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información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en la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página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web.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1061000">
                <a:tc>
                  <a:txBody>
                    <a:bodyPr/>
                    <a:lstStyle/>
                    <a:p>
                      <a:pPr indent="0" lvl="0" marL="67945" marR="20574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Descripción del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Un administrador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deberá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de subir fotos y la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información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adecuada del can para que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así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los usuarios puedan conocer todo del can.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778900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Prioridad del requerimiento:</a:t>
                      </a:r>
                      <a:endParaRPr/>
                    </a:p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8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229" name="Google Shape;229;g14ccec90462_0_16"/>
          <p:cNvGraphicFramePr/>
          <p:nvPr/>
        </p:nvGraphicFramePr>
        <p:xfrm>
          <a:off x="462097" y="101616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{F783EC58-9A9B-4EE0-B862-82574FE79114}</a:tableStyleId>
              </a:tblPr>
              <a:tblGrid>
                <a:gridCol w="2630425"/>
                <a:gridCol w="2974875"/>
              </a:tblGrid>
              <a:tr h="346450">
                <a:tc>
                  <a:txBody>
                    <a:bodyPr/>
                    <a:lstStyle/>
                    <a:p>
                      <a:pPr indent="0" lvl="0" marL="67945" marR="1143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Identificación de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RNF09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286025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Nombre del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Registro de los patrocinadores 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867075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Características: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Debemos de tener un control a los que nos patrocinan ya sea desde la salud como en la alimentación de los canes.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1093525">
                <a:tc>
                  <a:txBody>
                    <a:bodyPr/>
                    <a:lstStyle/>
                    <a:p>
                      <a:pPr indent="0" lvl="0" marL="67945" marR="20574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Descripción del Requerimiento: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Los administradores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llevarán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un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control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de los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patrocinadores que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en el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momento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están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apoyando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 a la </a:t>
                      </a:r>
                      <a:r>
                        <a:rPr lang="es-CO" sz="1200">
                          <a:solidFill>
                            <a:schemeClr val="lt1"/>
                          </a:solidFill>
                        </a:rPr>
                        <a:t>fundación.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</a:tr>
              <a:tr h="802800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Prioridad del requerimiento:</a:t>
                      </a:r>
                      <a:endParaRPr/>
                    </a:p>
                    <a:p>
                      <a:pPr indent="0" lvl="0" marL="67945" marR="0" rtl="0" algn="l">
                        <a:lnSpc>
                          <a:spcPct val="107000"/>
                        </a:lnSpc>
                        <a:spcBef>
                          <a:spcPts val="8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990000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230" name="Google Shape;230;g14ccec90462_0_16"/>
          <p:cNvSpPr txBox="1"/>
          <p:nvPr/>
        </p:nvSpPr>
        <p:spPr>
          <a:xfrm>
            <a:off x="184825" y="5471325"/>
            <a:ext cx="3594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https://docs.google.com/document/d/1r9fM6KcZhcQ67eSbCQ6ynvCV8YVdtGmG/edit?usp=sharing&amp;ouid=109812594005966354954&amp;rtpof=true&amp;sd=true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a4677117a0_0_5"/>
          <p:cNvSpPr txBox="1"/>
          <p:nvPr>
            <p:ph type="title"/>
          </p:nvPr>
        </p:nvSpPr>
        <p:spPr>
          <a:xfrm>
            <a:off x="406400" y="412467"/>
            <a:ext cx="11383500" cy="99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/>
              <a:t>Casos de Uso</a:t>
            </a:r>
            <a:endParaRPr sz="6000"/>
          </a:p>
        </p:txBody>
      </p:sp>
      <p:sp>
        <p:nvSpPr>
          <p:cNvPr id="236" name="Google Shape;236;g1a4677117a0_0_5"/>
          <p:cNvSpPr txBox="1"/>
          <p:nvPr/>
        </p:nvSpPr>
        <p:spPr>
          <a:xfrm>
            <a:off x="1380050" y="1853125"/>
            <a:ext cx="82164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>
                <a:solidFill>
                  <a:schemeClr val="accent1"/>
                </a:solidFill>
              </a:rPr>
              <a:t>🐾</a:t>
            </a:r>
            <a:r>
              <a:rPr lang="es-CO" sz="1900" u="sng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https://docs.google.com/document/d/1nvxjojKSekydGrjqTZMJUDaH1oA5c_ji/edit?usp=sharing&amp;ouid=109812594005966354954&amp;rtpof=true&amp;sd=true</a:t>
            </a:r>
            <a:r>
              <a:rPr lang="es-CO">
                <a:solidFill>
                  <a:schemeClr val="accent1"/>
                </a:solidFill>
              </a:rPr>
              <a:t> </a:t>
            </a:r>
            <a:r>
              <a:rPr lang="es-CO" sz="16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(Historia de usuario)</a:t>
            </a:r>
            <a:endParaRPr sz="16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s-CO" sz="19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CO" sz="19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CO" sz="19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🐾</a:t>
            </a:r>
            <a:r>
              <a:rPr lang="es-CO" sz="1900" u="sng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https://docs.google.com/document/d/1DIXzpLzmoQYCyplhYSjX6XXQE98dEgDu/edit?usp=sharing&amp;ouid=109812594005966354954&amp;rtpof=true&amp;sd=tru</a:t>
            </a:r>
            <a:r>
              <a:rPr lang="es-CO" sz="19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(Caso de usos extendido)</a:t>
            </a:r>
            <a:endParaRPr sz="19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a4677117a0_0_9"/>
          <p:cNvSpPr txBox="1"/>
          <p:nvPr>
            <p:ph type="title"/>
          </p:nvPr>
        </p:nvSpPr>
        <p:spPr>
          <a:xfrm>
            <a:off x="406400" y="412467"/>
            <a:ext cx="11383500" cy="99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/>
              <a:t>Fichas </a:t>
            </a:r>
            <a:r>
              <a:rPr lang="es-CO" sz="6000"/>
              <a:t>Técnicas</a:t>
            </a:r>
            <a:endParaRPr sz="6000"/>
          </a:p>
        </p:txBody>
      </p:sp>
      <p:sp>
        <p:nvSpPr>
          <p:cNvPr id="242" name="Google Shape;242;g1a4677117a0_0_9"/>
          <p:cNvSpPr txBox="1"/>
          <p:nvPr/>
        </p:nvSpPr>
        <p:spPr>
          <a:xfrm>
            <a:off x="1686500" y="2043750"/>
            <a:ext cx="83643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🐾</a:t>
            </a:r>
            <a:r>
              <a:rPr lang="es-CO" sz="2200" u="sng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https://docs.google.com/document/d/1hSshcniwTYDBuUpd3_zVw_uuAZbrdt78/edit?usp=sharing&amp;ouid=109812594005966354954&amp;rtpof=true&amp;sd=true</a:t>
            </a:r>
            <a:br>
              <a:rPr lang="es-CO" sz="2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CO" sz="2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CO" sz="2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🐾</a:t>
            </a:r>
            <a:r>
              <a:rPr lang="es-CO" sz="2200" u="sng"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https://docs.google.com/spreadsheets/d/1NEvWvOMu7KonpC8yOnDyIl35eNRFPMG5/edit?usp=sharing&amp;ouid=111801196329266507893&amp;rtpof=true&amp;sd=true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(Cuadro comparativo)</a:t>
            </a:r>
            <a:endParaRPr sz="22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87ce8add9b_0_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/>
              <a:t>Objetivo general</a:t>
            </a:r>
            <a:endParaRPr sz="4300"/>
          </a:p>
        </p:txBody>
      </p:sp>
      <p:sp>
        <p:nvSpPr>
          <p:cNvPr id="75" name="Google Shape;75;g187ce8add9b_0_0"/>
          <p:cNvSpPr txBox="1"/>
          <p:nvPr>
            <p:ph idx="1" type="body"/>
          </p:nvPr>
        </p:nvSpPr>
        <p:spPr>
          <a:xfrm>
            <a:off x="997600" y="2696598"/>
            <a:ext cx="8946600" cy="279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440"/>
              <a:buChar char="🐾"/>
            </a:pPr>
            <a:r>
              <a:rPr lang="es-CO">
                <a:solidFill>
                  <a:schemeClr val="accent1"/>
                </a:solidFill>
              </a:rPr>
              <a:t>Crear y diseñar un software o sitio web que permita facilitar a los usuarios adquirir </a:t>
            </a:r>
            <a:r>
              <a:rPr lang="es-CO">
                <a:solidFill>
                  <a:schemeClr val="accent1"/>
                </a:solidFill>
              </a:rPr>
              <a:t>información relevante y realizar el proceso</a:t>
            </a:r>
            <a:r>
              <a:rPr lang="es-CO">
                <a:solidFill>
                  <a:schemeClr val="accent1"/>
                </a:solidFill>
              </a:rPr>
              <a:t> de la </a:t>
            </a:r>
            <a:r>
              <a:rPr lang="es-CO">
                <a:solidFill>
                  <a:schemeClr val="accent1"/>
                </a:solidFill>
              </a:rPr>
              <a:t>adopción</a:t>
            </a:r>
            <a:r>
              <a:rPr lang="es-CO">
                <a:solidFill>
                  <a:schemeClr val="accent1"/>
                </a:solidFill>
              </a:rPr>
              <a:t> de perros rescatados. El cual </a:t>
            </a:r>
            <a:r>
              <a:rPr lang="es-CO">
                <a:solidFill>
                  <a:schemeClr val="accent1"/>
                </a:solidFill>
              </a:rPr>
              <a:t>será</a:t>
            </a:r>
            <a:r>
              <a:rPr lang="es-CO">
                <a:solidFill>
                  <a:schemeClr val="accent1"/>
                </a:solidFill>
              </a:rPr>
              <a:t> de </a:t>
            </a:r>
            <a:r>
              <a:rPr lang="es-CO">
                <a:solidFill>
                  <a:schemeClr val="accent1"/>
                </a:solidFill>
              </a:rPr>
              <a:t>fácil</a:t>
            </a:r>
            <a:r>
              <a:rPr lang="es-CO">
                <a:solidFill>
                  <a:schemeClr val="accent1"/>
                </a:solidFill>
              </a:rPr>
              <a:t> acceso y manejo para los interesados.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 txBox="1"/>
          <p:nvPr>
            <p:ph type="title"/>
          </p:nvPr>
        </p:nvSpPr>
        <p:spPr>
          <a:xfrm>
            <a:off x="406400" y="412467"/>
            <a:ext cx="113835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Times New Roman"/>
              <a:buNone/>
            </a:pPr>
            <a:r>
              <a:rPr lang="es-CO" sz="6000"/>
              <a:t>Maqueta de nuestra página web</a:t>
            </a:r>
            <a:endParaRPr sz="6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a4677117a0_0_13"/>
          <p:cNvSpPr txBox="1"/>
          <p:nvPr>
            <p:ph type="title"/>
          </p:nvPr>
        </p:nvSpPr>
        <p:spPr>
          <a:xfrm>
            <a:off x="717736" y="76718"/>
            <a:ext cx="9404700" cy="1400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/>
              <a:t>	Control de </a:t>
            </a:r>
            <a:r>
              <a:rPr lang="es-CO" sz="6000"/>
              <a:t>versiones</a:t>
            </a:r>
            <a:r>
              <a:rPr lang="es-CO" sz="6000"/>
              <a:t>.</a:t>
            </a:r>
            <a:endParaRPr sz="6000"/>
          </a:p>
        </p:txBody>
      </p:sp>
      <p:sp>
        <p:nvSpPr>
          <p:cNvPr id="253" name="Google Shape;253;g1a4677117a0_0_13"/>
          <p:cNvSpPr txBox="1"/>
          <p:nvPr/>
        </p:nvSpPr>
        <p:spPr>
          <a:xfrm>
            <a:off x="377525" y="6249200"/>
            <a:ext cx="810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https://github.com/ValentinaB13/Proyecto</a:t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a4677117a0_0_13"/>
          <p:cNvPicPr preferRelativeResize="0"/>
          <p:nvPr/>
        </p:nvPicPr>
        <p:blipFill rotWithShape="1">
          <a:blip r:embed="rId4">
            <a:alphaModFix/>
          </a:blip>
          <a:srcRect b="7324" l="3527" r="5785" t="15252"/>
          <a:stretch/>
        </p:blipFill>
        <p:spPr>
          <a:xfrm>
            <a:off x="1007400" y="1359350"/>
            <a:ext cx="9561799" cy="50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94f2a83560_0_0"/>
          <p:cNvSpPr txBox="1"/>
          <p:nvPr>
            <p:ph type="title"/>
          </p:nvPr>
        </p:nvSpPr>
        <p:spPr>
          <a:xfrm>
            <a:off x="646100" y="452725"/>
            <a:ext cx="9329400" cy="95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900"/>
              <a:t>Objetivos específico</a:t>
            </a:r>
            <a:r>
              <a:rPr lang="es-CO" sz="4500"/>
              <a:t>S</a:t>
            </a:r>
            <a:endParaRPr sz="4500"/>
          </a:p>
        </p:txBody>
      </p:sp>
      <p:sp>
        <p:nvSpPr>
          <p:cNvPr id="81" name="Google Shape;81;g194f2a83560_0_0"/>
          <p:cNvSpPr txBox="1"/>
          <p:nvPr>
            <p:ph idx="1" type="body"/>
          </p:nvPr>
        </p:nvSpPr>
        <p:spPr>
          <a:xfrm>
            <a:off x="962300" y="1839500"/>
            <a:ext cx="9329400" cy="432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5440" lvl="0" marL="4572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Char char="🐾"/>
            </a:pPr>
            <a:r>
              <a:rPr lang="es-CO" sz="2400">
                <a:solidFill>
                  <a:schemeClr val="accent1"/>
                </a:solidFill>
              </a:rPr>
              <a:t>Permitir toda </a:t>
            </a:r>
            <a:r>
              <a:rPr lang="es-CO" sz="2400">
                <a:solidFill>
                  <a:schemeClr val="accent1"/>
                </a:solidFill>
              </a:rPr>
              <a:t>gestión</a:t>
            </a:r>
            <a:r>
              <a:rPr lang="es-CO" sz="2400">
                <a:solidFill>
                  <a:schemeClr val="accent1"/>
                </a:solidFill>
              </a:rPr>
              <a:t> administrativa en usuarios y sus respectivos canes. </a:t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45440" lvl="0" marL="4572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Char char="🐾"/>
            </a:pPr>
            <a:r>
              <a:rPr lang="es-CO" sz="2400">
                <a:solidFill>
                  <a:schemeClr val="accent1"/>
                </a:solidFill>
              </a:rPr>
              <a:t>Diseñar y desarrollar una interfaz </a:t>
            </a:r>
            <a:r>
              <a:rPr lang="es-CO" sz="2400">
                <a:solidFill>
                  <a:schemeClr val="accent1"/>
                </a:solidFill>
              </a:rPr>
              <a:t>gráfica</a:t>
            </a:r>
            <a:r>
              <a:rPr lang="es-CO" sz="2400">
                <a:solidFill>
                  <a:schemeClr val="accent1"/>
                </a:solidFill>
              </a:rPr>
              <a:t> interactiva para el usuario.</a:t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45440" lvl="0" marL="4572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Char char="🐾"/>
            </a:pPr>
            <a:r>
              <a:rPr lang="es-CO" sz="2400">
                <a:solidFill>
                  <a:schemeClr val="accent1"/>
                </a:solidFill>
              </a:rPr>
              <a:t>Diseñar e implementar un </a:t>
            </a:r>
            <a:r>
              <a:rPr lang="es-CO" sz="2400">
                <a:solidFill>
                  <a:schemeClr val="accent1"/>
                </a:solidFill>
              </a:rPr>
              <a:t>catálogo</a:t>
            </a:r>
            <a:r>
              <a:rPr lang="es-CO" sz="2400">
                <a:solidFill>
                  <a:schemeClr val="accent1"/>
                </a:solidFill>
              </a:rPr>
              <a:t> que describa el estado actual de cada uno </a:t>
            </a:r>
            <a:r>
              <a:rPr lang="es-CO" sz="2400">
                <a:solidFill>
                  <a:schemeClr val="accent1"/>
                </a:solidFill>
              </a:rPr>
              <a:t>de los</a:t>
            </a:r>
            <a:r>
              <a:rPr lang="es-CO" sz="2400">
                <a:solidFill>
                  <a:schemeClr val="accent1"/>
                </a:solidFill>
              </a:rPr>
              <a:t> canes.</a:t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45440" lvl="0" marL="4572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Char char="🐾"/>
            </a:pPr>
            <a:r>
              <a:rPr lang="es-CO" sz="2400">
                <a:solidFill>
                  <a:schemeClr val="accent1"/>
                </a:solidFill>
              </a:rPr>
              <a:t>Presentar reportes </a:t>
            </a:r>
            <a:r>
              <a:rPr lang="es-CO" sz="2400">
                <a:solidFill>
                  <a:schemeClr val="accent1"/>
                </a:solidFill>
              </a:rPr>
              <a:t>estadísticos </a:t>
            </a:r>
            <a:r>
              <a:rPr lang="es-CO" sz="2400">
                <a:solidFill>
                  <a:schemeClr val="accent1"/>
                </a:solidFill>
              </a:rPr>
              <a:t>sobre el estado de cada can y su representante.</a:t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1146150" y="76200"/>
            <a:ext cx="9404700" cy="21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600"/>
              <a:buFont typeface="Times New Roman"/>
              <a:buNone/>
            </a:pPr>
            <a:r>
              <a:rPr lang="es-CO" sz="6000"/>
              <a:t>Planteamiento del problema</a:t>
            </a:r>
            <a:endParaRPr sz="6000"/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774475" y="1832725"/>
            <a:ext cx="10509300" cy="41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846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🐾"/>
            </a:pPr>
            <a:r>
              <a:rPr lang="es-CO" sz="2000">
                <a:solidFill>
                  <a:schemeClr val="accent1"/>
                </a:solidFill>
                <a:highlight>
                  <a:schemeClr val="lt1"/>
                </a:highlight>
              </a:rPr>
              <a:t>El exceso de abandono de perros en la ciudad de Bogotá afecta a la salud pública. Estos también corren el riesgo de perder la vida en las calles en los diferentes casos como la desnutrición, abandono, enfermedades, entre otras.</a:t>
            </a:r>
            <a:endParaRPr sz="200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accent1"/>
                </a:solidFill>
                <a:highlight>
                  <a:schemeClr val="lt1"/>
                </a:highlight>
              </a:rPr>
              <a:t>  </a:t>
            </a:r>
            <a:endParaRPr sz="200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-37846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🐾"/>
            </a:pPr>
            <a:r>
              <a:rPr lang="es-CO" sz="2000">
                <a:solidFill>
                  <a:schemeClr val="accent1"/>
                </a:solidFill>
                <a:highlight>
                  <a:schemeClr val="lt1"/>
                </a:highlight>
              </a:rPr>
              <a:t>Actualmente, se pueden encontrar varias campañas y fundaciones ofreciendo la esterilización y vacunación gratis de perros pero esto no se centran en los canes que </a:t>
            </a:r>
            <a:r>
              <a:rPr lang="es-CO" sz="2000">
                <a:solidFill>
                  <a:schemeClr val="accent1"/>
                </a:solidFill>
                <a:highlight>
                  <a:schemeClr val="lt1"/>
                </a:highlight>
              </a:rPr>
              <a:t>están</a:t>
            </a:r>
            <a:r>
              <a:rPr lang="es-CO" sz="2000">
                <a:solidFill>
                  <a:schemeClr val="accent1"/>
                </a:solidFill>
                <a:highlight>
                  <a:schemeClr val="lt1"/>
                </a:highlight>
              </a:rPr>
              <a:t> </a:t>
            </a:r>
            <a:r>
              <a:rPr lang="es-CO" sz="2000">
                <a:solidFill>
                  <a:schemeClr val="accent1"/>
                </a:solidFill>
                <a:highlight>
                  <a:schemeClr val="lt1"/>
                </a:highlight>
              </a:rPr>
              <a:t>más</a:t>
            </a:r>
            <a:r>
              <a:rPr lang="es-CO" sz="2000">
                <a:solidFill>
                  <a:schemeClr val="accent1"/>
                </a:solidFill>
                <a:highlight>
                  <a:schemeClr val="lt1"/>
                </a:highlight>
              </a:rPr>
              <a:t> </a:t>
            </a:r>
            <a:r>
              <a:rPr lang="es-CO" sz="2000">
                <a:solidFill>
                  <a:schemeClr val="accent1"/>
                </a:solidFill>
                <a:highlight>
                  <a:schemeClr val="lt1"/>
                </a:highlight>
              </a:rPr>
              <a:t>vulnerables</a:t>
            </a:r>
            <a:r>
              <a:rPr lang="es-CO" sz="2000">
                <a:solidFill>
                  <a:schemeClr val="accent1"/>
                </a:solidFill>
                <a:highlight>
                  <a:schemeClr val="lt1"/>
                </a:highlight>
              </a:rPr>
              <a:t> por esto G</a:t>
            </a:r>
            <a:r>
              <a:rPr lang="es-CO" sz="2000">
                <a:solidFill>
                  <a:schemeClr val="accent1"/>
                </a:solidFill>
                <a:highlight>
                  <a:schemeClr val="lt1"/>
                </a:highlight>
              </a:rPr>
              <a:t>uard Dogs creó una página web en donde se podrá encontrar varias opciones para hacer esterilizacion y vacunacion sin ningún costo a los canes en estado de calle y hacer campañas de adopción para lograr disminuir los canes en estado de abandono. </a:t>
            </a:r>
            <a:r>
              <a:rPr b="1" lang="es-CO" sz="2000">
                <a:solidFill>
                  <a:schemeClr val="accent1"/>
                </a:solidFill>
                <a:highlight>
                  <a:schemeClr val="lt1"/>
                </a:highlight>
              </a:rPr>
              <a:t> </a:t>
            </a:r>
            <a:endParaRPr b="1" sz="2000">
              <a:solidFill>
                <a:schemeClr val="accent1"/>
              </a:solidFill>
              <a:highlight>
                <a:schemeClr val="lt1"/>
              </a:highlight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393661" y="46386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s-CO" sz="6000"/>
              <a:t>Pregunta problema</a:t>
            </a:r>
            <a:r>
              <a:rPr lang="es-CO" sz="5600"/>
              <a:t> </a:t>
            </a:r>
            <a:endParaRPr sz="5600"/>
          </a:p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1109225" y="1528200"/>
            <a:ext cx="10397700" cy="46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Char char="🐾"/>
            </a:pPr>
            <a:r>
              <a:rPr lang="es-CO"/>
              <a:t>¿Cómo se podrá facilitar  la adopción de canes en estado de vulnerabilidad?</a:t>
            </a:r>
            <a:endParaRPr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e4682b322_0_2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/>
              <a:t>Limitación y Alcance.</a:t>
            </a:r>
            <a:endParaRPr sz="6000"/>
          </a:p>
        </p:txBody>
      </p:sp>
      <p:sp>
        <p:nvSpPr>
          <p:cNvPr id="100" name="Google Shape;100;g19e4682b322_0_2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O"/>
              <a:t>🐾</a:t>
            </a:r>
            <a:r>
              <a:rPr lang="es-CO"/>
              <a:t>Este proyecto se </a:t>
            </a:r>
            <a:r>
              <a:rPr lang="es-CO"/>
              <a:t>basará</a:t>
            </a:r>
            <a:r>
              <a:rPr lang="es-CO"/>
              <a:t> en un </a:t>
            </a:r>
            <a:r>
              <a:rPr lang="es-CO"/>
              <a:t>diseño</a:t>
            </a:r>
            <a:r>
              <a:rPr lang="es-CO"/>
              <a:t> de </a:t>
            </a:r>
            <a:r>
              <a:rPr lang="es-CO"/>
              <a:t>página</a:t>
            </a:r>
            <a:r>
              <a:rPr lang="es-CO"/>
              <a:t> web o software, para el apoyo de las diferentes </a:t>
            </a:r>
            <a:r>
              <a:rPr lang="es-CO"/>
              <a:t>áreas</a:t>
            </a:r>
            <a:r>
              <a:rPr lang="es-CO"/>
              <a:t> en las fundaciones, </a:t>
            </a:r>
            <a:r>
              <a:rPr lang="es-CO"/>
              <a:t>además</a:t>
            </a:r>
            <a:r>
              <a:rPr lang="es-CO"/>
              <a:t> de </a:t>
            </a:r>
            <a:r>
              <a:rPr lang="es-CO"/>
              <a:t>verificación</a:t>
            </a:r>
            <a:r>
              <a:rPr lang="es-CO"/>
              <a:t> </a:t>
            </a:r>
            <a:r>
              <a:rPr lang="es-CO"/>
              <a:t>autónoma</a:t>
            </a:r>
            <a:r>
              <a:rPr lang="es-CO"/>
              <a:t> de integrantes del sitio web para </a:t>
            </a:r>
            <a:r>
              <a:rPr lang="es-CO"/>
              <a:t>encontrar</a:t>
            </a:r>
            <a:r>
              <a:rPr lang="es-CO"/>
              <a:t> canes en estado de </a:t>
            </a:r>
            <a:r>
              <a:rPr lang="es-CO"/>
              <a:t>vulnerabilidad</a:t>
            </a:r>
            <a:r>
              <a:rPr lang="es-CO"/>
              <a:t>. Como plan piloto  realizar p</a:t>
            </a:r>
            <a:r>
              <a:rPr lang="es-CO"/>
              <a:t>ruebas en la ciudad de</a:t>
            </a:r>
            <a:r>
              <a:rPr lang="es-CO"/>
              <a:t> </a:t>
            </a:r>
            <a:r>
              <a:rPr lang="es-CO"/>
              <a:t>Bogotá para saber que tan </a:t>
            </a:r>
            <a:r>
              <a:rPr lang="es-CO"/>
              <a:t>efectiva 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O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O"/>
              <a:t>Con este espacio se </a:t>
            </a:r>
            <a:r>
              <a:rPr lang="es-CO"/>
              <a:t>dará</a:t>
            </a:r>
            <a:r>
              <a:rPr lang="es-CO"/>
              <a:t> a </a:t>
            </a:r>
            <a:r>
              <a:rPr lang="es-CO"/>
              <a:t>conocer</a:t>
            </a:r>
            <a:r>
              <a:rPr lang="es-CO"/>
              <a:t> las razas, tamaños y colores de los canes, </a:t>
            </a:r>
            <a:r>
              <a:rPr lang="es-CO"/>
              <a:t>también</a:t>
            </a:r>
            <a:r>
              <a:rPr lang="es-CO"/>
              <a:t> se </a:t>
            </a:r>
            <a:r>
              <a:rPr lang="es-CO"/>
              <a:t>tendrá</a:t>
            </a:r>
            <a:r>
              <a:rPr lang="es-CO"/>
              <a:t> </a:t>
            </a:r>
            <a:r>
              <a:rPr lang="es-CO"/>
              <a:t>garantizada</a:t>
            </a:r>
            <a:r>
              <a:rPr lang="es-CO"/>
              <a:t> la </a:t>
            </a:r>
            <a:r>
              <a:rPr lang="es-CO"/>
              <a:t>seguridad</a:t>
            </a:r>
            <a:r>
              <a:rPr lang="es-CO"/>
              <a:t> de los datos de los usuarios.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e4682b322_0_7"/>
          <p:cNvSpPr txBox="1"/>
          <p:nvPr>
            <p:ph type="title"/>
          </p:nvPr>
        </p:nvSpPr>
        <p:spPr>
          <a:xfrm>
            <a:off x="1042311" y="292343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400"/>
              <a:t>Delimitación</a:t>
            </a:r>
            <a:r>
              <a:rPr lang="es-CO" sz="4600"/>
              <a:t> </a:t>
            </a:r>
            <a:endParaRPr sz="4600"/>
          </a:p>
        </p:txBody>
      </p:sp>
      <p:sp>
        <p:nvSpPr>
          <p:cNvPr id="106" name="Google Shape;106;g19e4682b322_0_7"/>
          <p:cNvSpPr txBox="1"/>
          <p:nvPr>
            <p:ph idx="1" type="body"/>
          </p:nvPr>
        </p:nvSpPr>
        <p:spPr>
          <a:xfrm>
            <a:off x="879850" y="1497825"/>
            <a:ext cx="9838500" cy="472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5440" lvl="0" marL="457200" rtl="0" algn="l">
              <a:spcBef>
                <a:spcPts val="1000"/>
              </a:spcBef>
              <a:spcAft>
                <a:spcPts val="0"/>
              </a:spcAft>
              <a:buSzPts val="1840"/>
              <a:buChar char="🐾"/>
            </a:pPr>
            <a:r>
              <a:rPr lang="es-CO" sz="2400"/>
              <a:t>Guard Dogs </a:t>
            </a:r>
            <a:r>
              <a:rPr lang="es-CO" sz="2400"/>
              <a:t>reunirá</a:t>
            </a:r>
            <a:r>
              <a:rPr lang="es-CO" sz="2400"/>
              <a:t> los datos de cada can, en un estado de vulnerabilidad que se </a:t>
            </a:r>
            <a:r>
              <a:rPr lang="es-CO" sz="2400"/>
              <a:t>encuentren en Bogotá</a:t>
            </a:r>
            <a:r>
              <a:rPr lang="es-CO" sz="2400"/>
              <a:t>.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5440" lvl="0" marL="457200" rtl="0" algn="l">
              <a:spcBef>
                <a:spcPts val="1000"/>
              </a:spcBef>
              <a:spcAft>
                <a:spcPts val="0"/>
              </a:spcAft>
              <a:buSzPts val="1840"/>
              <a:buChar char="🐾"/>
            </a:pPr>
            <a:r>
              <a:rPr lang="es-CO" sz="2400"/>
              <a:t>P</a:t>
            </a:r>
            <a:r>
              <a:rPr lang="es-CO" sz="2400"/>
              <a:t>rincipalmente</a:t>
            </a:r>
            <a:r>
              <a:rPr lang="es-CO" sz="2400"/>
              <a:t> </a:t>
            </a:r>
            <a:r>
              <a:rPr lang="es-CO" sz="2400"/>
              <a:t>tendrá fragmentos pequeños de información para lograr una mayor atención al usuario, después las </a:t>
            </a:r>
            <a:r>
              <a:rPr lang="es-CO" sz="2400"/>
              <a:t>páginas</a:t>
            </a:r>
            <a:r>
              <a:rPr lang="es-CO" sz="2400"/>
              <a:t> serán dirigidas a los canes que se </a:t>
            </a:r>
            <a:r>
              <a:rPr lang="es-CO" sz="2400"/>
              <a:t>encuentran</a:t>
            </a:r>
            <a:r>
              <a:rPr lang="es-CO" sz="2400"/>
              <a:t> en lista de </a:t>
            </a:r>
            <a:r>
              <a:rPr lang="es-CO" sz="2400"/>
              <a:t>adopción</a:t>
            </a:r>
            <a:r>
              <a:rPr lang="es-CO" sz="2400"/>
              <a:t> y/o hogar de paso.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e7b4f96c9_0_0"/>
          <p:cNvSpPr txBox="1"/>
          <p:nvPr>
            <p:ph type="title"/>
          </p:nvPr>
        </p:nvSpPr>
        <p:spPr>
          <a:xfrm>
            <a:off x="792336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/>
              <a:t>Justificación</a:t>
            </a:r>
            <a:endParaRPr sz="6000"/>
          </a:p>
        </p:txBody>
      </p:sp>
      <p:sp>
        <p:nvSpPr>
          <p:cNvPr id="112" name="Google Shape;112;g19e7b4f96c9_0_0"/>
          <p:cNvSpPr txBox="1"/>
          <p:nvPr>
            <p:ph idx="1" type="body"/>
          </p:nvPr>
        </p:nvSpPr>
        <p:spPr>
          <a:xfrm>
            <a:off x="1289974" y="1487901"/>
            <a:ext cx="9404700" cy="502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CO"/>
              <a:t>Realizamos un </a:t>
            </a:r>
            <a:r>
              <a:rPr lang="es-CO"/>
              <a:t>análisis</a:t>
            </a:r>
            <a:r>
              <a:rPr lang="es-CO"/>
              <a:t> para saber </a:t>
            </a:r>
            <a:r>
              <a:rPr lang="es-CO"/>
              <a:t>cuántos</a:t>
            </a:r>
            <a:r>
              <a:rPr lang="es-CO"/>
              <a:t> canes se encuentran</a:t>
            </a:r>
            <a:r>
              <a:rPr lang="es-CO"/>
              <a:t> en estado de vulnerabilidad en las calles y con base a las estadísticas logramos crear una página web para ayudarlos a encontrar un hogar y detener el continuo aumento de abandono de perros en Bogotá.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CO"/>
              <a:t>En la página se podrá evidenciar características como edades, razas, tamaño, condición y esquema de vacunación. Con esta información, los posibles adoptantes tendrán accesibilidad a la información del canino y así podrán elegir con tranquilidad y seguridad para conseguir una adopción adecuada, con el objetivo de proteger y dar hogar a los más débiles.</a:t>
            </a:r>
            <a:endParaRPr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2022-10-13T01:54:00Z</dcterms:created>
  <dc:creator>user</dc:creator>
</cp:coreProperties>
</file>