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Playfair Display"/>
      <p:regular r:id="rId32"/>
      <p:bold r:id="rId33"/>
      <p:italic r:id="rId34"/>
      <p:boldItalic r:id="rId35"/>
    </p:embeddedFont>
    <p:embeddedFont>
      <p:font typeface="EB Garamond"/>
      <p:regular r:id="rId36"/>
      <p:bold r:id="rId37"/>
      <p:italic r:id="rId38"/>
      <p:boldItalic r:id="rId39"/>
    </p:embeddedFont>
    <p:embeddedFont>
      <p:font typeface="Merriweather"/>
      <p:regular r:id="rId40"/>
      <p:bold r:id="rId41"/>
      <p:italic r:id="rId42"/>
      <p:boldItalic r:id="rId43"/>
    </p:embeddedFont>
    <p:embeddedFont>
      <p:font typeface="Century Gothic"/>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i7/Hb2bATuAh4RL7MHt31Q1LIa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D4BF92-F43E-4B63-9CAF-3D48F0A8FBB0}">
  <a:tblStyle styleId="{F0D4BF92-F43E-4B63-9CAF-3D48F0A8FBB0}"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2E7E6"/>
          </a:solidFill>
        </a:fill>
      </a:tcStyle>
    </a:wholeTbl>
    <a:band1H>
      <a:tcTxStyle/>
      <a:tcStyle>
        <a:fill>
          <a:solidFill>
            <a:srgbClr val="E3CACA"/>
          </a:solidFill>
        </a:fill>
      </a:tcStyle>
    </a:band1H>
    <a:band2H>
      <a:tcTxStyle/>
    </a:band2H>
    <a:band1V>
      <a:tcTxStyle/>
      <a:tcStyle>
        <a:fill>
          <a:solidFill>
            <a:srgbClr val="E3CA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20" Type="http://schemas.openxmlformats.org/officeDocument/2006/relationships/slide" Target="slides/slide15.xml"/><Relationship Id="rId42" Type="http://schemas.openxmlformats.org/officeDocument/2006/relationships/font" Target="fonts/Merriweather-italic.fntdata"/><Relationship Id="rId41" Type="http://schemas.openxmlformats.org/officeDocument/2006/relationships/font" Target="fonts/Merriweather-bold.fntdata"/><Relationship Id="rId22" Type="http://schemas.openxmlformats.org/officeDocument/2006/relationships/slide" Target="slides/slide17.xml"/><Relationship Id="rId44" Type="http://schemas.openxmlformats.org/officeDocument/2006/relationships/font" Target="fonts/CenturyGothic-regular.fntdata"/><Relationship Id="rId21" Type="http://schemas.openxmlformats.org/officeDocument/2006/relationships/slide" Target="slides/slide16.xml"/><Relationship Id="rId43" Type="http://schemas.openxmlformats.org/officeDocument/2006/relationships/font" Target="fonts/Merriweather-boldItalic.fntdata"/><Relationship Id="rId24" Type="http://schemas.openxmlformats.org/officeDocument/2006/relationships/slide" Target="slides/slide19.xml"/><Relationship Id="rId46" Type="http://schemas.openxmlformats.org/officeDocument/2006/relationships/font" Target="fonts/CenturyGothic-italic.fntdata"/><Relationship Id="rId23" Type="http://schemas.openxmlformats.org/officeDocument/2006/relationships/slide" Target="slides/slide18.xml"/><Relationship Id="rId45"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CenturyGothic-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bold.fntdata"/><Relationship Id="rId10" Type="http://schemas.openxmlformats.org/officeDocument/2006/relationships/slide" Target="slides/slide5.xml"/><Relationship Id="rId32" Type="http://schemas.openxmlformats.org/officeDocument/2006/relationships/font" Target="fonts/PlayfairDisplay-regular.fntdata"/><Relationship Id="rId13" Type="http://schemas.openxmlformats.org/officeDocument/2006/relationships/slide" Target="slides/slide8.xml"/><Relationship Id="rId35" Type="http://schemas.openxmlformats.org/officeDocument/2006/relationships/font" Target="fonts/PlayfairDisplay-boldItalic.fntdata"/><Relationship Id="rId12" Type="http://schemas.openxmlformats.org/officeDocument/2006/relationships/slide" Target="slides/slide7.xml"/><Relationship Id="rId34" Type="http://schemas.openxmlformats.org/officeDocument/2006/relationships/font" Target="fonts/PlayfairDisplay-italic.fntdata"/><Relationship Id="rId15" Type="http://schemas.openxmlformats.org/officeDocument/2006/relationships/slide" Target="slides/slide10.xml"/><Relationship Id="rId37" Type="http://schemas.openxmlformats.org/officeDocument/2006/relationships/font" Target="fonts/EBGaramond-bold.fntdata"/><Relationship Id="rId14" Type="http://schemas.openxmlformats.org/officeDocument/2006/relationships/slide" Target="slides/slide9.xml"/><Relationship Id="rId36" Type="http://schemas.openxmlformats.org/officeDocument/2006/relationships/font" Target="fonts/EBGaramond-regular.fntdata"/><Relationship Id="rId17" Type="http://schemas.openxmlformats.org/officeDocument/2006/relationships/slide" Target="slides/slide12.xml"/><Relationship Id="rId39" Type="http://schemas.openxmlformats.org/officeDocument/2006/relationships/font" Target="fonts/EBGaramond-boldItalic.fntdata"/><Relationship Id="rId16" Type="http://schemas.openxmlformats.org/officeDocument/2006/relationships/slide" Target="slides/slide11.xml"/><Relationship Id="rId38" Type="http://schemas.openxmlformats.org/officeDocument/2006/relationships/font" Target="fonts/EBGaramon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a4677117a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a4677117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9e7b4f96c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9e7b4f96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4ccec9046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4ccec904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4ccec9046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4ccec904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4ccec9046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4ccec904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4ccec9046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4ccec904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a4677117a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a4677117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a4677117a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a4677117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a4677117a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a4677117a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7ce8add9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7ce8add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4f2a8356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94f2a835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e4682b322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e4682b32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e4682b322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9e4682b3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e7b4f96c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e7b4f96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7" name="Shape 17"/>
        <p:cNvGrpSpPr/>
        <p:nvPr/>
      </p:nvGrpSpPr>
      <p:grpSpPr>
        <a:xfrm>
          <a:off x="0" y="0"/>
          <a:ext cx="0" cy="0"/>
          <a:chOff x="0" y="0"/>
          <a:chExt cx="0" cy="0"/>
        </a:xfrm>
      </p:grpSpPr>
      <p:sp>
        <p:nvSpPr>
          <p:cNvPr id="18" name="Google Shape;18;p20"/>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74" name="Shape 74"/>
        <p:cNvGrpSpPr/>
        <p:nvPr/>
      </p:nvGrpSpPr>
      <p:grpSpPr>
        <a:xfrm>
          <a:off x="0" y="0"/>
          <a:ext cx="0" cy="0"/>
          <a:chOff x="0" y="0"/>
          <a:chExt cx="0" cy="0"/>
        </a:xfrm>
      </p:grpSpPr>
      <p:sp>
        <p:nvSpPr>
          <p:cNvPr id="75" name="Google Shape;75;p29"/>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29"/>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81" name="Shape 81"/>
        <p:cNvGrpSpPr/>
        <p:nvPr/>
      </p:nvGrpSpPr>
      <p:grpSpPr>
        <a:xfrm>
          <a:off x="0" y="0"/>
          <a:ext cx="0" cy="0"/>
          <a:chOff x="0" y="0"/>
          <a:chExt cx="0" cy="0"/>
        </a:xfrm>
      </p:grpSpPr>
      <p:sp>
        <p:nvSpPr>
          <p:cNvPr id="82" name="Google Shape;82;p30"/>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87" name="Shape 87"/>
        <p:cNvGrpSpPr/>
        <p:nvPr/>
      </p:nvGrpSpPr>
      <p:grpSpPr>
        <a:xfrm>
          <a:off x="0" y="0"/>
          <a:ext cx="0" cy="0"/>
          <a:chOff x="0" y="0"/>
          <a:chExt cx="0" cy="0"/>
        </a:xfrm>
      </p:grpSpPr>
      <p:sp>
        <p:nvSpPr>
          <p:cNvPr id="88" name="Google Shape;88;p31"/>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1"/>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31"/>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
        <p:nvSpPr>
          <p:cNvPr id="94" name="Google Shape;94;p31"/>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CO" sz="12200" u="none" cap="none" strike="noStrike">
                <a:solidFill>
                  <a:srgbClr val="86D1D8"/>
                </a:solidFill>
                <a:latin typeface="Arial"/>
                <a:ea typeface="Arial"/>
                <a:cs typeface="Arial"/>
                <a:sym typeface="Arial"/>
              </a:rPr>
              <a:t>“</a:t>
            </a:r>
            <a:endParaRPr/>
          </a:p>
        </p:txBody>
      </p:sp>
      <p:sp>
        <p:nvSpPr>
          <p:cNvPr id="95" name="Google Shape;95;p31"/>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CO"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96" name="Shape 96"/>
        <p:cNvGrpSpPr/>
        <p:nvPr/>
      </p:nvGrpSpPr>
      <p:grpSpPr>
        <a:xfrm>
          <a:off x="0" y="0"/>
          <a:ext cx="0" cy="0"/>
          <a:chOff x="0" y="0"/>
          <a:chExt cx="0" cy="0"/>
        </a:xfrm>
      </p:grpSpPr>
      <p:sp>
        <p:nvSpPr>
          <p:cNvPr id="97" name="Google Shape;97;p32"/>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2"/>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102" name="Shape 102"/>
        <p:cNvGrpSpPr/>
        <p:nvPr/>
      </p:nvGrpSpPr>
      <p:grpSpPr>
        <a:xfrm>
          <a:off x="0" y="0"/>
          <a:ext cx="0" cy="0"/>
          <a:chOff x="0" y="0"/>
          <a:chExt cx="0" cy="0"/>
        </a:xfrm>
      </p:grpSpPr>
      <p:sp>
        <p:nvSpPr>
          <p:cNvPr id="103" name="Google Shape;103;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3"/>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33"/>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33"/>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33"/>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33"/>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33"/>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33"/>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33"/>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115" name="Shape 115"/>
        <p:cNvGrpSpPr/>
        <p:nvPr/>
      </p:nvGrpSpPr>
      <p:grpSpPr>
        <a:xfrm>
          <a:off x="0" y="0"/>
          <a:ext cx="0" cy="0"/>
          <a:chOff x="0" y="0"/>
          <a:chExt cx="0" cy="0"/>
        </a:xfrm>
      </p:grpSpPr>
      <p:sp>
        <p:nvSpPr>
          <p:cNvPr id="116" name="Google Shape;116;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4"/>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34"/>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34"/>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34"/>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34"/>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34"/>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34"/>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34"/>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34"/>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34"/>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34"/>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31" name="Shape 131"/>
        <p:cNvGrpSpPr/>
        <p:nvPr/>
      </p:nvGrpSpPr>
      <p:grpSpPr>
        <a:xfrm>
          <a:off x="0" y="0"/>
          <a:ext cx="0" cy="0"/>
          <a:chOff x="0" y="0"/>
          <a:chExt cx="0" cy="0"/>
        </a:xfrm>
      </p:grpSpPr>
      <p:sp>
        <p:nvSpPr>
          <p:cNvPr id="132" name="Google Shape;132;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5"/>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7" name="Shape 137"/>
        <p:cNvGrpSpPr/>
        <p:nvPr/>
      </p:nvGrpSpPr>
      <p:grpSpPr>
        <a:xfrm>
          <a:off x="0" y="0"/>
          <a:ext cx="0" cy="0"/>
          <a:chOff x="0" y="0"/>
          <a:chExt cx="0" cy="0"/>
        </a:xfrm>
      </p:grpSpPr>
      <p:sp>
        <p:nvSpPr>
          <p:cNvPr id="138" name="Google Shape;138;p36"/>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6"/>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3" name="Shape 23"/>
        <p:cNvGrpSpPr/>
        <p:nvPr/>
      </p:nvGrpSpPr>
      <p:grpSpPr>
        <a:xfrm>
          <a:off x="0" y="0"/>
          <a:ext cx="0" cy="0"/>
          <a:chOff x="0" y="0"/>
          <a:chExt cx="0" cy="0"/>
        </a:xfrm>
      </p:grpSpPr>
      <p:sp>
        <p:nvSpPr>
          <p:cNvPr id="24" name="Google Shape;24;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9" name="Shape 29"/>
        <p:cNvGrpSpPr/>
        <p:nvPr/>
      </p:nvGrpSpPr>
      <p:grpSpPr>
        <a:xfrm>
          <a:off x="0" y="0"/>
          <a:ext cx="0" cy="0"/>
          <a:chOff x="0" y="0"/>
          <a:chExt cx="0" cy="0"/>
        </a:xfrm>
      </p:grpSpPr>
      <p:sp>
        <p:nvSpPr>
          <p:cNvPr id="30" name="Google Shape;30;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4" name="Shape 34"/>
        <p:cNvGrpSpPr/>
        <p:nvPr/>
      </p:nvGrpSpPr>
      <p:grpSpPr>
        <a:xfrm>
          <a:off x="0" y="0"/>
          <a:ext cx="0" cy="0"/>
          <a:chOff x="0" y="0"/>
          <a:chExt cx="0" cy="0"/>
        </a:xfrm>
      </p:grpSpPr>
      <p:sp>
        <p:nvSpPr>
          <p:cNvPr id="35" name="Google Shape;35;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8" name="Shape 38"/>
        <p:cNvGrpSpPr/>
        <p:nvPr/>
      </p:nvGrpSpPr>
      <p:grpSpPr>
        <a:xfrm>
          <a:off x="0" y="0"/>
          <a:ext cx="0" cy="0"/>
          <a:chOff x="0" y="0"/>
          <a:chExt cx="0" cy="0"/>
        </a:xfrm>
      </p:grpSpPr>
      <p:sp>
        <p:nvSpPr>
          <p:cNvPr id="39" name="Google Shape;39;p24"/>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1" name="Google Shape;41;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4" name="Shape 44"/>
        <p:cNvGrpSpPr/>
        <p:nvPr/>
      </p:nvGrpSpPr>
      <p:grpSpPr>
        <a:xfrm>
          <a:off x="0" y="0"/>
          <a:ext cx="0" cy="0"/>
          <a:chOff x="0" y="0"/>
          <a:chExt cx="0" cy="0"/>
        </a:xfrm>
      </p:grpSpPr>
      <p:sp>
        <p:nvSpPr>
          <p:cNvPr id="45" name="Google Shape;45;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5"/>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7" name="Google Shape;47;p2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1" name="Shape 51"/>
        <p:cNvGrpSpPr/>
        <p:nvPr/>
      </p:nvGrpSpPr>
      <p:grpSpPr>
        <a:xfrm>
          <a:off x="0" y="0"/>
          <a:ext cx="0" cy="0"/>
          <a:chOff x="0" y="0"/>
          <a:chExt cx="0" cy="0"/>
        </a:xfrm>
      </p:grpSpPr>
      <p:sp>
        <p:nvSpPr>
          <p:cNvPr id="52" name="Google Shape;52;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4" name="Google Shape;54;p2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5" name="Google Shape;55;p2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6" name="Google Shape;56;p2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7" name="Google Shape;57;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0" name="Shape 60"/>
        <p:cNvGrpSpPr/>
        <p:nvPr/>
      </p:nvGrpSpPr>
      <p:grpSpPr>
        <a:xfrm>
          <a:off x="0" y="0"/>
          <a:ext cx="0" cy="0"/>
          <a:chOff x="0" y="0"/>
          <a:chExt cx="0" cy="0"/>
        </a:xfrm>
      </p:grpSpPr>
      <p:sp>
        <p:nvSpPr>
          <p:cNvPr id="61" name="Google Shape;61;p27"/>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27"/>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7" name="Shape 67"/>
        <p:cNvGrpSpPr/>
        <p:nvPr/>
      </p:nvGrpSpPr>
      <p:grpSpPr>
        <a:xfrm>
          <a:off x="0" y="0"/>
          <a:ext cx="0" cy="0"/>
          <a:chOff x="0" y="0"/>
          <a:chExt cx="0" cy="0"/>
        </a:xfrm>
      </p:grpSpPr>
      <p:sp>
        <p:nvSpPr>
          <p:cNvPr id="68" name="Google Shape;68;p28"/>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28"/>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9"/>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9"/>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9"/>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9"/>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9"/>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154968" y="537076"/>
            <a:ext cx="8825700" cy="1892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11500"/>
              <a:buFont typeface="Times New Roman"/>
              <a:buNone/>
            </a:pPr>
            <a:r>
              <a:rPr lang="es-CO" sz="11500">
                <a:latin typeface="Times New Roman"/>
                <a:ea typeface="Times New Roman"/>
                <a:cs typeface="Times New Roman"/>
                <a:sym typeface="Times New Roman"/>
              </a:rPr>
              <a:t>Guard Dogs</a:t>
            </a:r>
            <a:endParaRPr/>
          </a:p>
        </p:txBody>
      </p:sp>
      <p:sp>
        <p:nvSpPr>
          <p:cNvPr id="148" name="Google Shape;148;p1"/>
          <p:cNvSpPr txBox="1"/>
          <p:nvPr>
            <p:ph idx="1" type="subTitle"/>
          </p:nvPr>
        </p:nvSpPr>
        <p:spPr>
          <a:xfrm>
            <a:off x="1154950" y="3405425"/>
            <a:ext cx="8825700" cy="318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20"/>
              <a:buNone/>
            </a:pPr>
            <a:r>
              <a:rPr lang="es-CO" sz="1400">
                <a:solidFill>
                  <a:schemeClr val="lt1"/>
                </a:solidFill>
                <a:latin typeface="EB Garamond"/>
                <a:ea typeface="EB Garamond"/>
                <a:cs typeface="EB Garamond"/>
                <a:sym typeface="EB Garamond"/>
              </a:rPr>
              <a:t>Janith Valentina Baquero Corredor</a:t>
            </a:r>
            <a:endParaRPr>
              <a:latin typeface="EB Garamond"/>
              <a:ea typeface="EB Garamond"/>
              <a:cs typeface="EB Garamond"/>
              <a:sym typeface="EB Garamond"/>
            </a:endParaRPr>
          </a:p>
          <a:p>
            <a:pPr indent="0" lvl="0" marL="0" rtl="0" algn="l">
              <a:spcBef>
                <a:spcPts val="1000"/>
              </a:spcBef>
              <a:spcAft>
                <a:spcPts val="0"/>
              </a:spcAft>
              <a:buSzPts val="1120"/>
              <a:buNone/>
            </a:pPr>
            <a:r>
              <a:rPr lang="es-CO" sz="1400">
                <a:solidFill>
                  <a:schemeClr val="lt1"/>
                </a:solidFill>
                <a:latin typeface="EB Garamond"/>
                <a:ea typeface="EB Garamond"/>
                <a:cs typeface="EB Garamond"/>
                <a:sym typeface="EB Garamond"/>
              </a:rPr>
              <a:t>Paola Andrea Palomino Cujia</a:t>
            </a:r>
            <a:endParaRPr>
              <a:latin typeface="EB Garamond"/>
              <a:ea typeface="EB Garamond"/>
              <a:cs typeface="EB Garamond"/>
              <a:sym typeface="EB Garamond"/>
            </a:endParaRPr>
          </a:p>
          <a:p>
            <a:pPr indent="0" lvl="0" marL="0" rtl="0" algn="l">
              <a:spcBef>
                <a:spcPts val="1000"/>
              </a:spcBef>
              <a:spcAft>
                <a:spcPts val="0"/>
              </a:spcAft>
              <a:buSzPts val="1120"/>
              <a:buNone/>
            </a:pPr>
            <a:r>
              <a:rPr lang="es-CO" sz="1400">
                <a:solidFill>
                  <a:schemeClr val="lt1"/>
                </a:solidFill>
                <a:latin typeface="EB Garamond"/>
                <a:ea typeface="EB Garamond"/>
                <a:cs typeface="EB Garamond"/>
                <a:sym typeface="EB Garamond"/>
              </a:rPr>
              <a:t>Zharick Daihan Chavez Castañeda</a:t>
            </a:r>
            <a:endParaRPr sz="1400">
              <a:solidFill>
                <a:schemeClr val="lt1"/>
              </a:solidFill>
              <a:latin typeface="EB Garamond"/>
              <a:ea typeface="EB Garamond"/>
              <a:cs typeface="EB Garamond"/>
              <a:sym typeface="EB Garamond"/>
            </a:endParaRPr>
          </a:p>
          <a:p>
            <a:pPr indent="0" lvl="0" marL="0" rtl="0" algn="l">
              <a:spcBef>
                <a:spcPts val="1000"/>
              </a:spcBef>
              <a:spcAft>
                <a:spcPts val="0"/>
              </a:spcAft>
              <a:buSzPts val="1120"/>
              <a:buNone/>
            </a:pPr>
            <a:r>
              <a:rPr lang="es-CO" sz="1400">
                <a:solidFill>
                  <a:schemeClr val="lt1"/>
                </a:solidFill>
                <a:latin typeface="EB Garamond"/>
                <a:ea typeface="EB Garamond"/>
                <a:cs typeface="EB Garamond"/>
                <a:sym typeface="EB Garamond"/>
              </a:rPr>
              <a:t>Mike Joseth Esteban Murcia S</a:t>
            </a:r>
            <a:r>
              <a:rPr lang="es-CO" sz="1400">
                <a:solidFill>
                  <a:schemeClr val="lt1"/>
                </a:solidFill>
                <a:latin typeface="EB Garamond"/>
                <a:ea typeface="EB Garamond"/>
                <a:cs typeface="EB Garamond"/>
                <a:sym typeface="EB Garamond"/>
              </a:rPr>
              <a:t>uárez</a:t>
            </a:r>
            <a:endParaRPr sz="1400">
              <a:solidFill>
                <a:schemeClr val="lt1"/>
              </a:solidFill>
              <a:latin typeface="EB Garamond"/>
              <a:ea typeface="EB Garamond"/>
              <a:cs typeface="EB Garamond"/>
              <a:sym typeface="EB Garamond"/>
            </a:endParaRPr>
          </a:p>
          <a:p>
            <a:pPr indent="0" lvl="0" marL="0" rtl="0" algn="l">
              <a:spcBef>
                <a:spcPts val="1000"/>
              </a:spcBef>
              <a:spcAft>
                <a:spcPts val="0"/>
              </a:spcAft>
              <a:buSzPts val="1120"/>
              <a:buNone/>
            </a:pPr>
            <a:r>
              <a:t/>
            </a:r>
            <a:endParaRPr sz="1400">
              <a:solidFill>
                <a:schemeClr val="lt1"/>
              </a:solidFill>
              <a:latin typeface="EB Garamond"/>
              <a:ea typeface="EB Garamond"/>
              <a:cs typeface="EB Garamond"/>
              <a:sym typeface="EB Garamond"/>
            </a:endParaRPr>
          </a:p>
          <a:p>
            <a:pPr indent="0" lvl="0" marL="0" rtl="0" algn="l">
              <a:spcBef>
                <a:spcPts val="1000"/>
              </a:spcBef>
              <a:spcAft>
                <a:spcPts val="0"/>
              </a:spcAft>
              <a:buSzPts val="1120"/>
              <a:buNone/>
            </a:pPr>
            <a:r>
              <a:t/>
            </a:r>
            <a:endParaRPr sz="1400">
              <a:solidFill>
                <a:schemeClr val="lt1"/>
              </a:solidFill>
              <a:latin typeface="EB Garamond"/>
              <a:ea typeface="EB Garamond"/>
              <a:cs typeface="EB Garamond"/>
              <a:sym typeface="EB Garamond"/>
            </a:endParaRPr>
          </a:p>
          <a:p>
            <a:pPr indent="0" lvl="0" marL="0" rtl="0" algn="ctr">
              <a:spcBef>
                <a:spcPts val="1000"/>
              </a:spcBef>
              <a:spcAft>
                <a:spcPts val="0"/>
              </a:spcAft>
              <a:buSzPts val="1120"/>
              <a:buNone/>
            </a:pPr>
            <a:r>
              <a:rPr lang="es-CO" sz="1400">
                <a:solidFill>
                  <a:schemeClr val="lt1"/>
                </a:solidFill>
                <a:latin typeface="EB Garamond"/>
                <a:ea typeface="EB Garamond"/>
                <a:cs typeface="EB Garamond"/>
                <a:sym typeface="EB Garamond"/>
              </a:rPr>
              <a:t>FICHA: 2582984</a:t>
            </a:r>
            <a:endParaRPr sz="1400">
              <a:solidFill>
                <a:schemeClr val="lt1"/>
              </a:solidFill>
              <a:latin typeface="EB Garamond"/>
              <a:ea typeface="EB Garamond"/>
              <a:cs typeface="EB Garamond"/>
              <a:sym typeface="EB Garamond"/>
            </a:endParaRPr>
          </a:p>
          <a:p>
            <a:pPr indent="0" lvl="0" marL="0" rtl="0" algn="ctr">
              <a:spcBef>
                <a:spcPts val="1000"/>
              </a:spcBef>
              <a:spcAft>
                <a:spcPts val="0"/>
              </a:spcAft>
              <a:buSzPts val="1120"/>
              <a:buNone/>
            </a:pPr>
            <a:r>
              <a:t/>
            </a:r>
            <a:endParaRPr sz="1400">
              <a:solidFill>
                <a:schemeClr val="lt1"/>
              </a:solidFill>
              <a:latin typeface="EB Garamond"/>
              <a:ea typeface="EB Garamond"/>
              <a:cs typeface="EB Garamond"/>
              <a:sym typeface="EB Garamond"/>
            </a:endParaRPr>
          </a:p>
          <a:p>
            <a:pPr indent="0" lvl="0" marL="0" rtl="0" algn="ctr">
              <a:spcBef>
                <a:spcPts val="1000"/>
              </a:spcBef>
              <a:spcAft>
                <a:spcPts val="0"/>
              </a:spcAft>
              <a:buSzPts val="1120"/>
              <a:buNone/>
            </a:pPr>
            <a:r>
              <a:t/>
            </a:r>
            <a:endParaRPr sz="1400">
              <a:solidFill>
                <a:schemeClr val="lt1"/>
              </a:solidFill>
              <a:latin typeface="EB Garamond"/>
              <a:ea typeface="EB Garamond"/>
              <a:cs typeface="EB Garamond"/>
              <a:sym typeface="EB Garamond"/>
            </a:endParaRPr>
          </a:p>
          <a:p>
            <a:pPr indent="0" lvl="0" marL="0" rtl="0" algn="ctr">
              <a:spcBef>
                <a:spcPts val="1000"/>
              </a:spcBef>
              <a:spcAft>
                <a:spcPts val="0"/>
              </a:spcAft>
              <a:buSzPts val="1120"/>
              <a:buNone/>
            </a:pPr>
            <a:r>
              <a:rPr lang="es-CO" sz="1400">
                <a:solidFill>
                  <a:schemeClr val="lt1"/>
                </a:solidFill>
                <a:latin typeface="EB Garamond"/>
                <a:ea typeface="EB Garamond"/>
                <a:cs typeface="EB Garamond"/>
                <a:sym typeface="EB Garamond"/>
              </a:rPr>
              <a:t>Leonardo Javier Pineda Uribe</a:t>
            </a:r>
            <a:endParaRPr sz="1400">
              <a:solidFill>
                <a:schemeClr val="lt1"/>
              </a:solidFill>
              <a:latin typeface="EB Garamond"/>
              <a:ea typeface="EB Garamond"/>
              <a:cs typeface="EB Garamond"/>
              <a:sym typeface="EB Garamond"/>
            </a:endParaRPr>
          </a:p>
          <a:p>
            <a:pPr indent="0" lvl="0" marL="0" rtl="0" algn="ctr">
              <a:spcBef>
                <a:spcPts val="1000"/>
              </a:spcBef>
              <a:spcAft>
                <a:spcPts val="0"/>
              </a:spcAft>
              <a:buSzPts val="1120"/>
              <a:buNone/>
            </a:pPr>
            <a:r>
              <a:rPr lang="es-CO" sz="1400">
                <a:solidFill>
                  <a:schemeClr val="lt1"/>
                </a:solidFill>
                <a:latin typeface="EB Garamond"/>
                <a:ea typeface="EB Garamond"/>
                <a:cs typeface="EB Garamond"/>
                <a:sym typeface="EB Garamond"/>
              </a:rPr>
              <a:t>Paola Tatiana Tovar Regeles</a:t>
            </a:r>
            <a:endParaRPr sz="1400">
              <a:solidFill>
                <a:schemeClr val="lt1"/>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a4677117a0_0_0"/>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CO"/>
              <a:t>Diagrama BPMN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lang="es-CO"/>
              <a:t>Preguntas para la recolección de datos.</a:t>
            </a:r>
            <a:endParaRPr/>
          </a:p>
        </p:txBody>
      </p:sp>
      <p:sp>
        <p:nvSpPr>
          <p:cNvPr id="207" name="Google Shape;207;p11"/>
          <p:cNvSpPr txBox="1"/>
          <p:nvPr>
            <p:ph idx="1" type="body"/>
          </p:nvPr>
        </p:nvSpPr>
        <p:spPr>
          <a:xfrm>
            <a:off x="646100" y="1853250"/>
            <a:ext cx="11173800" cy="4712400"/>
          </a:xfrm>
          <a:prstGeom prst="rect">
            <a:avLst/>
          </a:prstGeom>
          <a:noFill/>
          <a:ln>
            <a:noFill/>
          </a:ln>
        </p:spPr>
        <p:txBody>
          <a:bodyPr anchorCtr="0" anchor="b" bIns="45700" lIns="91425" spcFirstLastPara="1" rIns="91425" wrap="square" tIns="45700">
            <a:normAutofit fontScale="62500" lnSpcReduction="20000"/>
          </a:bodyPr>
          <a:lstStyle/>
          <a:p>
            <a:pPr indent="-320040" lvl="0" marL="342900" rtl="0" algn="just">
              <a:spcBef>
                <a:spcPts val="0"/>
              </a:spcBef>
              <a:spcAft>
                <a:spcPts val="0"/>
              </a:spcAft>
              <a:buSzPct val="80000"/>
              <a:buChar char="🐶"/>
            </a:pPr>
            <a:r>
              <a:rPr lang="es-CO"/>
              <a:t>¿Qué opina sobre el estado de abandono de los perros?</a:t>
            </a:r>
            <a:endParaRPr/>
          </a:p>
          <a:p>
            <a:pPr indent="-320040" lvl="0" marL="342900" rtl="0" algn="just">
              <a:spcBef>
                <a:spcPts val="1000"/>
              </a:spcBef>
              <a:spcAft>
                <a:spcPts val="0"/>
              </a:spcAft>
              <a:buSzPct val="80000"/>
              <a:buChar char="🐶"/>
            </a:pPr>
            <a:r>
              <a:rPr lang="es-CO"/>
              <a:t>¿Sabe las estadísticas aproximadas de </a:t>
            </a:r>
            <a:r>
              <a:rPr lang="es-CO"/>
              <a:t>cuántos</a:t>
            </a:r>
            <a:r>
              <a:rPr lang="es-CO"/>
              <a:t> perros hay en estado de abandono?</a:t>
            </a:r>
            <a:endParaRPr/>
          </a:p>
          <a:p>
            <a:pPr indent="-320040" lvl="0" marL="342900" rtl="0" algn="just">
              <a:spcBef>
                <a:spcPts val="1000"/>
              </a:spcBef>
              <a:spcAft>
                <a:spcPts val="0"/>
              </a:spcAft>
              <a:buSzPct val="80000"/>
              <a:buChar char="🐶"/>
            </a:pPr>
            <a:r>
              <a:rPr lang="es-CO"/>
              <a:t>¿Sabe de alguna </a:t>
            </a:r>
            <a:r>
              <a:rPr lang="es-CO"/>
              <a:t>página</a:t>
            </a:r>
            <a:r>
              <a:rPr lang="es-CO"/>
              <a:t> web para la ayuda de los perros en estado de abandono?</a:t>
            </a:r>
            <a:br>
              <a:rPr lang="es-CO"/>
            </a:br>
            <a:r>
              <a:rPr lang="es-CO"/>
              <a:t>A) Si, ¿cuales son?  B) Tal vez  C) No</a:t>
            </a:r>
            <a:endParaRPr/>
          </a:p>
          <a:p>
            <a:pPr indent="-320040" lvl="0" marL="342900" rtl="0" algn="just">
              <a:spcBef>
                <a:spcPts val="1000"/>
              </a:spcBef>
              <a:spcAft>
                <a:spcPts val="0"/>
              </a:spcAft>
              <a:buSzPct val="80000"/>
              <a:buChar char="🐶"/>
            </a:pPr>
            <a:r>
              <a:rPr lang="es-CO"/>
              <a:t>¿</a:t>
            </a:r>
            <a:r>
              <a:rPr lang="es-CO"/>
              <a:t>Se comunicará</a:t>
            </a:r>
            <a:r>
              <a:rPr lang="es-CO"/>
              <a:t> por medio de nuestro sitio web para </a:t>
            </a:r>
            <a:r>
              <a:rPr lang="es-CO"/>
              <a:t>reportar</a:t>
            </a:r>
            <a:r>
              <a:rPr lang="es-CO"/>
              <a:t> y solicitar nuestra ayuda, en caso de que un perro </a:t>
            </a:r>
            <a:r>
              <a:rPr lang="es-CO"/>
              <a:t>esté</a:t>
            </a:r>
            <a:r>
              <a:rPr lang="es-CO"/>
              <a:t> en peligro?</a:t>
            </a:r>
            <a:br>
              <a:rPr lang="es-CO"/>
            </a:br>
            <a:r>
              <a:rPr lang="es-CO"/>
              <a:t>A) Si  B)Tal vez C)No, ¿Por qué?</a:t>
            </a:r>
            <a:endParaRPr/>
          </a:p>
          <a:p>
            <a:pPr indent="-320040" lvl="0" marL="342900" rtl="0" algn="just">
              <a:spcBef>
                <a:spcPts val="1000"/>
              </a:spcBef>
              <a:spcAft>
                <a:spcPts val="0"/>
              </a:spcAft>
              <a:buSzPct val="80000"/>
              <a:buChar char="🐶"/>
            </a:pPr>
            <a:r>
              <a:rPr lang="es-CO"/>
              <a:t>¿Entraría a una página web para buscar perros que estén en adopción?</a:t>
            </a:r>
            <a:endParaRPr/>
          </a:p>
          <a:p>
            <a:pPr indent="-320040" lvl="0" marL="342900" rtl="0" algn="just">
              <a:spcBef>
                <a:spcPts val="1000"/>
              </a:spcBef>
              <a:spcAft>
                <a:spcPts val="0"/>
              </a:spcAft>
              <a:buSzPct val="80000"/>
              <a:buChar char="🐶"/>
            </a:pPr>
            <a:r>
              <a:rPr lang="es-CO"/>
              <a:t>¿Estaría dispuesto hacer una donación a nuestra fundación para la ayuda de nuestro caninos por medio de nuestra </a:t>
            </a:r>
            <a:r>
              <a:rPr lang="es-CO"/>
              <a:t>página</a:t>
            </a:r>
            <a:r>
              <a:rPr lang="es-CO"/>
              <a:t> web?</a:t>
            </a:r>
            <a:endParaRPr/>
          </a:p>
          <a:p>
            <a:pPr indent="-320040" lvl="0" marL="342900" rtl="0" algn="just">
              <a:spcBef>
                <a:spcPts val="1000"/>
              </a:spcBef>
              <a:spcAft>
                <a:spcPts val="0"/>
              </a:spcAft>
              <a:buSzPct val="80000"/>
              <a:buChar char="🐶"/>
            </a:pPr>
            <a:r>
              <a:rPr lang="es-CO"/>
              <a:t>¿Sabe </a:t>
            </a:r>
            <a:r>
              <a:rPr lang="es-CO"/>
              <a:t>cómo</a:t>
            </a:r>
            <a:r>
              <a:rPr lang="es-CO"/>
              <a:t> manejar a un perro en estado de rabia?</a:t>
            </a:r>
            <a:br>
              <a:rPr lang="es-CO"/>
            </a:br>
            <a:r>
              <a:rPr lang="es-CO"/>
              <a:t>A)Si, ¿Cómo?  B)No</a:t>
            </a:r>
            <a:endParaRPr/>
          </a:p>
          <a:p>
            <a:pPr indent="-320040" lvl="0" marL="342900" rtl="0" algn="just">
              <a:spcBef>
                <a:spcPts val="1000"/>
              </a:spcBef>
              <a:spcAft>
                <a:spcPts val="0"/>
              </a:spcAft>
              <a:buSzPct val="80000"/>
              <a:buChar char="🐶"/>
            </a:pPr>
            <a:r>
              <a:rPr lang="es-CO"/>
              <a:t>¿Tiene el espacio adecuado para una mascota? </a:t>
            </a:r>
            <a:br>
              <a:rPr lang="es-CO"/>
            </a:br>
            <a:r>
              <a:rPr lang="es-CO"/>
              <a:t>A) Si    B) No</a:t>
            </a:r>
            <a:endParaRPr/>
          </a:p>
          <a:p>
            <a:pPr indent="-313690" lvl="0" marL="342900" rtl="0" algn="just">
              <a:spcBef>
                <a:spcPts val="1000"/>
              </a:spcBef>
              <a:spcAft>
                <a:spcPts val="0"/>
              </a:spcAft>
              <a:buSzPct val="72000"/>
              <a:buChar char="🐶"/>
            </a:pPr>
            <a:r>
              <a:rPr lang="es-CO"/>
              <a:t>¿</a:t>
            </a:r>
            <a:r>
              <a:rPr lang="es-CO"/>
              <a:t>Cree</a:t>
            </a:r>
            <a:r>
              <a:rPr lang="es-CO"/>
              <a:t> que con el paso de los años se pueda solucionar la </a:t>
            </a:r>
            <a:r>
              <a:rPr lang="es-CO"/>
              <a:t>problemática</a:t>
            </a:r>
            <a:r>
              <a:rPr lang="es-CO"/>
              <a:t> de la </a:t>
            </a:r>
            <a:r>
              <a:rPr lang="es-CO"/>
              <a:t>sobrepoblación de los perros </a:t>
            </a:r>
            <a:r>
              <a:rPr lang="es-CO"/>
              <a:t> en estado de calle ?</a:t>
            </a:r>
            <a:endParaRPr/>
          </a:p>
          <a:p>
            <a:pPr indent="0" lvl="0" marL="0" rtl="0" algn="l">
              <a:spcBef>
                <a:spcPts val="1000"/>
              </a:spcBef>
              <a:spcAft>
                <a:spcPts val="0"/>
              </a:spcAft>
              <a:buNone/>
            </a:pPr>
            <a:r>
              <a:rPr lang="es-CO" sz="3976">
                <a:highlight>
                  <a:schemeClr val="dk2"/>
                </a:highlight>
              </a:rPr>
              <a:t>    </a:t>
            </a:r>
            <a:endParaRPr sz="2216">
              <a:highlight>
                <a:schemeClr val="dk2"/>
              </a:highlight>
            </a:endParaRPr>
          </a:p>
          <a:p>
            <a:pPr indent="0" lvl="0" marL="0" rtl="0" algn="l">
              <a:spcBef>
                <a:spcPts val="1000"/>
              </a:spcBef>
              <a:spcAft>
                <a:spcPts val="0"/>
              </a:spcAft>
              <a:buNone/>
            </a:pPr>
            <a:r>
              <a:rPr lang="es-CO" sz="3976">
                <a:highlight>
                  <a:schemeClr val="dk2"/>
                </a:highlight>
              </a:rPr>
              <a:t>          </a:t>
            </a:r>
            <a:endParaRPr/>
          </a:p>
          <a:p>
            <a:pPr indent="0" lvl="0" marL="342900" rtl="0" algn="l">
              <a:spcBef>
                <a:spcPts val="1000"/>
              </a:spcBef>
              <a:spcAft>
                <a:spcPts val="0"/>
              </a:spcAft>
              <a:buNone/>
            </a:pPr>
            <a:br>
              <a:rPr lang="es-CO"/>
            </a:br>
            <a:r>
              <a:rPr lang="es-CO"/>
              <a:t>🐾</a:t>
            </a:r>
            <a:endParaRPr/>
          </a:p>
          <a:p>
            <a:pPr indent="0" lvl="0" marL="0" rtl="0" algn="l">
              <a:spcBef>
                <a:spcPts val="1000"/>
              </a:spcBef>
              <a:spcAft>
                <a:spcPts val="0"/>
              </a:spcAft>
              <a:buSzPct val="8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9e7b4f96c9_0_15"/>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s-CO"/>
              <a:t>Preguntas patrocinadores</a:t>
            </a:r>
            <a:endParaRPr/>
          </a:p>
        </p:txBody>
      </p:sp>
      <p:sp>
        <p:nvSpPr>
          <p:cNvPr id="213" name="Google Shape;213;g19e7b4f96c9_0_15"/>
          <p:cNvSpPr txBox="1"/>
          <p:nvPr>
            <p:ph idx="1" type="body"/>
          </p:nvPr>
        </p:nvSpPr>
        <p:spPr>
          <a:xfrm>
            <a:off x="1159912" y="1373718"/>
            <a:ext cx="8946600" cy="4195500"/>
          </a:xfrm>
          <a:prstGeom prst="rect">
            <a:avLst/>
          </a:prstGeom>
        </p:spPr>
        <p:txBody>
          <a:bodyPr anchorCtr="0" anchor="t" bIns="45700" lIns="91425" spcFirstLastPara="1" rIns="91425" wrap="square" tIns="45700">
            <a:normAutofit/>
          </a:bodyPr>
          <a:lstStyle/>
          <a:p>
            <a:pPr indent="-304800" lvl="0" marL="457200" rtl="0" algn="l">
              <a:spcBef>
                <a:spcPts val="1000"/>
              </a:spcBef>
              <a:spcAft>
                <a:spcPts val="0"/>
              </a:spcAft>
              <a:buClr>
                <a:srgbClr val="FFFFFF"/>
              </a:buClr>
              <a:buSzPts val="1200"/>
              <a:buChar char="🐶"/>
            </a:pPr>
            <a:r>
              <a:rPr lang="es-CO" sz="1200">
                <a:solidFill>
                  <a:srgbClr val="FFFFFF"/>
                </a:solidFill>
                <a:highlight>
                  <a:schemeClr val="dk2"/>
                </a:highlight>
              </a:rPr>
              <a:t> </a:t>
            </a:r>
            <a:r>
              <a:rPr lang="es-CO" sz="1200">
                <a:solidFill>
                  <a:srgbClr val="FFFFFF"/>
                </a:solidFill>
                <a:highlight>
                  <a:schemeClr val="dk2"/>
                </a:highlight>
              </a:rPr>
              <a:t>¿Qué tan útil considera que es nuestro servicio?</a:t>
            </a:r>
            <a:endParaRPr sz="1200">
              <a:solidFill>
                <a:srgbClr val="FFFFFF"/>
              </a:solidFill>
              <a:highlight>
                <a:schemeClr val="dk2"/>
              </a:highlight>
            </a:endParaRPr>
          </a:p>
          <a:p>
            <a:pPr indent="0" lvl="0" marL="457200" rtl="0" algn="l">
              <a:spcBef>
                <a:spcPts val="1000"/>
              </a:spcBef>
              <a:spcAft>
                <a:spcPts val="0"/>
              </a:spcAft>
              <a:buNone/>
            </a:pPr>
            <a:r>
              <a:rPr lang="es-CO" sz="1200">
                <a:solidFill>
                  <a:srgbClr val="FFFFFF"/>
                </a:solidFill>
                <a:highlight>
                  <a:schemeClr val="dk2"/>
                </a:highlight>
              </a:rPr>
              <a:t> 1-3 Nada útil   B) 3-7 Probablemente útil  C) 7-10 Muy útil </a:t>
            </a:r>
            <a:endParaRPr sz="1200">
              <a:solidFill>
                <a:srgbClr val="FFFFFF"/>
              </a:solidFill>
              <a:highlight>
                <a:schemeClr val="dk2"/>
              </a:highlight>
            </a:endParaRPr>
          </a:p>
          <a:p>
            <a:pPr indent="-304800" lvl="0" marL="457200" rtl="0" algn="l">
              <a:spcBef>
                <a:spcPts val="1000"/>
              </a:spcBef>
              <a:spcAft>
                <a:spcPts val="0"/>
              </a:spcAft>
              <a:buClr>
                <a:srgbClr val="FFFFFF"/>
              </a:buClr>
              <a:buSzPts val="1200"/>
              <a:buChar char="🐶"/>
            </a:pPr>
            <a:r>
              <a:rPr lang="es-CO" sz="1200">
                <a:solidFill>
                  <a:srgbClr val="FFFFFF"/>
                </a:solidFill>
                <a:highlight>
                  <a:schemeClr val="dk2"/>
                </a:highlight>
              </a:rPr>
              <a:t> ¿Cree que utiliza nuestro servicio de manera regular?</a:t>
            </a:r>
            <a:endParaRPr sz="1200">
              <a:solidFill>
                <a:srgbClr val="FFFFFF"/>
              </a:solidFill>
              <a:highlight>
                <a:schemeClr val="dk2"/>
              </a:highlight>
            </a:endParaRPr>
          </a:p>
          <a:p>
            <a:pPr indent="0" lvl="0" marL="457200" rtl="0" algn="l">
              <a:spcBef>
                <a:spcPts val="1000"/>
              </a:spcBef>
              <a:spcAft>
                <a:spcPts val="0"/>
              </a:spcAft>
              <a:buNone/>
            </a:pPr>
            <a:r>
              <a:rPr lang="es-CO" sz="1200">
                <a:solidFill>
                  <a:srgbClr val="FFFFFF"/>
                </a:solidFill>
                <a:highlight>
                  <a:schemeClr val="dk2"/>
                </a:highlight>
              </a:rPr>
              <a:t>Si   B) No   C)Tal vez</a:t>
            </a:r>
            <a:endParaRPr sz="1200">
              <a:solidFill>
                <a:srgbClr val="FFFFFF"/>
              </a:solidFill>
              <a:highlight>
                <a:schemeClr val="dk2"/>
              </a:highlight>
            </a:endParaRPr>
          </a:p>
          <a:p>
            <a:pPr indent="-304800" lvl="0" marL="457200" rtl="0" algn="l">
              <a:spcBef>
                <a:spcPts val="1000"/>
              </a:spcBef>
              <a:spcAft>
                <a:spcPts val="0"/>
              </a:spcAft>
              <a:buClr>
                <a:srgbClr val="FFFFFF"/>
              </a:buClr>
              <a:buSzPts val="1200"/>
              <a:buChar char="🐶"/>
            </a:pPr>
            <a:r>
              <a:rPr lang="es-CO" sz="1200">
                <a:solidFill>
                  <a:srgbClr val="FFFFFF"/>
                </a:solidFill>
                <a:highlight>
                  <a:schemeClr val="dk2"/>
                </a:highlight>
              </a:rPr>
              <a:t>¿Cómo podría cambiar nuestro servicio a la sociedad?</a:t>
            </a:r>
            <a:endParaRPr sz="1200">
              <a:solidFill>
                <a:srgbClr val="FFFFFF"/>
              </a:solidFill>
              <a:highlight>
                <a:schemeClr val="dk2"/>
              </a:highlight>
            </a:endParaRPr>
          </a:p>
          <a:p>
            <a:pPr indent="0" lvl="0" marL="457200" rtl="0" algn="l">
              <a:spcBef>
                <a:spcPts val="1000"/>
              </a:spcBef>
              <a:spcAft>
                <a:spcPts val="0"/>
              </a:spcAft>
              <a:buNone/>
            </a:pPr>
            <a:r>
              <a:t/>
            </a:r>
            <a:endParaRPr sz="1200">
              <a:solidFill>
                <a:srgbClr val="FFFFFF"/>
              </a:solidFill>
              <a:highlight>
                <a:schemeClr val="dk2"/>
              </a:highlight>
            </a:endParaRPr>
          </a:p>
          <a:p>
            <a:pPr indent="-304800" lvl="0" marL="457200" rtl="0" algn="l">
              <a:spcBef>
                <a:spcPts val="1000"/>
              </a:spcBef>
              <a:spcAft>
                <a:spcPts val="0"/>
              </a:spcAft>
              <a:buClr>
                <a:srgbClr val="FFFFFF"/>
              </a:buClr>
              <a:buSzPts val="1200"/>
              <a:buChar char="🐶"/>
            </a:pPr>
            <a:r>
              <a:rPr lang="es-CO" sz="1200">
                <a:solidFill>
                  <a:srgbClr val="FFFFFF"/>
                </a:solidFill>
                <a:highlight>
                  <a:schemeClr val="dk2"/>
                </a:highlight>
              </a:rPr>
              <a:t>  ¿Cree usted que este sitio web tiene un cambio positivo para la sociedad?</a:t>
            </a:r>
            <a:endParaRPr sz="1200">
              <a:solidFill>
                <a:srgbClr val="FFFFFF"/>
              </a:solidFill>
              <a:highlight>
                <a:schemeClr val="dk2"/>
              </a:highlight>
            </a:endParaRPr>
          </a:p>
          <a:p>
            <a:pPr indent="0" lvl="0" marL="457200" rtl="0" algn="l">
              <a:spcBef>
                <a:spcPts val="1000"/>
              </a:spcBef>
              <a:spcAft>
                <a:spcPts val="0"/>
              </a:spcAft>
              <a:buNone/>
            </a:pPr>
            <a:r>
              <a:rPr lang="es-CO" sz="1200">
                <a:solidFill>
                  <a:srgbClr val="FFFFFF"/>
                </a:solidFill>
                <a:highlight>
                  <a:schemeClr val="dk2"/>
                </a:highlight>
              </a:rPr>
              <a:t>Si  B)No</a:t>
            </a:r>
            <a:endParaRPr sz="1200">
              <a:solidFill>
                <a:srgbClr val="FFFFFF"/>
              </a:solidFill>
              <a:highlight>
                <a:schemeClr val="dk2"/>
              </a:highlight>
            </a:endParaRPr>
          </a:p>
          <a:p>
            <a:pPr indent="-304800" lvl="0" marL="457200" rtl="0" algn="l">
              <a:spcBef>
                <a:spcPts val="1000"/>
              </a:spcBef>
              <a:spcAft>
                <a:spcPts val="0"/>
              </a:spcAft>
              <a:buClr>
                <a:srgbClr val="FFFFFF"/>
              </a:buClr>
              <a:buSzPts val="1200"/>
              <a:buChar char="🐶"/>
            </a:pPr>
            <a:r>
              <a:rPr lang="es-CO" sz="1200">
                <a:solidFill>
                  <a:srgbClr val="FFFFFF"/>
                </a:solidFill>
                <a:highlight>
                  <a:schemeClr val="dk2"/>
                </a:highlight>
              </a:rPr>
              <a:t> ¿Por qué cree que tendría un cambio en la sociedad?</a:t>
            </a:r>
            <a:endParaRPr sz="1200">
              <a:solidFill>
                <a:srgbClr val="FFFFFF"/>
              </a:solidFill>
              <a:highlight>
                <a:schemeClr val="dk2"/>
              </a:highlight>
            </a:endParaRPr>
          </a:p>
          <a:p>
            <a:pPr indent="0" lvl="0" marL="457200" rtl="0" algn="l">
              <a:spcBef>
                <a:spcPts val="1000"/>
              </a:spcBef>
              <a:spcAft>
                <a:spcPts val="0"/>
              </a:spcAft>
              <a:buNone/>
            </a:pPr>
            <a:r>
              <a:t/>
            </a:r>
            <a:endParaRPr sz="1200">
              <a:solidFill>
                <a:srgbClr val="FFFFFF"/>
              </a:solidFill>
              <a:highlight>
                <a:schemeClr val="dk2"/>
              </a:highlight>
            </a:endParaRPr>
          </a:p>
          <a:p>
            <a:pPr indent="-304800" lvl="0" marL="457200" rtl="0" algn="l">
              <a:spcBef>
                <a:spcPts val="1000"/>
              </a:spcBef>
              <a:spcAft>
                <a:spcPts val="0"/>
              </a:spcAft>
              <a:buClr>
                <a:srgbClr val="FFFFFF"/>
              </a:buClr>
              <a:buSzPts val="1200"/>
              <a:buChar char="🐶"/>
            </a:pPr>
            <a:r>
              <a:rPr lang="es-CO" sz="1200">
                <a:solidFill>
                  <a:srgbClr val="FFFFFF"/>
                </a:solidFill>
                <a:highlight>
                  <a:schemeClr val="dk2"/>
                </a:highlight>
              </a:rPr>
              <a:t>¿Qué fue lo que más se te dificulta al usar nuestro sitio web?</a:t>
            </a:r>
            <a:endParaRPr sz="1200">
              <a:solidFill>
                <a:srgbClr val="FFFFFF"/>
              </a:solidFill>
              <a:highlight>
                <a:schemeClr val="dk2"/>
              </a:highlight>
            </a:endParaRPr>
          </a:p>
          <a:p>
            <a:pPr indent="0" lvl="0" marL="45720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Times New Roman"/>
              <a:buNone/>
            </a:pPr>
            <a:r>
              <a:rPr b="1" lang="es-CO">
                <a:latin typeface="Times New Roman"/>
                <a:ea typeface="Times New Roman"/>
                <a:cs typeface="Times New Roman"/>
                <a:sym typeface="Times New Roman"/>
              </a:rPr>
              <a:t>Requisitos Funcionales </a:t>
            </a:r>
            <a:endParaRPr/>
          </a:p>
        </p:txBody>
      </p:sp>
      <p:graphicFrame>
        <p:nvGraphicFramePr>
          <p:cNvPr id="219" name="Google Shape;219;p12"/>
          <p:cNvGraphicFramePr/>
          <p:nvPr/>
        </p:nvGraphicFramePr>
        <p:xfrm>
          <a:off x="212665" y="1394646"/>
          <a:ext cx="3000000" cy="3000000"/>
        </p:xfrm>
        <a:graphic>
          <a:graphicData uri="http://schemas.openxmlformats.org/drawingml/2006/table">
            <a:tbl>
              <a:tblPr bandRow="1" firstCol="1" firstRow="1">
                <a:noFill/>
                <a:tableStyleId>{F0D4BF92-F43E-4B63-9CAF-3D48F0A8FBB0}</a:tableStyleId>
              </a:tblPr>
              <a:tblGrid>
                <a:gridCol w="2941675"/>
                <a:gridCol w="2941675"/>
              </a:tblGrid>
              <a:tr h="260425">
                <a:tc>
                  <a:txBody>
                    <a:bodyPr/>
                    <a:lstStyle/>
                    <a:p>
                      <a:pPr indent="0" lvl="0" marL="0" marR="0" rtl="0" algn="l">
                        <a:lnSpc>
                          <a:spcPct val="107000"/>
                        </a:lnSpc>
                        <a:spcBef>
                          <a:spcPts val="0"/>
                        </a:spcBef>
                        <a:spcAft>
                          <a:spcPts val="0"/>
                        </a:spcAft>
                        <a:buNone/>
                      </a:pPr>
                      <a:r>
                        <a:rPr lang="es-CO" sz="1200" u="none" cap="none" strike="noStrike"/>
                        <a:t>Identificación de requerimiento:</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RF01</a:t>
                      </a:r>
                      <a:endParaRPr sz="1200" u="none" cap="none" strike="noStrike">
                        <a:latin typeface="Times New Roman"/>
                        <a:ea typeface="Times New Roman"/>
                        <a:cs typeface="Times New Roman"/>
                        <a:sym typeface="Times New Roman"/>
                      </a:endParaRPr>
                    </a:p>
                  </a:txBody>
                  <a:tcPr marT="0" marB="0" marR="68575" marL="68575"/>
                </a:tc>
              </a:tr>
              <a:tr h="395250">
                <a:tc>
                  <a:txBody>
                    <a:bodyPr/>
                    <a:lstStyle/>
                    <a:p>
                      <a:pPr indent="0" lvl="0" marL="0" marR="0" rtl="0" algn="l">
                        <a:lnSpc>
                          <a:spcPct val="107000"/>
                        </a:lnSpc>
                        <a:spcBef>
                          <a:spcPts val="0"/>
                        </a:spcBef>
                        <a:spcAft>
                          <a:spcPts val="0"/>
                        </a:spcAft>
                        <a:buNone/>
                      </a:pPr>
                      <a:r>
                        <a:rPr lang="es-CO" sz="1200" u="none" cap="none" strike="noStrike"/>
                        <a:t>Nombre del requerimiento:</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Autentificación de usuarios</a:t>
                      </a:r>
                      <a:endParaRPr sz="1200" u="none" cap="none" strike="noStrike">
                        <a:latin typeface="Times New Roman"/>
                        <a:ea typeface="Times New Roman"/>
                        <a:cs typeface="Times New Roman"/>
                        <a:sym typeface="Times New Roman"/>
                      </a:endParaRPr>
                    </a:p>
                  </a:txBody>
                  <a:tcPr marT="0" marB="0" marR="68575" marL="68575"/>
                </a:tc>
              </a:tr>
              <a:tr h="702150">
                <a:tc>
                  <a:txBody>
                    <a:bodyPr/>
                    <a:lstStyle/>
                    <a:p>
                      <a:pPr indent="0" lvl="0" marL="0" marR="0" rtl="0" algn="l">
                        <a:lnSpc>
                          <a:spcPct val="107000"/>
                        </a:lnSpc>
                        <a:spcBef>
                          <a:spcPts val="0"/>
                        </a:spcBef>
                        <a:spcAft>
                          <a:spcPts val="0"/>
                        </a:spcAft>
                        <a:buNone/>
                      </a:pPr>
                      <a:r>
                        <a:rPr lang="es-CO" sz="1200" u="none" cap="none" strike="noStrike"/>
                        <a:t>Características:</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Los usuarios deberán identificarse para acceder a cualquier parte del sistema.</a:t>
                      </a:r>
                      <a:endParaRPr sz="1200" u="none" cap="none" strike="noStrike">
                        <a:latin typeface="Times New Roman"/>
                        <a:ea typeface="Times New Roman"/>
                        <a:cs typeface="Times New Roman"/>
                        <a:sym typeface="Times New Roman"/>
                      </a:endParaRPr>
                    </a:p>
                  </a:txBody>
                  <a:tcPr marT="0" marB="0" marR="68575" marL="68575"/>
                </a:tc>
              </a:tr>
              <a:tr h="1020975">
                <a:tc>
                  <a:txBody>
                    <a:bodyPr/>
                    <a:lstStyle/>
                    <a:p>
                      <a:pPr indent="0" lvl="0" marL="0" marR="0" rtl="0" algn="l">
                        <a:lnSpc>
                          <a:spcPct val="107000"/>
                        </a:lnSpc>
                        <a:spcBef>
                          <a:spcPts val="0"/>
                        </a:spcBef>
                        <a:spcAft>
                          <a:spcPts val="0"/>
                        </a:spcAft>
                        <a:buNone/>
                      </a:pPr>
                      <a:r>
                        <a:rPr lang="es-CO" sz="1200" u="none" cap="none" strike="noStrike"/>
                        <a:t>Descripción de requerimiento:</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Ingresar al software realizando una autenticación frente a la aplicación el cual debe solicitarle al usuario, usuario de red y contraseña, generar un login.</a:t>
                      </a:r>
                      <a:endParaRPr sz="1200" u="none" cap="none" strike="noStrike">
                        <a:latin typeface="Times New Roman"/>
                        <a:ea typeface="Times New Roman"/>
                        <a:cs typeface="Times New Roman"/>
                        <a:sym typeface="Times New Roman"/>
                      </a:endParaRPr>
                    </a:p>
                  </a:txBody>
                  <a:tcPr marT="0" marB="0" marR="68575" marL="68575"/>
                </a:tc>
              </a:tr>
              <a:tr h="1251575">
                <a:tc>
                  <a:txBody>
                    <a:bodyPr/>
                    <a:lstStyle/>
                    <a:p>
                      <a:pPr indent="0" lvl="0" marL="0" marR="0" rtl="0" algn="l">
                        <a:lnSpc>
                          <a:spcPct val="107000"/>
                        </a:lnSpc>
                        <a:spcBef>
                          <a:spcPts val="0"/>
                        </a:spcBef>
                        <a:spcAft>
                          <a:spcPts val="0"/>
                        </a:spcAft>
                        <a:buNone/>
                      </a:pPr>
                      <a:r>
                        <a:rPr lang="es-CO" sz="1200" u="none" cap="none" strike="noStrike"/>
                        <a:t>Requerimiento No funcional:</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-RNF01</a:t>
                      </a:r>
                      <a:br>
                        <a:rPr lang="es-CO" sz="1200" u="none" cap="none" strike="noStrike"/>
                      </a:br>
                      <a:r>
                        <a:rPr lang="es-CO" sz="1200" u="none" cap="none" strike="noStrike"/>
                        <a:t>-RNF02</a:t>
                      </a:r>
                      <a:br>
                        <a:rPr lang="es-CO" sz="1200" u="none" cap="none" strike="noStrike"/>
                      </a:br>
                      <a:r>
                        <a:rPr lang="es-CO" sz="1200" u="none" cap="none" strike="noStrike"/>
                        <a:t>-RNF03</a:t>
                      </a:r>
                      <a:br>
                        <a:rPr lang="es-CO" sz="1200" u="none" cap="none" strike="noStrike"/>
                      </a:br>
                      <a:r>
                        <a:rPr lang="es-CO" sz="1200" u="none" cap="none" strike="noStrike"/>
                        <a:t>-RNF04</a:t>
                      </a:r>
                      <a:br>
                        <a:rPr lang="es-CO" sz="1200" u="none" cap="none" strike="noStrike"/>
                      </a:br>
                      <a:r>
                        <a:rPr lang="es-CO" sz="1200" u="none" cap="none" strike="noStrike"/>
                        <a:t>-RNF05</a:t>
                      </a:r>
                      <a:br>
                        <a:rPr lang="es-CO" sz="1200" u="none" cap="none" strike="noStrike"/>
                      </a:br>
                      <a:r>
                        <a:rPr lang="es-CO" sz="1200" u="none" cap="none" strike="noStrike"/>
                        <a:t>-RNF06</a:t>
                      </a:r>
                      <a:endParaRPr sz="1200" u="none" cap="none" strike="noStrike">
                        <a:latin typeface="Times New Roman"/>
                        <a:ea typeface="Times New Roman"/>
                        <a:cs typeface="Times New Roman"/>
                        <a:sym typeface="Times New Roman"/>
                      </a:endParaRPr>
                    </a:p>
                  </a:txBody>
                  <a:tcPr marT="0" marB="0" marR="68575" marL="68575"/>
                </a:tc>
              </a:tr>
              <a:tr h="650700">
                <a:tc gridSpan="2">
                  <a:txBody>
                    <a:bodyPr/>
                    <a:lstStyle/>
                    <a:p>
                      <a:pPr indent="0" lvl="0" marL="0" marR="0" rtl="0" algn="l">
                        <a:lnSpc>
                          <a:spcPct val="107000"/>
                        </a:lnSpc>
                        <a:spcBef>
                          <a:spcPts val="0"/>
                        </a:spcBef>
                        <a:spcAft>
                          <a:spcPts val="0"/>
                        </a:spcAft>
                        <a:buNone/>
                      </a:pPr>
                      <a:r>
                        <a:rPr lang="es-CO" sz="1200" u="none" cap="none" strike="noStrike"/>
                        <a:t>Prioridad del requerimiento:</a:t>
                      </a:r>
                      <a:endParaRPr/>
                    </a:p>
                    <a:p>
                      <a:pPr indent="0" lvl="0" marL="0" marR="0" rtl="0" algn="l">
                        <a:lnSpc>
                          <a:spcPct val="107000"/>
                        </a:lnSpc>
                        <a:spcBef>
                          <a:spcPts val="800"/>
                        </a:spcBef>
                        <a:spcAft>
                          <a:spcPts val="0"/>
                        </a:spcAft>
                        <a:buNone/>
                      </a:pPr>
                      <a:r>
                        <a:rPr lang="es-CO" sz="1200" u="none" cap="none" strike="noStrike"/>
                        <a:t>Alta</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8575" marL="68575"/>
                </a:tc>
                <a:tc hMerge="1"/>
              </a:tr>
            </a:tbl>
          </a:graphicData>
        </a:graphic>
      </p:graphicFrame>
      <p:graphicFrame>
        <p:nvGraphicFramePr>
          <p:cNvPr id="220" name="Google Shape;220;p12"/>
          <p:cNvGraphicFramePr/>
          <p:nvPr/>
        </p:nvGraphicFramePr>
        <p:xfrm>
          <a:off x="6308035" y="1394646"/>
          <a:ext cx="3000000" cy="3000000"/>
        </p:xfrm>
        <a:graphic>
          <a:graphicData uri="http://schemas.openxmlformats.org/drawingml/2006/table">
            <a:tbl>
              <a:tblPr bandRow="1" firstCol="1" firstRow="1">
                <a:noFill/>
                <a:tableStyleId>{F0D4BF92-F43E-4B63-9CAF-3D48F0A8FBB0}</a:tableStyleId>
              </a:tblPr>
              <a:tblGrid>
                <a:gridCol w="2835650"/>
                <a:gridCol w="2835650"/>
              </a:tblGrid>
              <a:tr h="187725">
                <a:tc>
                  <a:txBody>
                    <a:bodyPr/>
                    <a:lstStyle/>
                    <a:p>
                      <a:pPr indent="0" lvl="0" marL="0" marR="0" rtl="0" algn="l">
                        <a:lnSpc>
                          <a:spcPct val="107000"/>
                        </a:lnSpc>
                        <a:spcBef>
                          <a:spcPts val="0"/>
                        </a:spcBef>
                        <a:spcAft>
                          <a:spcPts val="0"/>
                        </a:spcAft>
                        <a:buNone/>
                      </a:pPr>
                      <a:r>
                        <a:rPr lang="es-CO" sz="1200" u="none" cap="none" strike="noStrike"/>
                        <a:t>Identificación del requerimiento:</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RF02</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8575" marL="68575"/>
                </a:tc>
              </a:tr>
              <a:tr h="260425">
                <a:tc>
                  <a:txBody>
                    <a:bodyPr/>
                    <a:lstStyle/>
                    <a:p>
                      <a:pPr indent="0" lvl="0" marL="0" marR="0" rtl="0" algn="l">
                        <a:lnSpc>
                          <a:spcPct val="107000"/>
                        </a:lnSpc>
                        <a:spcBef>
                          <a:spcPts val="0"/>
                        </a:spcBef>
                        <a:spcAft>
                          <a:spcPts val="0"/>
                        </a:spcAft>
                        <a:buNone/>
                      </a:pPr>
                      <a:r>
                        <a:rPr lang="es-CO" sz="1200" u="none" cap="none" strike="noStrike"/>
                        <a:t>Nombre del Requerimiento:</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Base de datos</a:t>
                      </a:r>
                      <a:br>
                        <a:rPr lang="es-CO" sz="1200" u="none" cap="none" strike="noStrike"/>
                      </a:br>
                      <a:endParaRPr sz="1200" u="none" cap="none" strike="noStrike">
                        <a:latin typeface="Times New Roman"/>
                        <a:ea typeface="Times New Roman"/>
                        <a:cs typeface="Times New Roman"/>
                        <a:sym typeface="Times New Roman"/>
                      </a:endParaRPr>
                    </a:p>
                  </a:txBody>
                  <a:tcPr marT="0" marB="0" marR="68575" marL="68575" anchor="ctr"/>
                </a:tc>
              </a:tr>
              <a:tr h="818425">
                <a:tc>
                  <a:txBody>
                    <a:bodyPr/>
                    <a:lstStyle/>
                    <a:p>
                      <a:pPr indent="0" lvl="0" marL="0" marR="0" rtl="0" algn="l">
                        <a:lnSpc>
                          <a:spcPct val="107000"/>
                        </a:lnSpc>
                        <a:spcBef>
                          <a:spcPts val="0"/>
                        </a:spcBef>
                        <a:spcAft>
                          <a:spcPts val="0"/>
                        </a:spcAft>
                        <a:buNone/>
                      </a:pPr>
                      <a:r>
                        <a:rPr lang="es-CO" sz="1200" u="none" cap="none" strike="noStrike"/>
                        <a:t>Características:</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Cada usuario que se registre en la plataforma el sistema ya lo tendrá identificado y </a:t>
                      </a:r>
                      <a:r>
                        <a:rPr lang="es-CO" sz="1200"/>
                        <a:t>guardará</a:t>
                      </a:r>
                      <a:r>
                        <a:rPr lang="es-CO" sz="1200" u="none" cap="none" strike="noStrike"/>
                        <a:t> todos sus datos.</a:t>
                      </a:r>
                      <a:endParaRPr sz="1200" u="none" cap="none" strike="noStrike">
                        <a:latin typeface="Times New Roman"/>
                        <a:ea typeface="Times New Roman"/>
                        <a:cs typeface="Times New Roman"/>
                        <a:sym typeface="Times New Roman"/>
                      </a:endParaRPr>
                    </a:p>
                  </a:txBody>
                  <a:tcPr marT="0" marB="0" marR="68575" marL="68575"/>
                </a:tc>
              </a:tr>
              <a:tr h="1192850">
                <a:tc>
                  <a:txBody>
                    <a:bodyPr/>
                    <a:lstStyle/>
                    <a:p>
                      <a:pPr indent="0" lvl="0" marL="0" marR="0" rtl="0" algn="l">
                        <a:lnSpc>
                          <a:spcPct val="107000"/>
                        </a:lnSpc>
                        <a:spcBef>
                          <a:spcPts val="0"/>
                        </a:spcBef>
                        <a:spcAft>
                          <a:spcPts val="0"/>
                        </a:spcAft>
                        <a:buNone/>
                      </a:pPr>
                      <a:r>
                        <a:rPr lang="es-CO" sz="1200" u="none" cap="none" strike="noStrike"/>
                        <a:t>Descripción del Requerimiento:</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El usuario deberá de llenar unos requisitos para poder crear su </a:t>
                      </a:r>
                      <a:r>
                        <a:rPr lang="es-CO" sz="1200"/>
                        <a:t>cuenta</a:t>
                      </a:r>
                      <a:r>
                        <a:rPr lang="es-CO" sz="1200" u="none" cap="none" strike="noStrike"/>
                        <a:t> y poder iniciar sesión en el sitio web los datos que coloque serán guardados por el sistema automáticamente.</a:t>
                      </a:r>
                      <a:endParaRPr sz="1200" u="none" cap="none" strike="noStrike">
                        <a:latin typeface="Times New Roman"/>
                        <a:ea typeface="Times New Roman"/>
                        <a:cs typeface="Times New Roman"/>
                        <a:sym typeface="Times New Roman"/>
                      </a:endParaRPr>
                    </a:p>
                  </a:txBody>
                  <a:tcPr marT="0" marB="0" marR="68575" marL="68575"/>
                </a:tc>
              </a:tr>
              <a:tr h="782825">
                <a:tc>
                  <a:txBody>
                    <a:bodyPr/>
                    <a:lstStyle/>
                    <a:p>
                      <a:pPr indent="0" lvl="0" marL="0" marR="0" rtl="0" algn="l">
                        <a:lnSpc>
                          <a:spcPct val="107000"/>
                        </a:lnSpc>
                        <a:spcBef>
                          <a:spcPts val="0"/>
                        </a:spcBef>
                        <a:spcAft>
                          <a:spcPts val="0"/>
                        </a:spcAft>
                        <a:buNone/>
                      </a:pPr>
                      <a:r>
                        <a:rPr lang="es-CO" sz="1200" u="none" cap="none" strike="noStrike"/>
                        <a:t>Requerimiento NO funcional:</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u="none" cap="none" strike="noStrike"/>
                        <a:t>-RNF02</a:t>
                      </a:r>
                      <a:br>
                        <a:rPr lang="es-CO" sz="1200" u="none" cap="none" strike="noStrike"/>
                      </a:br>
                      <a:r>
                        <a:rPr lang="es-CO" sz="1200" u="none" cap="none" strike="noStrike"/>
                        <a:t>-RNF03</a:t>
                      </a:r>
                      <a:br>
                        <a:rPr lang="es-CO" sz="1200" u="none" cap="none" strike="noStrike"/>
                      </a:br>
                      <a:r>
                        <a:rPr lang="es-CO" sz="1200" u="none" cap="none" strike="noStrike"/>
                        <a:t>-RNF04</a:t>
                      </a:r>
                      <a:br>
                        <a:rPr lang="es-CO" sz="1200" u="none" cap="none" strike="noStrike"/>
                      </a:br>
                      <a:r>
                        <a:rPr lang="es-CO" sz="1200" u="none" cap="none" strike="noStrike"/>
                        <a:t>-RNF06</a:t>
                      </a:r>
                      <a:endParaRPr sz="1200" u="none" cap="none" strike="noStrike">
                        <a:latin typeface="Times New Roman"/>
                        <a:ea typeface="Times New Roman"/>
                        <a:cs typeface="Times New Roman"/>
                        <a:sym typeface="Times New Roman"/>
                      </a:endParaRPr>
                    </a:p>
                  </a:txBody>
                  <a:tcPr marT="0" marB="0" marR="68575" marL="68575"/>
                </a:tc>
              </a:tr>
              <a:tr h="839900">
                <a:tc gridSpan="2">
                  <a:txBody>
                    <a:bodyPr/>
                    <a:lstStyle/>
                    <a:p>
                      <a:pPr indent="0" lvl="0" marL="0" marR="0" rtl="0" algn="l">
                        <a:lnSpc>
                          <a:spcPct val="107000"/>
                        </a:lnSpc>
                        <a:spcBef>
                          <a:spcPts val="0"/>
                        </a:spcBef>
                        <a:spcAft>
                          <a:spcPts val="0"/>
                        </a:spcAft>
                        <a:buNone/>
                      </a:pPr>
                      <a:r>
                        <a:rPr lang="es-CO" sz="1200" u="none" cap="none" strike="noStrike"/>
                        <a:t>Prioridad del requerimiento:</a:t>
                      </a:r>
                      <a:endParaRPr/>
                    </a:p>
                    <a:p>
                      <a:pPr indent="0" lvl="0" marL="0" marR="0" rtl="0" algn="l">
                        <a:lnSpc>
                          <a:spcPct val="107000"/>
                        </a:lnSpc>
                        <a:spcBef>
                          <a:spcPts val="800"/>
                        </a:spcBef>
                        <a:spcAft>
                          <a:spcPts val="0"/>
                        </a:spcAft>
                        <a:buNone/>
                      </a:pPr>
                      <a:r>
                        <a:rPr lang="es-CO" sz="1200" u="none" cap="none" strike="noStrike"/>
                        <a:t>Alta</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8575" marL="68575"/>
                </a:tc>
                <a:tc h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p13"/>
          <p:cNvGraphicFramePr/>
          <p:nvPr/>
        </p:nvGraphicFramePr>
        <p:xfrm>
          <a:off x="6161369" y="895776"/>
          <a:ext cx="3000000" cy="3000000"/>
        </p:xfrm>
        <a:graphic>
          <a:graphicData uri="http://schemas.openxmlformats.org/drawingml/2006/table">
            <a:tbl>
              <a:tblPr bandRow="1" firstCol="1" firstRow="1">
                <a:noFill/>
                <a:tableStyleId>{F0D4BF92-F43E-4B63-9CAF-3D48F0A8FBB0}</a:tableStyleId>
              </a:tblPr>
              <a:tblGrid>
                <a:gridCol w="2868050"/>
                <a:gridCol w="2868050"/>
              </a:tblGrid>
              <a:tr h="506325">
                <a:tc>
                  <a:txBody>
                    <a:bodyPr/>
                    <a:lstStyle/>
                    <a:p>
                      <a:pPr indent="0" lvl="0" marL="0" marR="0" rtl="0" algn="l">
                        <a:lnSpc>
                          <a:spcPct val="107000"/>
                        </a:lnSpc>
                        <a:spcBef>
                          <a:spcPts val="0"/>
                        </a:spcBef>
                        <a:spcAft>
                          <a:spcPts val="0"/>
                        </a:spcAft>
                        <a:buNone/>
                      </a:pPr>
                      <a:r>
                        <a:rPr lang="es-CO" sz="1200" u="none" cap="none" strike="noStrike"/>
                        <a:t>Identificación del requerimiento:</a:t>
                      </a:r>
                      <a:endParaRPr sz="1200" u="none" cap="none" strike="noStrike">
                        <a:latin typeface="Times New Roman"/>
                        <a:ea typeface="Times New Roman"/>
                        <a:cs typeface="Times New Roman"/>
                        <a:sym typeface="Times New Roman"/>
                      </a:endParaRPr>
                    </a:p>
                  </a:txBody>
                  <a:tcPr marT="0" marB="0" marR="66250" marL="66250"/>
                </a:tc>
                <a:tc>
                  <a:txBody>
                    <a:bodyPr/>
                    <a:lstStyle/>
                    <a:p>
                      <a:pPr indent="0" lvl="0" marL="0" marR="0" rtl="0" algn="l">
                        <a:lnSpc>
                          <a:spcPct val="107000"/>
                        </a:lnSpc>
                        <a:spcBef>
                          <a:spcPts val="0"/>
                        </a:spcBef>
                        <a:spcAft>
                          <a:spcPts val="0"/>
                        </a:spcAft>
                        <a:buNone/>
                      </a:pPr>
                      <a:r>
                        <a:rPr lang="es-CO" sz="1200" u="none" cap="none" strike="noStrike"/>
                        <a:t>RF04</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6250" marL="66250"/>
                </a:tc>
              </a:tr>
              <a:tr h="506775">
                <a:tc>
                  <a:txBody>
                    <a:bodyPr/>
                    <a:lstStyle/>
                    <a:p>
                      <a:pPr indent="0" lvl="0" marL="0" marR="0" rtl="0" algn="l">
                        <a:lnSpc>
                          <a:spcPct val="107000"/>
                        </a:lnSpc>
                        <a:spcBef>
                          <a:spcPts val="0"/>
                        </a:spcBef>
                        <a:spcAft>
                          <a:spcPts val="0"/>
                        </a:spcAft>
                        <a:buNone/>
                      </a:pPr>
                      <a:r>
                        <a:rPr lang="es-CO" sz="1200" u="none" cap="none" strike="noStrike"/>
                        <a:t>Nombre del Requerimiento:</a:t>
                      </a:r>
                      <a:endParaRPr/>
                    </a:p>
                    <a:p>
                      <a:pPr indent="0" lvl="0" marL="0" marR="0" rtl="0" algn="l">
                        <a:lnSpc>
                          <a:spcPct val="107000"/>
                        </a:lnSpc>
                        <a:spcBef>
                          <a:spcPts val="800"/>
                        </a:spcBef>
                        <a:spcAft>
                          <a:spcPts val="0"/>
                        </a:spcAft>
                        <a:buNone/>
                      </a:pPr>
                      <a:r>
                        <a:t/>
                      </a:r>
                      <a:endParaRPr sz="1200" u="none" cap="none" strike="noStrike">
                        <a:latin typeface="Times New Roman"/>
                        <a:ea typeface="Times New Roman"/>
                        <a:cs typeface="Times New Roman"/>
                        <a:sym typeface="Times New Roman"/>
                      </a:endParaRPr>
                    </a:p>
                  </a:txBody>
                  <a:tcPr marT="0" marB="0" marR="66250" marL="66250"/>
                </a:tc>
                <a:tc>
                  <a:txBody>
                    <a:bodyPr/>
                    <a:lstStyle/>
                    <a:p>
                      <a:pPr indent="0" lvl="0" marL="0" marR="0" rtl="0" algn="l">
                        <a:lnSpc>
                          <a:spcPct val="107000"/>
                        </a:lnSpc>
                        <a:spcBef>
                          <a:spcPts val="0"/>
                        </a:spcBef>
                        <a:spcAft>
                          <a:spcPts val="0"/>
                        </a:spcAft>
                        <a:buNone/>
                      </a:pPr>
                      <a:r>
                        <a:rPr lang="es-CO" sz="1200" u="none" cap="none" strike="noStrike"/>
                        <a:t>El sistema </a:t>
                      </a:r>
                      <a:r>
                        <a:rPr lang="es-CO" sz="1200"/>
                        <a:t>mostrará</a:t>
                      </a:r>
                      <a:r>
                        <a:rPr lang="es-CO" sz="1200" u="none" cap="none" strike="noStrike"/>
                        <a:t> un formulario.</a:t>
                      </a:r>
                      <a:br>
                        <a:rPr lang="es-CO" sz="1200" u="none" cap="none" strike="noStrike"/>
                      </a:br>
                      <a:endParaRPr sz="1200" u="none" cap="none" strike="noStrike">
                        <a:latin typeface="Times New Roman"/>
                        <a:ea typeface="Times New Roman"/>
                        <a:cs typeface="Times New Roman"/>
                        <a:sym typeface="Times New Roman"/>
                      </a:endParaRPr>
                    </a:p>
                  </a:txBody>
                  <a:tcPr marT="0" marB="0" marR="66250" marL="66250" anchor="ctr"/>
                </a:tc>
              </a:tr>
              <a:tr h="605775">
                <a:tc>
                  <a:txBody>
                    <a:bodyPr/>
                    <a:lstStyle/>
                    <a:p>
                      <a:pPr indent="0" lvl="0" marL="0" marR="0" rtl="0" algn="l">
                        <a:lnSpc>
                          <a:spcPct val="107000"/>
                        </a:lnSpc>
                        <a:spcBef>
                          <a:spcPts val="0"/>
                        </a:spcBef>
                        <a:spcAft>
                          <a:spcPts val="0"/>
                        </a:spcAft>
                        <a:buNone/>
                      </a:pPr>
                      <a:r>
                        <a:rPr lang="es-CO" sz="1200" u="none" cap="none" strike="noStrike"/>
                        <a:t>Características:</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6250" marL="66250"/>
                </a:tc>
                <a:tc>
                  <a:txBody>
                    <a:bodyPr/>
                    <a:lstStyle/>
                    <a:p>
                      <a:pPr indent="0" lvl="0" marL="0" marR="0" rtl="0" algn="l">
                        <a:lnSpc>
                          <a:spcPct val="107000"/>
                        </a:lnSpc>
                        <a:spcBef>
                          <a:spcPts val="0"/>
                        </a:spcBef>
                        <a:spcAft>
                          <a:spcPts val="0"/>
                        </a:spcAft>
                        <a:buNone/>
                      </a:pPr>
                      <a:r>
                        <a:rPr lang="es-CO" sz="1200" u="none" cap="none" strike="noStrike"/>
                        <a:t>Cuando los usuarios inicien sesión por primera vez el sistema les </a:t>
                      </a:r>
                      <a:r>
                        <a:rPr lang="es-CO" sz="1200"/>
                        <a:t>mostrará</a:t>
                      </a:r>
                      <a:r>
                        <a:rPr lang="es-CO" sz="1200" u="none" cap="none" strike="noStrike"/>
                        <a:t> un formulario.</a:t>
                      </a:r>
                      <a:endParaRPr sz="1200" u="none" cap="none" strike="noStrike">
                        <a:latin typeface="Times New Roman"/>
                        <a:ea typeface="Times New Roman"/>
                        <a:cs typeface="Times New Roman"/>
                        <a:sym typeface="Times New Roman"/>
                      </a:endParaRPr>
                    </a:p>
                  </a:txBody>
                  <a:tcPr marT="0" marB="0" marR="66250" marL="66250"/>
                </a:tc>
              </a:tr>
              <a:tr h="1019600">
                <a:tc>
                  <a:txBody>
                    <a:bodyPr/>
                    <a:lstStyle/>
                    <a:p>
                      <a:pPr indent="0" lvl="0" marL="0" marR="0" rtl="0" algn="l">
                        <a:lnSpc>
                          <a:spcPct val="107000"/>
                        </a:lnSpc>
                        <a:spcBef>
                          <a:spcPts val="0"/>
                        </a:spcBef>
                        <a:spcAft>
                          <a:spcPts val="0"/>
                        </a:spcAft>
                        <a:buNone/>
                      </a:pPr>
                      <a:r>
                        <a:rPr lang="es-CO" sz="1200" u="none" cap="none" strike="noStrike"/>
                        <a:t>Descripción del Requerimiento:</a:t>
                      </a:r>
                      <a:endParaRPr sz="1200" u="none" cap="none" strike="noStrike">
                        <a:latin typeface="Times New Roman"/>
                        <a:ea typeface="Times New Roman"/>
                        <a:cs typeface="Times New Roman"/>
                        <a:sym typeface="Times New Roman"/>
                      </a:endParaRPr>
                    </a:p>
                  </a:txBody>
                  <a:tcPr marT="0" marB="0" marR="66250" marL="66250"/>
                </a:tc>
                <a:tc>
                  <a:txBody>
                    <a:bodyPr/>
                    <a:lstStyle/>
                    <a:p>
                      <a:pPr indent="0" lvl="0" marL="0" marR="0" rtl="0" algn="l">
                        <a:lnSpc>
                          <a:spcPct val="107000"/>
                        </a:lnSpc>
                        <a:spcBef>
                          <a:spcPts val="0"/>
                        </a:spcBef>
                        <a:spcAft>
                          <a:spcPts val="0"/>
                        </a:spcAft>
                        <a:buNone/>
                      </a:pPr>
                      <a:r>
                        <a:rPr lang="es-CO" sz="1200" u="none" cap="none" strike="noStrike"/>
                        <a:t>El sistema les permitirá diligenciar el formulario para saber si es un potencial usuario que vaya a adoptar a un perro.</a:t>
                      </a:r>
                      <a:br>
                        <a:rPr lang="es-CO" sz="1200" u="none" cap="none" strike="noStrike"/>
                      </a:br>
                      <a:endParaRPr sz="1200" u="none" cap="none" strike="noStrike">
                        <a:latin typeface="Times New Roman"/>
                        <a:ea typeface="Times New Roman"/>
                        <a:cs typeface="Times New Roman"/>
                        <a:sym typeface="Times New Roman"/>
                      </a:endParaRPr>
                    </a:p>
                  </a:txBody>
                  <a:tcPr marT="0" marB="0" marR="66250" marL="66250"/>
                </a:tc>
              </a:tr>
              <a:tr h="889025">
                <a:tc>
                  <a:txBody>
                    <a:bodyPr/>
                    <a:lstStyle/>
                    <a:p>
                      <a:pPr indent="0" lvl="0" marL="0" marR="0" rtl="0" algn="l">
                        <a:lnSpc>
                          <a:spcPct val="107000"/>
                        </a:lnSpc>
                        <a:spcBef>
                          <a:spcPts val="0"/>
                        </a:spcBef>
                        <a:spcAft>
                          <a:spcPts val="0"/>
                        </a:spcAft>
                        <a:buNone/>
                      </a:pPr>
                      <a:r>
                        <a:rPr lang="es-CO" sz="1200" u="none" cap="none" strike="noStrike"/>
                        <a:t>Requerimiento NO funcional:</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6250" marL="66250"/>
                </a:tc>
                <a:tc>
                  <a:txBody>
                    <a:bodyPr/>
                    <a:lstStyle/>
                    <a:p>
                      <a:pPr indent="0" lvl="0" marL="0" marR="0" rtl="0" algn="l">
                        <a:lnSpc>
                          <a:spcPct val="107000"/>
                        </a:lnSpc>
                        <a:spcBef>
                          <a:spcPts val="0"/>
                        </a:spcBef>
                        <a:spcAft>
                          <a:spcPts val="0"/>
                        </a:spcAft>
                        <a:buNone/>
                      </a:pPr>
                      <a:r>
                        <a:rPr lang="es-CO" sz="1200" u="none" cap="none" strike="noStrike"/>
                        <a:t>-RNF01 </a:t>
                      </a:r>
                      <a:br>
                        <a:rPr lang="es-CO" sz="1200" u="none" cap="none" strike="noStrike"/>
                      </a:br>
                      <a:r>
                        <a:rPr lang="es-CO" sz="1200" u="none" cap="none" strike="noStrike"/>
                        <a:t>-RNF02</a:t>
                      </a:r>
                      <a:br>
                        <a:rPr lang="es-CO" sz="1200" u="none" cap="none" strike="noStrike"/>
                      </a:br>
                      <a:r>
                        <a:rPr lang="es-CO" sz="1200" u="none" cap="none" strike="noStrike"/>
                        <a:t>-RNF03</a:t>
                      </a:r>
                      <a:br>
                        <a:rPr lang="es-CO" sz="1200" u="none" cap="none" strike="noStrike"/>
                      </a:br>
                      <a:r>
                        <a:rPr lang="es-CO" sz="1200" u="none" cap="none" strike="noStrike"/>
                        <a:t>-RNF04</a:t>
                      </a:r>
                      <a:endParaRPr sz="1200" u="none" cap="none" strike="noStrike">
                        <a:latin typeface="Times New Roman"/>
                        <a:ea typeface="Times New Roman"/>
                        <a:cs typeface="Times New Roman"/>
                        <a:sym typeface="Times New Roman"/>
                      </a:endParaRPr>
                    </a:p>
                  </a:txBody>
                  <a:tcPr marT="0" marB="0" marR="66250" marL="66250"/>
                </a:tc>
              </a:tr>
              <a:tr h="820325">
                <a:tc gridSpan="2">
                  <a:txBody>
                    <a:bodyPr/>
                    <a:lstStyle/>
                    <a:p>
                      <a:pPr indent="0" lvl="0" marL="0" marR="0" rtl="0" algn="l">
                        <a:lnSpc>
                          <a:spcPct val="107000"/>
                        </a:lnSpc>
                        <a:spcBef>
                          <a:spcPts val="0"/>
                        </a:spcBef>
                        <a:spcAft>
                          <a:spcPts val="0"/>
                        </a:spcAft>
                        <a:buNone/>
                      </a:pPr>
                      <a:r>
                        <a:rPr lang="es-CO" sz="1200" u="none" cap="none" strike="noStrike"/>
                        <a:t>Prioridad del requerimiento:</a:t>
                      </a:r>
                      <a:endParaRPr/>
                    </a:p>
                    <a:p>
                      <a:pPr indent="0" lvl="0" marL="0" marR="0" rtl="0" algn="l">
                        <a:lnSpc>
                          <a:spcPct val="107000"/>
                        </a:lnSpc>
                        <a:spcBef>
                          <a:spcPts val="800"/>
                        </a:spcBef>
                        <a:spcAft>
                          <a:spcPts val="0"/>
                        </a:spcAft>
                        <a:buNone/>
                      </a:pPr>
                      <a:r>
                        <a:rPr lang="es-CO" sz="1200" u="none" cap="none" strike="noStrike"/>
                        <a:t>Alta</a:t>
                      </a:r>
                      <a:endParaRPr/>
                    </a:p>
                    <a:p>
                      <a:pPr indent="0" lvl="0" marL="0" marR="0" rtl="0" algn="l">
                        <a:lnSpc>
                          <a:spcPct val="107000"/>
                        </a:lnSpc>
                        <a:spcBef>
                          <a:spcPts val="800"/>
                        </a:spcBef>
                        <a:spcAft>
                          <a:spcPts val="0"/>
                        </a:spcAft>
                        <a:buNone/>
                      </a:pPr>
                      <a:r>
                        <a:rPr lang="es-CO" sz="1200" u="none" cap="none" strike="noStrike"/>
                        <a:t> </a:t>
                      </a:r>
                      <a:endParaRPr sz="1200" u="none" cap="none" strike="noStrike">
                        <a:latin typeface="Times New Roman"/>
                        <a:ea typeface="Times New Roman"/>
                        <a:cs typeface="Times New Roman"/>
                        <a:sym typeface="Times New Roman"/>
                      </a:endParaRPr>
                    </a:p>
                  </a:txBody>
                  <a:tcPr marT="0" marB="0" marR="66250" marL="66250"/>
                </a:tc>
                <a:tc hMerge="1"/>
              </a:tr>
            </a:tbl>
          </a:graphicData>
        </a:graphic>
      </p:graphicFrame>
      <p:graphicFrame>
        <p:nvGraphicFramePr>
          <p:cNvPr id="226" name="Google Shape;226;p13"/>
          <p:cNvGraphicFramePr/>
          <p:nvPr/>
        </p:nvGraphicFramePr>
        <p:xfrm>
          <a:off x="372094" y="893514"/>
          <a:ext cx="3000000" cy="3000000"/>
        </p:xfrm>
        <a:graphic>
          <a:graphicData uri="http://schemas.openxmlformats.org/drawingml/2006/table">
            <a:tbl>
              <a:tblPr bandRow="1" firstCol="1" firstRow="1">
                <a:noFill/>
                <a:tableStyleId>{F0D4BF92-F43E-4B63-9CAF-3D48F0A8FBB0}</a:tableStyleId>
              </a:tblPr>
              <a:tblGrid>
                <a:gridCol w="2770900"/>
                <a:gridCol w="2770900"/>
              </a:tblGrid>
              <a:tr h="152400">
                <a:tc>
                  <a:txBody>
                    <a:bodyPr/>
                    <a:lstStyle/>
                    <a:p>
                      <a:pPr indent="0" lvl="0" marL="0" marR="0" rtl="0" algn="l">
                        <a:lnSpc>
                          <a:spcPct val="107000"/>
                        </a:lnSpc>
                        <a:spcBef>
                          <a:spcPts val="0"/>
                        </a:spcBef>
                        <a:spcAft>
                          <a:spcPts val="0"/>
                        </a:spcAft>
                        <a:buNone/>
                      </a:pPr>
                      <a:r>
                        <a:rPr lang="es-CO" sz="1200" u="none" cap="none" strike="noStrike"/>
                        <a:t>Identificación del</a:t>
                      </a:r>
                      <a:r>
                        <a:rPr lang="es-CO"/>
                        <a:t> </a:t>
                      </a:r>
                      <a:r>
                        <a:rPr lang="es-CO" sz="1200"/>
                        <a:t>R</a:t>
                      </a:r>
                      <a:r>
                        <a:rPr lang="es-CO" sz="1200" u="none" cap="none" strike="noStrike"/>
                        <a:t>equerimiento: </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s-CO" sz="1000" u="none" cap="none" strike="noStrike"/>
                        <a:t>RF0</a:t>
                      </a:r>
                      <a:r>
                        <a:rPr lang="es-CO" sz="1000"/>
                        <a:t>3</a:t>
                      </a:r>
                      <a:endParaRPr sz="1100"/>
                    </a:p>
                    <a:p>
                      <a:pPr indent="0" lvl="0" marL="0" marR="0" rtl="0" algn="l">
                        <a:lnSpc>
                          <a:spcPct val="107000"/>
                        </a:lnSpc>
                        <a:spcBef>
                          <a:spcPts val="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r>
              <a:tr h="680075">
                <a:tc>
                  <a:txBody>
                    <a:bodyPr/>
                    <a:lstStyle/>
                    <a:p>
                      <a:pPr indent="0" lvl="0" marL="0"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Autentificación </a:t>
                      </a:r>
                      <a:r>
                        <a:rPr lang="es-CO" sz="1200"/>
                        <a:t>del</a:t>
                      </a:r>
                      <a:r>
                        <a:rPr lang="es-CO" sz="1200"/>
                        <a:t> administrador </a:t>
                      </a:r>
                      <a:endParaRPr sz="1200">
                        <a:latin typeface="Times New Roman"/>
                        <a:ea typeface="Times New Roman"/>
                        <a:cs typeface="Times New Roman"/>
                        <a:sym typeface="Times New Roman"/>
                      </a:endParaRPr>
                    </a:p>
                  </a:txBody>
                  <a:tcPr marT="0" marB="0" marR="68575" marL="68575" anchor="ctr"/>
                </a:tc>
              </a:tr>
              <a:tr h="489350">
                <a:tc>
                  <a:txBody>
                    <a:bodyPr/>
                    <a:lstStyle/>
                    <a:p>
                      <a:pPr indent="0" lvl="0" marL="0" marR="0" rtl="0" algn="l">
                        <a:lnSpc>
                          <a:spcPct val="107000"/>
                        </a:lnSpc>
                        <a:spcBef>
                          <a:spcPts val="0"/>
                        </a:spcBef>
                        <a:spcAft>
                          <a:spcPts val="0"/>
                        </a:spcAft>
                        <a:buNone/>
                      </a:pPr>
                      <a:r>
                        <a:rPr lang="es-CO" sz="1200"/>
                        <a:t>Características:</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Los administradores deberán de </a:t>
                      </a:r>
                      <a:r>
                        <a:rPr lang="es-CO" sz="1200"/>
                        <a:t>identificarse</a:t>
                      </a:r>
                      <a:r>
                        <a:rPr lang="es-CO" sz="1200"/>
                        <a:t> con un usuario y contraseña</a:t>
                      </a:r>
                      <a:endParaRPr sz="1200">
                        <a:latin typeface="Times New Roman"/>
                        <a:ea typeface="Times New Roman"/>
                        <a:cs typeface="Times New Roman"/>
                        <a:sym typeface="Times New Roman"/>
                      </a:endParaRPr>
                    </a:p>
                  </a:txBody>
                  <a:tcPr marT="0" marB="0" marR="68575" marL="68575"/>
                </a:tc>
              </a:tr>
              <a:tr h="1051125">
                <a:tc>
                  <a:txBody>
                    <a:bodyPr/>
                    <a:lstStyle/>
                    <a:p>
                      <a:pPr indent="0" lvl="0" marL="0" marR="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El sistema </a:t>
                      </a:r>
                      <a:r>
                        <a:rPr lang="es-CO" sz="1200"/>
                        <a:t>generará</a:t>
                      </a:r>
                      <a:r>
                        <a:rPr lang="es-CO" sz="1200"/>
                        <a:t> un espacio en donde los administradores deberán de ingresar con el usuario y contraseña para generar su login e ingresar a la </a:t>
                      </a:r>
                      <a:r>
                        <a:rPr lang="es-CO" sz="1200"/>
                        <a:t>página</a:t>
                      </a:r>
                      <a:r>
                        <a:rPr lang="es-CO" sz="1200"/>
                        <a:t> </a:t>
                      </a:r>
                      <a:endParaRPr sz="1200">
                        <a:latin typeface="Times New Roman"/>
                        <a:ea typeface="Times New Roman"/>
                        <a:cs typeface="Times New Roman"/>
                        <a:sym typeface="Times New Roman"/>
                      </a:endParaRPr>
                    </a:p>
                  </a:txBody>
                  <a:tcPr marT="0" marB="0" marR="68575" marL="68575"/>
                </a:tc>
              </a:tr>
              <a:tr h="889050">
                <a:tc>
                  <a:txBody>
                    <a:bodyPr/>
                    <a:lstStyle/>
                    <a:p>
                      <a:pPr indent="0" lvl="0" marL="0" marR="0" rtl="0" algn="l">
                        <a:lnSpc>
                          <a:spcPct val="107000"/>
                        </a:lnSpc>
                        <a:spcBef>
                          <a:spcPts val="0"/>
                        </a:spcBef>
                        <a:spcAft>
                          <a:spcPts val="0"/>
                        </a:spcAft>
                        <a:buNone/>
                      </a:pPr>
                      <a:r>
                        <a:rPr lang="es-CO" sz="1200"/>
                        <a:t>Requerimiento NO funcional:</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-RNF02</a:t>
                      </a:r>
                      <a:br>
                        <a:rPr lang="es-CO" sz="1200"/>
                      </a:br>
                      <a:r>
                        <a:rPr lang="es-CO" sz="1200"/>
                        <a:t>-RNF04</a:t>
                      </a:r>
                      <a:br>
                        <a:rPr lang="es-CO" sz="1200"/>
                      </a:br>
                      <a:r>
                        <a:rPr lang="es-CO" sz="1200"/>
                        <a:t>-RNF06</a:t>
                      </a:r>
                      <a:endParaRPr sz="1200">
                        <a:latin typeface="Times New Roman"/>
                        <a:ea typeface="Times New Roman"/>
                        <a:cs typeface="Times New Roman"/>
                        <a:sym typeface="Times New Roman"/>
                      </a:endParaRPr>
                    </a:p>
                  </a:txBody>
                  <a:tcPr marT="0" marB="0" marR="68575" marL="68575"/>
                </a:tc>
              </a:tr>
              <a:tr h="820325">
                <a:tc gridSpan="2">
                  <a:txBody>
                    <a:bodyPr/>
                    <a:lstStyle/>
                    <a:p>
                      <a:pPr indent="0" lvl="0" marL="0" marR="0" rtl="0" algn="l">
                        <a:lnSpc>
                          <a:spcPct val="107000"/>
                        </a:lnSpc>
                        <a:spcBef>
                          <a:spcPts val="0"/>
                        </a:spcBef>
                        <a:spcAft>
                          <a:spcPts val="0"/>
                        </a:spcAft>
                        <a:buNone/>
                      </a:pPr>
                      <a:r>
                        <a:rPr lang="es-CO" sz="1200"/>
                        <a:t>Prioridad del requerimiento:</a:t>
                      </a:r>
                      <a:endParaRPr/>
                    </a:p>
                    <a:p>
                      <a:pPr indent="0" lvl="0" marL="0" marR="0" rtl="0" algn="l">
                        <a:lnSpc>
                          <a:spcPct val="107000"/>
                        </a:lnSpc>
                        <a:spcBef>
                          <a:spcPts val="800"/>
                        </a:spcBef>
                        <a:spcAft>
                          <a:spcPts val="0"/>
                        </a:spcAft>
                        <a:buNone/>
                      </a:pPr>
                      <a:r>
                        <a:rPr lang="es-CO" sz="1200"/>
                        <a:t>Alta</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hMerge="1"/>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aphicFrame>
        <p:nvGraphicFramePr>
          <p:cNvPr id="231" name="Google Shape;231;p14"/>
          <p:cNvGraphicFramePr/>
          <p:nvPr/>
        </p:nvGraphicFramePr>
        <p:xfrm>
          <a:off x="6224350" y="1114607"/>
          <a:ext cx="3000000" cy="3000000"/>
        </p:xfrm>
        <a:graphic>
          <a:graphicData uri="http://schemas.openxmlformats.org/drawingml/2006/table">
            <a:tbl>
              <a:tblPr bandRow="1" firstCol="1" firstRow="1">
                <a:noFill/>
                <a:tableStyleId>{F0D4BF92-F43E-4B63-9CAF-3D48F0A8FBB0}</a:tableStyleId>
              </a:tblPr>
              <a:tblGrid>
                <a:gridCol w="2829475"/>
                <a:gridCol w="2829475"/>
              </a:tblGrid>
              <a:tr h="433000">
                <a:tc>
                  <a:txBody>
                    <a:bodyPr/>
                    <a:lstStyle/>
                    <a:p>
                      <a:pPr indent="0" lvl="0" marL="0" marR="0" rtl="0" algn="l">
                        <a:lnSpc>
                          <a:spcPct val="107000"/>
                        </a:lnSpc>
                        <a:spcBef>
                          <a:spcPts val="0"/>
                        </a:spcBef>
                        <a:spcAft>
                          <a:spcPts val="0"/>
                        </a:spcAft>
                        <a:buNone/>
                      </a:pPr>
                      <a:r>
                        <a:rPr lang="es-CO" sz="1200"/>
                        <a:t>Identificación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RF06</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r>
              <a:tr h="195250">
                <a:tc>
                  <a:txBody>
                    <a:bodyPr/>
                    <a:lstStyle/>
                    <a:p>
                      <a:pPr indent="0" lvl="0" marL="0"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Llevar una estadística de </a:t>
                      </a:r>
                      <a:r>
                        <a:rPr lang="es-CO" sz="1200"/>
                        <a:t>cuántos</a:t>
                      </a:r>
                      <a:r>
                        <a:rPr lang="es-CO" sz="1200"/>
                        <a:t> usuarios se han registrado.</a:t>
                      </a:r>
                      <a:endParaRPr sz="1200">
                        <a:latin typeface="Times New Roman"/>
                        <a:ea typeface="Times New Roman"/>
                        <a:cs typeface="Times New Roman"/>
                        <a:sym typeface="Times New Roman"/>
                      </a:endParaRPr>
                    </a:p>
                  </a:txBody>
                  <a:tcPr marT="0" marB="0" marR="68575" marL="68575"/>
                </a:tc>
              </a:tr>
              <a:tr h="431900">
                <a:tc>
                  <a:txBody>
                    <a:bodyPr/>
                    <a:lstStyle/>
                    <a:p>
                      <a:pPr indent="0" lvl="0" marL="0"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Los administradores podrán observar </a:t>
                      </a:r>
                      <a:r>
                        <a:rPr lang="es-CO" sz="1200"/>
                        <a:t>cuántos</a:t>
                      </a:r>
                      <a:r>
                        <a:rPr lang="es-CO" sz="1200"/>
                        <a:t> registros han tenido por mes.</a:t>
                      </a:r>
                      <a:endParaRPr sz="1200">
                        <a:latin typeface="Times New Roman"/>
                        <a:ea typeface="Times New Roman"/>
                        <a:cs typeface="Times New Roman"/>
                        <a:sym typeface="Times New Roman"/>
                      </a:endParaRPr>
                    </a:p>
                  </a:txBody>
                  <a:tcPr marT="0" marB="0" marR="68575" marL="68575"/>
                </a:tc>
              </a:tr>
              <a:tr h="800850">
                <a:tc>
                  <a:txBody>
                    <a:bodyPr/>
                    <a:lstStyle/>
                    <a:p>
                      <a:pPr indent="0" lvl="0" marL="0" marR="0" rtl="0" algn="l">
                        <a:lnSpc>
                          <a:spcPct val="107000"/>
                        </a:lnSpc>
                        <a:spcBef>
                          <a:spcPts val="0"/>
                        </a:spcBef>
                        <a:spcAft>
                          <a:spcPts val="0"/>
                        </a:spcAft>
                        <a:buNone/>
                      </a:pPr>
                      <a:r>
                        <a:rPr lang="es-CO" sz="1200"/>
                        <a:t>Descripción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El sistema </a:t>
                      </a:r>
                      <a:r>
                        <a:rPr lang="es-CO" sz="1200"/>
                        <a:t>llevará</a:t>
                      </a:r>
                      <a:r>
                        <a:rPr lang="es-CO" sz="1200"/>
                        <a:t> un conteo o una estadística de cada usuario que se ha registrado en la página cada mes.</a:t>
                      </a:r>
                      <a:endParaRPr sz="1200">
                        <a:latin typeface="Times New Roman"/>
                        <a:ea typeface="Times New Roman"/>
                        <a:cs typeface="Times New Roman"/>
                        <a:sym typeface="Times New Roman"/>
                      </a:endParaRPr>
                    </a:p>
                  </a:txBody>
                  <a:tcPr marT="0" marB="0" marR="68575" marL="68575"/>
                </a:tc>
              </a:tr>
              <a:tr h="393350">
                <a:tc>
                  <a:txBody>
                    <a:bodyPr/>
                    <a:lstStyle/>
                    <a:p>
                      <a:pPr indent="0" lvl="0" marL="0" marR="0" rtl="0" algn="l">
                        <a:lnSpc>
                          <a:spcPct val="107000"/>
                        </a:lnSpc>
                        <a:spcBef>
                          <a:spcPts val="0"/>
                        </a:spcBef>
                        <a:spcAft>
                          <a:spcPts val="0"/>
                        </a:spcAft>
                        <a:buNone/>
                      </a:pPr>
                      <a:r>
                        <a:rPr lang="es-CO" sz="1200"/>
                        <a:t>Requerimiento NO funcional:</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-RNF02</a:t>
                      </a:r>
                      <a:br>
                        <a:rPr lang="es-CO" sz="1200"/>
                      </a:br>
                      <a:r>
                        <a:rPr lang="es-CO" sz="1200"/>
                        <a:t>-RNF03</a:t>
                      </a:r>
                      <a:endParaRPr sz="1200">
                        <a:latin typeface="Times New Roman"/>
                        <a:ea typeface="Times New Roman"/>
                        <a:cs typeface="Times New Roman"/>
                        <a:sym typeface="Times New Roman"/>
                      </a:endParaRPr>
                    </a:p>
                  </a:txBody>
                  <a:tcPr marT="0" marB="0" marR="68575" marL="68575"/>
                </a:tc>
              </a:tr>
              <a:tr h="861350">
                <a:tc gridSpan="2">
                  <a:txBody>
                    <a:bodyPr/>
                    <a:lstStyle/>
                    <a:p>
                      <a:pPr indent="0" lvl="0" marL="0" marR="0" rtl="0" algn="l">
                        <a:lnSpc>
                          <a:spcPct val="107000"/>
                        </a:lnSpc>
                        <a:spcBef>
                          <a:spcPts val="0"/>
                        </a:spcBef>
                        <a:spcAft>
                          <a:spcPts val="0"/>
                        </a:spcAft>
                        <a:buNone/>
                      </a:pPr>
                      <a:r>
                        <a:rPr lang="es-CO" sz="1200"/>
                        <a:t>Prioridad del requerimiento:</a:t>
                      </a:r>
                      <a:endParaRPr/>
                    </a:p>
                    <a:p>
                      <a:pPr indent="0" lvl="0" marL="0" marR="0" rtl="0" algn="l">
                        <a:lnSpc>
                          <a:spcPct val="107000"/>
                        </a:lnSpc>
                        <a:spcBef>
                          <a:spcPts val="800"/>
                        </a:spcBef>
                        <a:spcAft>
                          <a:spcPts val="0"/>
                        </a:spcAft>
                        <a:buNone/>
                      </a:pPr>
                      <a:r>
                        <a:rPr lang="es-CO" sz="1200"/>
                        <a:t>Alta</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hMerge="1"/>
              </a:tr>
            </a:tbl>
          </a:graphicData>
        </a:graphic>
      </p:graphicFrame>
      <p:graphicFrame>
        <p:nvGraphicFramePr>
          <p:cNvPr id="232" name="Google Shape;232;p14"/>
          <p:cNvGraphicFramePr/>
          <p:nvPr/>
        </p:nvGraphicFramePr>
        <p:xfrm>
          <a:off x="188508" y="1114606"/>
          <a:ext cx="3000000" cy="3000000"/>
        </p:xfrm>
        <a:graphic>
          <a:graphicData uri="http://schemas.openxmlformats.org/drawingml/2006/table">
            <a:tbl>
              <a:tblPr bandRow="1" firstCol="1" firstRow="1">
                <a:noFill/>
                <a:tableStyleId>{F0D4BF92-F43E-4B63-9CAF-3D48F0A8FBB0}</a:tableStyleId>
              </a:tblPr>
              <a:tblGrid>
                <a:gridCol w="2942250"/>
                <a:gridCol w="2942250"/>
              </a:tblGrid>
              <a:tr h="395250">
                <a:tc>
                  <a:txBody>
                    <a:bodyPr/>
                    <a:lstStyle/>
                    <a:p>
                      <a:pPr indent="0" lvl="0" marL="0" marR="0" rtl="0" algn="l">
                        <a:lnSpc>
                          <a:spcPct val="107000"/>
                        </a:lnSpc>
                        <a:spcBef>
                          <a:spcPts val="0"/>
                        </a:spcBef>
                        <a:spcAft>
                          <a:spcPts val="0"/>
                        </a:spcAft>
                        <a:buNone/>
                      </a:pPr>
                      <a:r>
                        <a:rPr lang="es-CO" sz="1200"/>
                        <a:t>Identificación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RF05</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r>
              <a:tr h="195275">
                <a:tc>
                  <a:txBody>
                    <a:bodyPr/>
                    <a:lstStyle/>
                    <a:p>
                      <a:pPr indent="0" lvl="0" marL="0"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s-CO" sz="1100"/>
                        <a:t>Generar un segundo formulario.</a:t>
                      </a:r>
                      <a:endParaRPr sz="1100">
                        <a:latin typeface="Calibri"/>
                        <a:ea typeface="Calibri"/>
                        <a:cs typeface="Calibri"/>
                        <a:sym typeface="Calibri"/>
                      </a:endParaRPr>
                    </a:p>
                  </a:txBody>
                  <a:tcPr marT="0" marB="0" marR="68575" marL="68575"/>
                </a:tc>
              </a:tr>
              <a:tr h="615175">
                <a:tc>
                  <a:txBody>
                    <a:bodyPr/>
                    <a:lstStyle/>
                    <a:p>
                      <a:pPr indent="0" lvl="0" marL="0"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Cuando el usuario quiera adoptar un perro el sistema </a:t>
                      </a:r>
                      <a:r>
                        <a:rPr lang="es-CO" sz="1200"/>
                        <a:t>generará</a:t>
                      </a:r>
                      <a:r>
                        <a:rPr lang="es-CO" sz="1200"/>
                        <a:t> un formulario.</a:t>
                      </a:r>
                      <a:endParaRPr sz="1200">
                        <a:latin typeface="Times New Roman"/>
                        <a:ea typeface="Times New Roman"/>
                        <a:cs typeface="Times New Roman"/>
                        <a:sym typeface="Times New Roman"/>
                      </a:endParaRPr>
                    </a:p>
                  </a:txBody>
                  <a:tcPr marT="0" marB="0" marR="68575" marL="68575"/>
                </a:tc>
              </a:tr>
              <a:tr h="825100">
                <a:tc>
                  <a:txBody>
                    <a:bodyPr/>
                    <a:lstStyle/>
                    <a:p>
                      <a:pPr indent="0" lvl="0" marL="0" marR="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El usuario deberá de llenar un segundo formulario el cual preguntará cosas muy exactas a la hora de querer adoptar a un perro.</a:t>
                      </a:r>
                      <a:endParaRPr sz="1200">
                        <a:latin typeface="Times New Roman"/>
                        <a:ea typeface="Times New Roman"/>
                        <a:cs typeface="Times New Roman"/>
                        <a:sym typeface="Times New Roman"/>
                      </a:endParaRPr>
                    </a:p>
                  </a:txBody>
                  <a:tcPr marT="0" marB="0" marR="68575" marL="68575"/>
                </a:tc>
              </a:tr>
              <a:tr h="820875">
                <a:tc>
                  <a:txBody>
                    <a:bodyPr/>
                    <a:lstStyle/>
                    <a:p>
                      <a:pPr indent="0" lvl="0" marL="0" marR="0" rtl="0" algn="l">
                        <a:lnSpc>
                          <a:spcPct val="107000"/>
                        </a:lnSpc>
                        <a:spcBef>
                          <a:spcPts val="0"/>
                        </a:spcBef>
                        <a:spcAft>
                          <a:spcPts val="0"/>
                        </a:spcAft>
                        <a:buNone/>
                      </a:pPr>
                      <a:r>
                        <a:rPr lang="es-CO" sz="1200"/>
                        <a:t>Requerimiento NO funcional:</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-RNF01</a:t>
                      </a:r>
                      <a:br>
                        <a:rPr lang="es-CO"/>
                      </a:br>
                      <a:r>
                        <a:rPr lang="es-CO" sz="1200"/>
                        <a:t>-RNF02</a:t>
                      </a:r>
                      <a:br>
                        <a:rPr lang="es-CO" sz="1200"/>
                      </a:br>
                      <a:r>
                        <a:rPr lang="es-CO" sz="1200"/>
                        <a:t>-RNF03</a:t>
                      </a:r>
                      <a:br>
                        <a:rPr lang="es-CO" sz="1200"/>
                      </a:br>
                      <a:r>
                        <a:rPr lang="es-CO" sz="1200"/>
                        <a:t>-RNF04</a:t>
                      </a:r>
                      <a:endParaRPr sz="1200">
                        <a:latin typeface="Times New Roman"/>
                        <a:ea typeface="Times New Roman"/>
                        <a:cs typeface="Times New Roman"/>
                        <a:sym typeface="Times New Roman"/>
                      </a:endParaRPr>
                    </a:p>
                  </a:txBody>
                  <a:tcPr marT="0" marB="0" marR="68575" marL="68575"/>
                </a:tc>
              </a:tr>
              <a:tr h="551925">
                <a:tc gridSpan="2">
                  <a:txBody>
                    <a:bodyPr/>
                    <a:lstStyle/>
                    <a:p>
                      <a:pPr indent="0" lvl="0" marL="0" marR="0" rtl="0" algn="l">
                        <a:lnSpc>
                          <a:spcPct val="107000"/>
                        </a:lnSpc>
                        <a:spcBef>
                          <a:spcPts val="0"/>
                        </a:spcBef>
                        <a:spcAft>
                          <a:spcPts val="0"/>
                        </a:spcAft>
                        <a:buNone/>
                      </a:pPr>
                      <a:r>
                        <a:rPr lang="es-CO" sz="1200"/>
                        <a:t>Prioridad del requerimiento:</a:t>
                      </a:r>
                      <a:endParaRPr/>
                    </a:p>
                    <a:p>
                      <a:pPr indent="0" lvl="0" marL="0" marR="0" rtl="0" algn="l">
                        <a:lnSpc>
                          <a:spcPct val="107000"/>
                        </a:lnSpc>
                        <a:spcBef>
                          <a:spcPts val="800"/>
                        </a:spcBef>
                        <a:spcAft>
                          <a:spcPts val="0"/>
                        </a:spcAft>
                        <a:buNone/>
                      </a:pPr>
                      <a:r>
                        <a:rPr lang="es-CO" sz="1200"/>
                        <a:t>Alta</a:t>
                      </a:r>
                      <a:endParaRPr sz="1200">
                        <a:latin typeface="Times New Roman"/>
                        <a:ea typeface="Times New Roman"/>
                        <a:cs typeface="Times New Roman"/>
                        <a:sym typeface="Times New Roman"/>
                      </a:endParaRPr>
                    </a:p>
                  </a:txBody>
                  <a:tcPr marT="0" marB="0" marR="68575" marL="68575"/>
                </a:tc>
                <a:tc hMerge="1"/>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aphicFrame>
        <p:nvGraphicFramePr>
          <p:cNvPr id="237" name="Google Shape;237;g14ccec90462_0_0"/>
          <p:cNvGraphicFramePr/>
          <p:nvPr/>
        </p:nvGraphicFramePr>
        <p:xfrm>
          <a:off x="319125" y="1161757"/>
          <a:ext cx="3000000" cy="3000000"/>
        </p:xfrm>
        <a:graphic>
          <a:graphicData uri="http://schemas.openxmlformats.org/drawingml/2006/table">
            <a:tbl>
              <a:tblPr bandRow="1" firstCol="1" firstRow="1">
                <a:noFill/>
                <a:tableStyleId>{F0D4BF92-F43E-4B63-9CAF-3D48F0A8FBB0}</a:tableStyleId>
              </a:tblPr>
              <a:tblGrid>
                <a:gridCol w="2829475"/>
                <a:gridCol w="2829475"/>
              </a:tblGrid>
              <a:tr h="234875">
                <a:tc>
                  <a:txBody>
                    <a:bodyPr/>
                    <a:lstStyle/>
                    <a:p>
                      <a:pPr indent="0" lvl="0" marL="0" marR="0" rtl="0" algn="l">
                        <a:lnSpc>
                          <a:spcPct val="107000"/>
                        </a:lnSpc>
                        <a:spcBef>
                          <a:spcPts val="0"/>
                        </a:spcBef>
                        <a:spcAft>
                          <a:spcPts val="0"/>
                        </a:spcAft>
                        <a:buNone/>
                      </a:pPr>
                      <a:r>
                        <a:rPr lang="es-CO" sz="1200"/>
                        <a:t>Identificación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RF07</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r>
              <a:tr h="376425">
                <a:tc>
                  <a:txBody>
                    <a:bodyPr/>
                    <a:lstStyle/>
                    <a:p>
                      <a:pPr indent="0" lvl="0" marL="0"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Registro de donaciones </a:t>
                      </a:r>
                      <a:endParaRPr sz="1200"/>
                    </a:p>
                  </a:txBody>
                  <a:tcPr marT="0" marB="0" marR="68575" marL="68575"/>
                </a:tc>
              </a:tr>
              <a:tr h="597100">
                <a:tc>
                  <a:txBody>
                    <a:bodyPr/>
                    <a:lstStyle/>
                    <a:p>
                      <a:pPr indent="0" lvl="0" marL="0"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El sistema </a:t>
                      </a:r>
                      <a:r>
                        <a:rPr lang="es-CO" sz="1200"/>
                        <a:t>tendrá</a:t>
                      </a:r>
                      <a:r>
                        <a:rPr lang="es-CO" sz="1200"/>
                        <a:t> que registrar todas las donaciones que se hagan a diario.</a:t>
                      </a:r>
                      <a:endParaRPr sz="1200">
                        <a:latin typeface="Times New Roman"/>
                        <a:ea typeface="Times New Roman"/>
                        <a:cs typeface="Times New Roman"/>
                        <a:sym typeface="Times New Roman"/>
                      </a:endParaRPr>
                    </a:p>
                  </a:txBody>
                  <a:tcPr marT="0" marB="0" marR="68575" marL="68575"/>
                </a:tc>
              </a:tr>
              <a:tr h="800850">
                <a:tc>
                  <a:txBody>
                    <a:bodyPr/>
                    <a:lstStyle/>
                    <a:p>
                      <a:pPr indent="0" lvl="0" marL="0" marR="0" rtl="0" algn="l">
                        <a:lnSpc>
                          <a:spcPct val="107000"/>
                        </a:lnSpc>
                        <a:spcBef>
                          <a:spcPts val="0"/>
                        </a:spcBef>
                        <a:spcAft>
                          <a:spcPts val="0"/>
                        </a:spcAft>
                        <a:buNone/>
                      </a:pPr>
                      <a:r>
                        <a:rPr lang="es-CO" sz="1200"/>
                        <a:t>Descripción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Las donaciones que son </a:t>
                      </a:r>
                      <a:r>
                        <a:rPr lang="es-CO" sz="1200"/>
                        <a:t>registradas y guardadas, el sistema deberá de dar el número de donaciones que se hagan a diario para llevar un orden en las donaciones.</a:t>
                      </a:r>
                      <a:r>
                        <a:rPr lang="es-CO" sz="1200"/>
                        <a:t> </a:t>
                      </a:r>
                      <a:endParaRPr sz="1200">
                        <a:latin typeface="Times New Roman"/>
                        <a:ea typeface="Times New Roman"/>
                        <a:cs typeface="Times New Roman"/>
                        <a:sym typeface="Times New Roman"/>
                      </a:endParaRPr>
                    </a:p>
                  </a:txBody>
                  <a:tcPr marT="0" marB="0" marR="68575" marL="68575"/>
                </a:tc>
              </a:tr>
              <a:tr h="393350">
                <a:tc>
                  <a:txBody>
                    <a:bodyPr/>
                    <a:lstStyle/>
                    <a:p>
                      <a:pPr indent="0" lvl="0" marL="0" marR="0" rtl="0" algn="l">
                        <a:lnSpc>
                          <a:spcPct val="107000"/>
                        </a:lnSpc>
                        <a:spcBef>
                          <a:spcPts val="0"/>
                        </a:spcBef>
                        <a:spcAft>
                          <a:spcPts val="0"/>
                        </a:spcAft>
                        <a:buNone/>
                      </a:pPr>
                      <a:r>
                        <a:rPr lang="es-CO" sz="1200"/>
                        <a:t>Requerimiento NO funcional:</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-RNF02</a:t>
                      </a:r>
                      <a:br>
                        <a:rPr lang="es-CO" sz="1200"/>
                      </a:br>
                      <a:r>
                        <a:rPr lang="es-CO" sz="1200"/>
                        <a:t>-RNF03</a:t>
                      </a:r>
                      <a:endParaRPr sz="1200">
                        <a:latin typeface="Times New Roman"/>
                        <a:ea typeface="Times New Roman"/>
                        <a:cs typeface="Times New Roman"/>
                        <a:sym typeface="Times New Roman"/>
                      </a:endParaRPr>
                    </a:p>
                  </a:txBody>
                  <a:tcPr marT="0" marB="0" marR="68575" marL="68575"/>
                </a:tc>
              </a:tr>
              <a:tr h="808575">
                <a:tc gridSpan="2">
                  <a:txBody>
                    <a:bodyPr/>
                    <a:lstStyle/>
                    <a:p>
                      <a:pPr indent="0" lvl="0" marL="0" marR="0" rtl="0" algn="l">
                        <a:lnSpc>
                          <a:spcPct val="107000"/>
                        </a:lnSpc>
                        <a:spcBef>
                          <a:spcPts val="0"/>
                        </a:spcBef>
                        <a:spcAft>
                          <a:spcPts val="0"/>
                        </a:spcAft>
                        <a:buNone/>
                      </a:pPr>
                      <a:r>
                        <a:rPr lang="es-CO" sz="1200"/>
                        <a:t>Prioridad del requerimiento:</a:t>
                      </a:r>
                      <a:endParaRPr/>
                    </a:p>
                    <a:p>
                      <a:pPr indent="0" lvl="0" marL="0" marR="0" rtl="0" algn="l">
                        <a:lnSpc>
                          <a:spcPct val="107000"/>
                        </a:lnSpc>
                        <a:spcBef>
                          <a:spcPts val="800"/>
                        </a:spcBef>
                        <a:spcAft>
                          <a:spcPts val="0"/>
                        </a:spcAft>
                        <a:buNone/>
                      </a:pPr>
                      <a:r>
                        <a:rPr lang="es-CO" sz="1200"/>
                        <a:t>Alta</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hMerge="1"/>
              </a:tr>
            </a:tbl>
          </a:graphicData>
        </a:graphic>
      </p:graphicFrame>
      <p:graphicFrame>
        <p:nvGraphicFramePr>
          <p:cNvPr id="238" name="Google Shape;238;g14ccec90462_0_0"/>
          <p:cNvGraphicFramePr/>
          <p:nvPr/>
        </p:nvGraphicFramePr>
        <p:xfrm>
          <a:off x="6216375" y="1161757"/>
          <a:ext cx="3000000" cy="3000000"/>
        </p:xfrm>
        <a:graphic>
          <a:graphicData uri="http://schemas.openxmlformats.org/drawingml/2006/table">
            <a:tbl>
              <a:tblPr bandRow="1" firstCol="1" firstRow="1">
                <a:noFill/>
                <a:tableStyleId>{F0D4BF92-F43E-4B63-9CAF-3D48F0A8FBB0}</a:tableStyleId>
              </a:tblPr>
              <a:tblGrid>
                <a:gridCol w="2829475"/>
                <a:gridCol w="2829475"/>
              </a:tblGrid>
              <a:tr h="499050">
                <a:tc>
                  <a:txBody>
                    <a:bodyPr/>
                    <a:lstStyle/>
                    <a:p>
                      <a:pPr indent="0" lvl="0" marL="0" marR="0" rtl="0" algn="l">
                        <a:lnSpc>
                          <a:spcPct val="107000"/>
                        </a:lnSpc>
                        <a:spcBef>
                          <a:spcPts val="0"/>
                        </a:spcBef>
                        <a:spcAft>
                          <a:spcPts val="0"/>
                        </a:spcAft>
                        <a:buNone/>
                      </a:pPr>
                      <a:r>
                        <a:rPr lang="es-CO" sz="1200"/>
                        <a:t>Identificación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RF08</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r>
              <a:tr h="357550">
                <a:tc>
                  <a:txBody>
                    <a:bodyPr/>
                    <a:lstStyle/>
                    <a:p>
                      <a:pPr indent="0" lvl="0" marL="0"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Registro de perros que entran y salen de la </a:t>
                      </a:r>
                      <a:r>
                        <a:rPr lang="es-CO" sz="1200"/>
                        <a:t>fundación</a:t>
                      </a:r>
                      <a:r>
                        <a:rPr lang="es-CO" sz="1200"/>
                        <a:t>.</a:t>
                      </a:r>
                      <a:endParaRPr sz="1200"/>
                    </a:p>
                  </a:txBody>
                  <a:tcPr marT="0" marB="0" marR="68575" marL="68575"/>
                </a:tc>
              </a:tr>
              <a:tr h="597100">
                <a:tc>
                  <a:txBody>
                    <a:bodyPr/>
                    <a:lstStyle/>
                    <a:p>
                      <a:pPr indent="0" lvl="0" marL="0"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Cuando entre o salga un perro a la </a:t>
                      </a:r>
                      <a:r>
                        <a:rPr lang="es-CO" sz="1200"/>
                        <a:t>fundación</a:t>
                      </a:r>
                      <a:r>
                        <a:rPr lang="es-CO" sz="1200"/>
                        <a:t> </a:t>
                      </a:r>
                      <a:r>
                        <a:rPr lang="es-CO" sz="1200"/>
                        <a:t>deberá</a:t>
                      </a:r>
                      <a:r>
                        <a:rPr lang="es-CO" sz="1200"/>
                        <a:t> de </a:t>
                      </a:r>
                      <a:r>
                        <a:rPr lang="es-CO" sz="1200"/>
                        <a:t>llevar un</a:t>
                      </a:r>
                      <a:r>
                        <a:rPr lang="es-CO" sz="1200"/>
                        <a:t> registro diario.</a:t>
                      </a:r>
                      <a:endParaRPr sz="1200"/>
                    </a:p>
                  </a:txBody>
                  <a:tcPr marT="0" marB="0" marR="68575" marL="68575"/>
                </a:tc>
              </a:tr>
              <a:tr h="800850">
                <a:tc>
                  <a:txBody>
                    <a:bodyPr/>
                    <a:lstStyle/>
                    <a:p>
                      <a:pPr indent="0" lvl="0" marL="0" marR="0" rtl="0" algn="l">
                        <a:lnSpc>
                          <a:spcPct val="107000"/>
                        </a:lnSpc>
                        <a:spcBef>
                          <a:spcPts val="0"/>
                        </a:spcBef>
                        <a:spcAft>
                          <a:spcPts val="0"/>
                        </a:spcAft>
                        <a:buNone/>
                      </a:pPr>
                      <a:r>
                        <a:rPr lang="es-CO" sz="1200"/>
                        <a:t>Descripción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El </a:t>
                      </a:r>
                      <a:r>
                        <a:rPr lang="es-CO" sz="1200"/>
                        <a:t>sistema</a:t>
                      </a:r>
                      <a:r>
                        <a:rPr lang="es-CO" sz="1200"/>
                        <a:t> </a:t>
                      </a:r>
                      <a:r>
                        <a:rPr lang="es-CO" sz="1200"/>
                        <a:t>deberá</a:t>
                      </a:r>
                      <a:r>
                        <a:rPr lang="es-CO" sz="1200"/>
                        <a:t> de guardar todos los datos de los perros de la </a:t>
                      </a:r>
                      <a:r>
                        <a:rPr lang="es-CO" sz="1200"/>
                        <a:t>fundación</a:t>
                      </a:r>
                      <a:r>
                        <a:rPr lang="es-CO" sz="1200"/>
                        <a:t> y </a:t>
                      </a:r>
                      <a:r>
                        <a:rPr lang="es-CO" sz="1200"/>
                        <a:t>llevará</a:t>
                      </a:r>
                      <a:r>
                        <a:rPr lang="es-CO" sz="1200"/>
                        <a:t> una </a:t>
                      </a:r>
                      <a:r>
                        <a:rPr lang="es-CO" sz="1200"/>
                        <a:t>estadística</a:t>
                      </a:r>
                      <a:r>
                        <a:rPr lang="es-CO" sz="1200"/>
                        <a:t> de los perros que salen y los perros que entren a la </a:t>
                      </a:r>
                      <a:r>
                        <a:rPr lang="es-CO" sz="1200"/>
                        <a:t>fundación.</a:t>
                      </a:r>
                      <a:r>
                        <a:rPr lang="es-CO" sz="1200"/>
                        <a:t> </a:t>
                      </a:r>
                      <a:endParaRPr sz="1200">
                        <a:latin typeface="Times New Roman"/>
                        <a:ea typeface="Times New Roman"/>
                        <a:cs typeface="Times New Roman"/>
                        <a:sym typeface="Times New Roman"/>
                      </a:endParaRPr>
                    </a:p>
                  </a:txBody>
                  <a:tcPr marT="0" marB="0" marR="68575" marL="68575"/>
                </a:tc>
              </a:tr>
              <a:tr h="393350">
                <a:tc>
                  <a:txBody>
                    <a:bodyPr/>
                    <a:lstStyle/>
                    <a:p>
                      <a:pPr indent="0" lvl="0" marL="0" marR="0" rtl="0" algn="l">
                        <a:lnSpc>
                          <a:spcPct val="107000"/>
                        </a:lnSpc>
                        <a:spcBef>
                          <a:spcPts val="0"/>
                        </a:spcBef>
                        <a:spcAft>
                          <a:spcPts val="0"/>
                        </a:spcAft>
                        <a:buNone/>
                      </a:pPr>
                      <a:r>
                        <a:rPr lang="es-CO" sz="1200"/>
                        <a:t>Requerimiento NO funcional:</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-RNF02</a:t>
                      </a:r>
                      <a:br>
                        <a:rPr lang="es-CO" sz="1200"/>
                      </a:br>
                      <a:r>
                        <a:rPr lang="es-CO" sz="1200"/>
                        <a:t>-RNF03</a:t>
                      </a:r>
                      <a:endParaRPr sz="1200">
                        <a:latin typeface="Times New Roman"/>
                        <a:ea typeface="Times New Roman"/>
                        <a:cs typeface="Times New Roman"/>
                        <a:sym typeface="Times New Roman"/>
                      </a:endParaRPr>
                    </a:p>
                  </a:txBody>
                  <a:tcPr marT="0" marB="0" marR="68575" marL="68575"/>
                </a:tc>
              </a:tr>
              <a:tr h="808575">
                <a:tc gridSpan="2">
                  <a:txBody>
                    <a:bodyPr/>
                    <a:lstStyle/>
                    <a:p>
                      <a:pPr indent="0" lvl="0" marL="0" marR="0" rtl="0" algn="l">
                        <a:lnSpc>
                          <a:spcPct val="107000"/>
                        </a:lnSpc>
                        <a:spcBef>
                          <a:spcPts val="0"/>
                        </a:spcBef>
                        <a:spcAft>
                          <a:spcPts val="0"/>
                        </a:spcAft>
                        <a:buNone/>
                      </a:pPr>
                      <a:r>
                        <a:rPr lang="es-CO" sz="1200"/>
                        <a:t>Prioridad del requerimiento:</a:t>
                      </a:r>
                      <a:endParaRPr/>
                    </a:p>
                    <a:p>
                      <a:pPr indent="0" lvl="0" marL="0" marR="0" rtl="0" algn="l">
                        <a:lnSpc>
                          <a:spcPct val="107000"/>
                        </a:lnSpc>
                        <a:spcBef>
                          <a:spcPts val="800"/>
                        </a:spcBef>
                        <a:spcAft>
                          <a:spcPts val="0"/>
                        </a:spcAft>
                        <a:buNone/>
                      </a:pPr>
                      <a:r>
                        <a:rPr lang="es-CO" sz="1200"/>
                        <a:t>Alta</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hMerge="1"/>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aphicFrame>
        <p:nvGraphicFramePr>
          <p:cNvPr id="243" name="Google Shape;243;g14ccec90462_0_6"/>
          <p:cNvGraphicFramePr/>
          <p:nvPr/>
        </p:nvGraphicFramePr>
        <p:xfrm>
          <a:off x="177625" y="984007"/>
          <a:ext cx="3000000" cy="3000000"/>
        </p:xfrm>
        <a:graphic>
          <a:graphicData uri="http://schemas.openxmlformats.org/drawingml/2006/table">
            <a:tbl>
              <a:tblPr bandRow="1" firstCol="1" firstRow="1">
                <a:noFill/>
                <a:tableStyleId>{F0D4BF92-F43E-4B63-9CAF-3D48F0A8FBB0}</a:tableStyleId>
              </a:tblPr>
              <a:tblGrid>
                <a:gridCol w="2829475"/>
                <a:gridCol w="2829475"/>
              </a:tblGrid>
              <a:tr h="499050">
                <a:tc>
                  <a:txBody>
                    <a:bodyPr/>
                    <a:lstStyle/>
                    <a:p>
                      <a:pPr indent="0" lvl="0" marL="0" marR="0" rtl="0" algn="l">
                        <a:lnSpc>
                          <a:spcPct val="107000"/>
                        </a:lnSpc>
                        <a:spcBef>
                          <a:spcPts val="0"/>
                        </a:spcBef>
                        <a:spcAft>
                          <a:spcPts val="0"/>
                        </a:spcAft>
                        <a:buNone/>
                      </a:pPr>
                      <a:r>
                        <a:rPr lang="es-CO" sz="1200"/>
                        <a:t>Identificación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RF09</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r>
              <a:tr h="300950">
                <a:tc>
                  <a:txBody>
                    <a:bodyPr/>
                    <a:lstStyle/>
                    <a:p>
                      <a:pPr indent="0" lvl="0" marL="0"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 Formulario para hogares de paso</a:t>
                      </a:r>
                      <a:endParaRPr sz="1200">
                        <a:latin typeface="Times New Roman"/>
                        <a:ea typeface="Times New Roman"/>
                        <a:cs typeface="Times New Roman"/>
                        <a:sym typeface="Times New Roman"/>
                      </a:endParaRPr>
                    </a:p>
                  </a:txBody>
                  <a:tcPr marT="0" marB="0" marR="68575" marL="68575"/>
                </a:tc>
              </a:tr>
              <a:tr h="597100">
                <a:tc>
                  <a:txBody>
                    <a:bodyPr/>
                    <a:lstStyle/>
                    <a:p>
                      <a:pPr indent="0" lvl="0" marL="0"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En el sistema </a:t>
                      </a:r>
                      <a:r>
                        <a:rPr lang="es-CO" sz="1200"/>
                        <a:t>habrá</a:t>
                      </a:r>
                      <a:r>
                        <a:rPr lang="es-CO" sz="1200"/>
                        <a:t> una </a:t>
                      </a:r>
                      <a:r>
                        <a:rPr lang="es-CO" sz="1200"/>
                        <a:t>opción</a:t>
                      </a:r>
                      <a:r>
                        <a:rPr lang="es-CO" sz="1200"/>
                        <a:t> para </a:t>
                      </a:r>
                      <a:r>
                        <a:rPr lang="es-CO" sz="1200"/>
                        <a:t>llenar</a:t>
                      </a:r>
                      <a:r>
                        <a:rPr lang="es-CO" sz="1200"/>
                        <a:t> un </a:t>
                      </a:r>
                      <a:r>
                        <a:rPr lang="es-CO" sz="1200"/>
                        <a:t>formulario</a:t>
                      </a:r>
                      <a:r>
                        <a:rPr lang="es-CO" sz="1200"/>
                        <a:t> de hogares de paso.</a:t>
                      </a:r>
                      <a:endParaRPr sz="1200"/>
                    </a:p>
                  </a:txBody>
                  <a:tcPr marT="0" marB="0" marR="68575" marL="68575"/>
                </a:tc>
              </a:tr>
              <a:tr h="1119550">
                <a:tc>
                  <a:txBody>
                    <a:bodyPr/>
                    <a:lstStyle/>
                    <a:p>
                      <a:pPr indent="0" lvl="0" marL="0" marR="0" rtl="0" algn="l">
                        <a:lnSpc>
                          <a:spcPct val="107000"/>
                        </a:lnSpc>
                        <a:spcBef>
                          <a:spcPts val="0"/>
                        </a:spcBef>
                        <a:spcAft>
                          <a:spcPts val="0"/>
                        </a:spcAft>
                        <a:buNone/>
                      </a:pPr>
                      <a:r>
                        <a:rPr lang="es-CO" sz="1200"/>
                        <a:t>Descripción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El sistema debe de detectar cuando un </a:t>
                      </a:r>
                      <a:r>
                        <a:rPr lang="es-CO" sz="1200"/>
                        <a:t>usuario</a:t>
                      </a:r>
                      <a:r>
                        <a:rPr lang="es-CO" sz="1200"/>
                        <a:t> le da en la </a:t>
                      </a:r>
                      <a:r>
                        <a:rPr lang="es-CO" sz="1200"/>
                        <a:t>opción</a:t>
                      </a:r>
                      <a:r>
                        <a:rPr lang="es-CO" sz="1200"/>
                        <a:t> de hogar de paso para </a:t>
                      </a:r>
                      <a:r>
                        <a:rPr lang="es-CO" sz="1200"/>
                        <a:t>inmediatamente</a:t>
                      </a:r>
                      <a:r>
                        <a:rPr lang="es-CO" sz="1200"/>
                        <a:t> lanzar el formulario a llenar y </a:t>
                      </a:r>
                      <a:r>
                        <a:rPr lang="es-CO" sz="1200"/>
                        <a:t>registrar</a:t>
                      </a:r>
                      <a:r>
                        <a:rPr lang="es-CO" sz="1200"/>
                        <a:t> sus respuestas.</a:t>
                      </a:r>
                      <a:endParaRPr sz="1200"/>
                    </a:p>
                  </a:txBody>
                  <a:tcPr marT="0" marB="0" marR="68575" marL="68575"/>
                </a:tc>
              </a:tr>
              <a:tr h="393350">
                <a:tc>
                  <a:txBody>
                    <a:bodyPr/>
                    <a:lstStyle/>
                    <a:p>
                      <a:pPr indent="0" lvl="0" marL="0" marR="0" rtl="0" algn="l">
                        <a:lnSpc>
                          <a:spcPct val="107000"/>
                        </a:lnSpc>
                        <a:spcBef>
                          <a:spcPts val="0"/>
                        </a:spcBef>
                        <a:spcAft>
                          <a:spcPts val="0"/>
                        </a:spcAft>
                        <a:buNone/>
                      </a:pPr>
                      <a:r>
                        <a:rPr lang="es-CO" sz="1200"/>
                        <a:t>Requerimiento NO funcional:</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-RNF02</a:t>
                      </a:r>
                      <a:br>
                        <a:rPr lang="es-CO" sz="1200"/>
                      </a:br>
                      <a:r>
                        <a:rPr lang="es-CO" sz="1200"/>
                        <a:t>-RNF03</a:t>
                      </a:r>
                      <a:endParaRPr sz="1200">
                        <a:latin typeface="Times New Roman"/>
                        <a:ea typeface="Times New Roman"/>
                        <a:cs typeface="Times New Roman"/>
                        <a:sym typeface="Times New Roman"/>
                      </a:endParaRPr>
                    </a:p>
                  </a:txBody>
                  <a:tcPr marT="0" marB="0" marR="68575" marL="68575"/>
                </a:tc>
              </a:tr>
              <a:tr h="777450">
                <a:tc gridSpan="2">
                  <a:txBody>
                    <a:bodyPr/>
                    <a:lstStyle/>
                    <a:p>
                      <a:pPr indent="0" lvl="0" marL="0" marR="0" rtl="0" algn="l">
                        <a:lnSpc>
                          <a:spcPct val="107000"/>
                        </a:lnSpc>
                        <a:spcBef>
                          <a:spcPts val="0"/>
                        </a:spcBef>
                        <a:spcAft>
                          <a:spcPts val="0"/>
                        </a:spcAft>
                        <a:buNone/>
                      </a:pPr>
                      <a:r>
                        <a:rPr lang="es-CO" sz="1200"/>
                        <a:t>Prioridad del requerimiento:</a:t>
                      </a:r>
                      <a:endParaRPr/>
                    </a:p>
                    <a:p>
                      <a:pPr indent="0" lvl="0" marL="0" marR="0" rtl="0" algn="l">
                        <a:lnSpc>
                          <a:spcPct val="107000"/>
                        </a:lnSpc>
                        <a:spcBef>
                          <a:spcPts val="800"/>
                        </a:spcBef>
                        <a:spcAft>
                          <a:spcPts val="0"/>
                        </a:spcAft>
                        <a:buNone/>
                      </a:pPr>
                      <a:r>
                        <a:rPr lang="es-CO" sz="1200"/>
                        <a:t>Alta</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hMerge="1"/>
              </a:tr>
            </a:tbl>
          </a:graphicData>
        </a:graphic>
      </p:graphicFrame>
      <p:graphicFrame>
        <p:nvGraphicFramePr>
          <p:cNvPr id="244" name="Google Shape;244;g14ccec90462_0_6"/>
          <p:cNvGraphicFramePr/>
          <p:nvPr/>
        </p:nvGraphicFramePr>
        <p:xfrm>
          <a:off x="6140925" y="984007"/>
          <a:ext cx="3000000" cy="3000000"/>
        </p:xfrm>
        <a:graphic>
          <a:graphicData uri="http://schemas.openxmlformats.org/drawingml/2006/table">
            <a:tbl>
              <a:tblPr bandRow="1" firstCol="1" firstRow="1">
                <a:noFill/>
                <a:tableStyleId>{F0D4BF92-F43E-4B63-9CAF-3D48F0A8FBB0}</a:tableStyleId>
              </a:tblPr>
              <a:tblGrid>
                <a:gridCol w="2829475"/>
                <a:gridCol w="2829475"/>
              </a:tblGrid>
              <a:tr h="366950">
                <a:tc>
                  <a:txBody>
                    <a:bodyPr/>
                    <a:lstStyle/>
                    <a:p>
                      <a:pPr indent="0" lvl="0" marL="0" marR="0" rtl="0" algn="l">
                        <a:lnSpc>
                          <a:spcPct val="107000"/>
                        </a:lnSpc>
                        <a:spcBef>
                          <a:spcPts val="0"/>
                        </a:spcBef>
                        <a:spcAft>
                          <a:spcPts val="0"/>
                        </a:spcAft>
                        <a:buNone/>
                      </a:pPr>
                      <a:r>
                        <a:rPr lang="es-CO" sz="1200"/>
                        <a:t>Identificación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RF10</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r>
              <a:tr h="300950">
                <a:tc>
                  <a:txBody>
                    <a:bodyPr/>
                    <a:lstStyle/>
                    <a:p>
                      <a:pPr indent="0" lvl="0" marL="0"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68575" marL="68575"/>
                </a:tc>
                <a:tc>
                  <a:txBody>
                    <a:bodyPr/>
                    <a:lstStyle/>
                    <a:p>
                      <a:pPr indent="0" lvl="0" marL="0" rtl="0" algn="l">
                        <a:lnSpc>
                          <a:spcPct val="107000"/>
                        </a:lnSpc>
                        <a:spcBef>
                          <a:spcPts val="0"/>
                        </a:spcBef>
                        <a:spcAft>
                          <a:spcPts val="0"/>
                        </a:spcAft>
                        <a:buClr>
                          <a:schemeClr val="dk1"/>
                        </a:buClr>
                        <a:buFont typeface="Arial"/>
                        <a:buNone/>
                      </a:pPr>
                      <a:r>
                        <a:rPr lang="es-CO" sz="1200"/>
                        <a:t>Registro de hogares de paso</a:t>
                      </a:r>
                      <a:endParaRPr sz="1200">
                        <a:latin typeface="Times New Roman"/>
                        <a:ea typeface="Times New Roman"/>
                        <a:cs typeface="Times New Roman"/>
                        <a:sym typeface="Times New Roman"/>
                      </a:endParaRPr>
                    </a:p>
                  </a:txBody>
                  <a:tcPr marT="0" marB="0" marR="68575" marL="68575"/>
                </a:tc>
              </a:tr>
              <a:tr h="597100">
                <a:tc>
                  <a:txBody>
                    <a:bodyPr/>
                    <a:lstStyle/>
                    <a:p>
                      <a:pPr indent="0" lvl="0" marL="0"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En la base de datos </a:t>
                      </a:r>
                      <a:r>
                        <a:rPr lang="es-CO" sz="1200"/>
                        <a:t>deberá</a:t>
                      </a:r>
                      <a:r>
                        <a:rPr lang="es-CO" sz="1200"/>
                        <a:t> de tener el registro de las personas que quieran ser un hogar de paso para un perro.</a:t>
                      </a:r>
                      <a:endParaRPr sz="1200"/>
                    </a:p>
                  </a:txBody>
                  <a:tcPr marT="0" marB="0" marR="68575" marL="68575"/>
                </a:tc>
              </a:tr>
              <a:tr h="800850">
                <a:tc>
                  <a:txBody>
                    <a:bodyPr/>
                    <a:lstStyle/>
                    <a:p>
                      <a:pPr indent="0" lvl="0" marL="0" marR="0" rtl="0" algn="l">
                        <a:lnSpc>
                          <a:spcPct val="107000"/>
                        </a:lnSpc>
                        <a:spcBef>
                          <a:spcPts val="0"/>
                        </a:spcBef>
                        <a:spcAft>
                          <a:spcPts val="0"/>
                        </a:spcAft>
                        <a:buNone/>
                      </a:pPr>
                      <a:r>
                        <a:rPr lang="es-CO" sz="1200"/>
                        <a:t>Descripción del Requerimiento:</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El sistema </a:t>
                      </a:r>
                      <a:r>
                        <a:rPr lang="es-CO" sz="1200"/>
                        <a:t>deberá de tener registrado cada hogar de paso y lanzar un alerta cuando tenga un perro o quieran tener un perro en corto plazo de tiempo</a:t>
                      </a:r>
                      <a:endParaRPr sz="1200"/>
                    </a:p>
                  </a:txBody>
                  <a:tcPr marT="0" marB="0" marR="68575" marL="68575"/>
                </a:tc>
              </a:tr>
              <a:tr h="393350">
                <a:tc>
                  <a:txBody>
                    <a:bodyPr/>
                    <a:lstStyle/>
                    <a:p>
                      <a:pPr indent="0" lvl="0" marL="0" marR="0" rtl="0" algn="l">
                        <a:lnSpc>
                          <a:spcPct val="107000"/>
                        </a:lnSpc>
                        <a:spcBef>
                          <a:spcPts val="0"/>
                        </a:spcBef>
                        <a:spcAft>
                          <a:spcPts val="0"/>
                        </a:spcAft>
                        <a:buNone/>
                      </a:pPr>
                      <a:r>
                        <a:rPr lang="es-CO" sz="1200"/>
                        <a:t>Requerimiento NO funcional:</a:t>
                      </a:r>
                      <a:endParaRPr sz="1200">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s-CO" sz="1200"/>
                        <a:t>-RNF02</a:t>
                      </a:r>
                      <a:br>
                        <a:rPr lang="es-CO" sz="1200"/>
                      </a:br>
                      <a:r>
                        <a:rPr lang="es-CO" sz="1200"/>
                        <a:t>-RNF03</a:t>
                      </a:r>
                      <a:endParaRPr sz="1200">
                        <a:latin typeface="Times New Roman"/>
                        <a:ea typeface="Times New Roman"/>
                        <a:cs typeface="Times New Roman"/>
                        <a:sym typeface="Times New Roman"/>
                      </a:endParaRPr>
                    </a:p>
                  </a:txBody>
                  <a:tcPr marT="0" marB="0" marR="68575" marL="68575"/>
                </a:tc>
              </a:tr>
              <a:tr h="654650">
                <a:tc gridSpan="2">
                  <a:txBody>
                    <a:bodyPr/>
                    <a:lstStyle/>
                    <a:p>
                      <a:pPr indent="0" lvl="0" marL="0" marR="0" rtl="0" algn="l">
                        <a:lnSpc>
                          <a:spcPct val="107000"/>
                        </a:lnSpc>
                        <a:spcBef>
                          <a:spcPts val="0"/>
                        </a:spcBef>
                        <a:spcAft>
                          <a:spcPts val="0"/>
                        </a:spcAft>
                        <a:buNone/>
                      </a:pPr>
                      <a:r>
                        <a:rPr lang="es-CO" sz="1200"/>
                        <a:t>Prioridad del requerimiento:</a:t>
                      </a:r>
                      <a:endParaRPr/>
                    </a:p>
                    <a:p>
                      <a:pPr indent="0" lvl="0" marL="0" marR="0" rtl="0" algn="l">
                        <a:lnSpc>
                          <a:spcPct val="107000"/>
                        </a:lnSpc>
                        <a:spcBef>
                          <a:spcPts val="800"/>
                        </a:spcBef>
                        <a:spcAft>
                          <a:spcPts val="0"/>
                        </a:spcAft>
                        <a:buNone/>
                      </a:pPr>
                      <a:r>
                        <a:rPr lang="es-CO" sz="1200"/>
                        <a:t>Alta</a:t>
                      </a:r>
                      <a:endParaRPr/>
                    </a:p>
                    <a:p>
                      <a:pPr indent="0" lvl="0" marL="0" marR="0" rtl="0" algn="l">
                        <a:lnSpc>
                          <a:spcPct val="107000"/>
                        </a:lnSpc>
                        <a:spcBef>
                          <a:spcPts val="800"/>
                        </a:spcBef>
                        <a:spcAft>
                          <a:spcPts val="0"/>
                        </a:spcAft>
                        <a:buNone/>
                      </a:pPr>
                      <a:r>
                        <a:rPr lang="es-CO" sz="1200"/>
                        <a:t> </a:t>
                      </a:r>
                      <a:endParaRPr sz="1200">
                        <a:latin typeface="Times New Roman"/>
                        <a:ea typeface="Times New Roman"/>
                        <a:cs typeface="Times New Roman"/>
                        <a:sym typeface="Times New Roman"/>
                      </a:endParaRPr>
                    </a:p>
                  </a:txBody>
                  <a:tcPr marT="0" marB="0" marR="68575" marL="68575"/>
                </a:tc>
                <a:tc hMerge="1"/>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Times New Roman"/>
              <a:buNone/>
            </a:pPr>
            <a:r>
              <a:rPr b="1" lang="es-CO">
                <a:latin typeface="Times New Roman"/>
                <a:ea typeface="Times New Roman"/>
                <a:cs typeface="Times New Roman"/>
                <a:sym typeface="Times New Roman"/>
              </a:rPr>
              <a:t>Requerimientos No Funcionales </a:t>
            </a:r>
            <a:endParaRPr/>
          </a:p>
        </p:txBody>
      </p:sp>
      <p:graphicFrame>
        <p:nvGraphicFramePr>
          <p:cNvPr id="250" name="Google Shape;250;p15"/>
          <p:cNvGraphicFramePr/>
          <p:nvPr/>
        </p:nvGraphicFramePr>
        <p:xfrm>
          <a:off x="241299" y="1558598"/>
          <a:ext cx="3000000" cy="3000000"/>
        </p:xfrm>
        <a:graphic>
          <a:graphicData uri="http://schemas.openxmlformats.org/drawingml/2006/table">
            <a:tbl>
              <a:tblPr bandRow="1" firstCol="1" firstRow="1">
                <a:noFill/>
                <a:tableStyleId>{F0D4BF92-F43E-4B63-9CAF-3D48F0A8FBB0}</a:tableStyleId>
              </a:tblPr>
              <a:tblGrid>
                <a:gridCol w="2700675"/>
                <a:gridCol w="3154025"/>
              </a:tblGrid>
              <a:tr h="359225">
                <a:tc>
                  <a:txBody>
                    <a:bodyPr/>
                    <a:lstStyle/>
                    <a:p>
                      <a:pPr indent="0" lvl="0" marL="67945" marR="0" rtl="0" algn="l">
                        <a:lnSpc>
                          <a:spcPct val="107000"/>
                        </a:lnSpc>
                        <a:spcBef>
                          <a:spcPts val="0"/>
                        </a:spcBef>
                        <a:spcAft>
                          <a:spcPts val="0"/>
                        </a:spcAft>
                        <a:buNone/>
                      </a:pPr>
                      <a:r>
                        <a:rPr lang="es-CO" sz="1200">
                          <a:latin typeface="Century Gothic"/>
                          <a:ea typeface="Century Gothic"/>
                          <a:cs typeface="Century Gothic"/>
                          <a:sym typeface="Century Gothic"/>
                        </a:rPr>
                        <a:t>Identificación del Requerimiento:</a:t>
                      </a:r>
                      <a:endParaRPr sz="1200">
                        <a:latin typeface="Century Gothic"/>
                        <a:ea typeface="Century Gothic"/>
                        <a:cs typeface="Century Gothic"/>
                        <a:sym typeface="Century Gothic"/>
                      </a:endParaRPr>
                    </a:p>
                  </a:txBody>
                  <a:tcPr marT="0" marB="0" marR="0" marL="0"/>
                </a:tc>
                <a:tc>
                  <a:txBody>
                    <a:bodyPr/>
                    <a:lstStyle/>
                    <a:p>
                      <a:pPr indent="0" lvl="0" marL="68580" marR="0" rtl="0" algn="l">
                        <a:lnSpc>
                          <a:spcPct val="107000"/>
                        </a:lnSpc>
                        <a:spcBef>
                          <a:spcPts val="0"/>
                        </a:spcBef>
                        <a:spcAft>
                          <a:spcPts val="0"/>
                        </a:spcAft>
                        <a:buNone/>
                      </a:pPr>
                      <a:r>
                        <a:rPr lang="es-CO" sz="1200">
                          <a:latin typeface="Century Gothic"/>
                          <a:ea typeface="Century Gothic"/>
                          <a:cs typeface="Century Gothic"/>
                          <a:sym typeface="Century Gothic"/>
                        </a:rPr>
                        <a:t>RNF01</a:t>
                      </a:r>
                      <a:endParaRPr sz="1200">
                        <a:latin typeface="Century Gothic"/>
                        <a:ea typeface="Century Gothic"/>
                        <a:cs typeface="Century Gothic"/>
                        <a:sym typeface="Century Gothic"/>
                      </a:endParaRPr>
                    </a:p>
                  </a:txBody>
                  <a:tcPr marT="0" marB="0" marR="0" marL="0"/>
                </a:tc>
              </a:tr>
              <a:tr h="346125">
                <a:tc>
                  <a:txBody>
                    <a:bodyPr/>
                    <a:lstStyle/>
                    <a:p>
                      <a:pPr indent="0" lvl="0" marL="67945" marR="0" rtl="0" algn="l">
                        <a:lnSpc>
                          <a:spcPct val="107000"/>
                        </a:lnSpc>
                        <a:spcBef>
                          <a:spcPts val="0"/>
                        </a:spcBef>
                        <a:spcAft>
                          <a:spcPts val="0"/>
                        </a:spcAft>
                        <a:buNone/>
                      </a:pPr>
                      <a:r>
                        <a:rPr lang="es-CO" sz="1200">
                          <a:latin typeface="Century Gothic"/>
                          <a:ea typeface="Century Gothic"/>
                          <a:cs typeface="Century Gothic"/>
                          <a:sym typeface="Century Gothic"/>
                        </a:rPr>
                        <a:t>Nombre del Requerimiento:</a:t>
                      </a:r>
                      <a:endParaRPr sz="1200">
                        <a:latin typeface="Century Gothic"/>
                        <a:ea typeface="Century Gothic"/>
                        <a:cs typeface="Century Gothic"/>
                        <a:sym typeface="Century Gothic"/>
                      </a:endParaRPr>
                    </a:p>
                  </a:txBody>
                  <a:tcPr marT="0" marB="0" marR="0" marL="0"/>
                </a:tc>
                <a:tc>
                  <a:txBody>
                    <a:bodyPr/>
                    <a:lstStyle/>
                    <a:p>
                      <a:pPr indent="0" lvl="0" marL="68580" marR="0" rtl="0" algn="l">
                        <a:lnSpc>
                          <a:spcPct val="111000"/>
                        </a:lnSpc>
                        <a:spcBef>
                          <a:spcPts val="0"/>
                        </a:spcBef>
                        <a:spcAft>
                          <a:spcPts val="0"/>
                        </a:spcAft>
                        <a:buNone/>
                      </a:pPr>
                      <a:r>
                        <a:rPr lang="es-CO" sz="1200">
                          <a:latin typeface="Century Gothic"/>
                          <a:ea typeface="Century Gothic"/>
                          <a:cs typeface="Century Gothic"/>
                          <a:sym typeface="Century Gothic"/>
                        </a:rPr>
                        <a:t>Dar ayuda audiovisual </a:t>
                      </a:r>
                      <a:endParaRPr sz="1200">
                        <a:latin typeface="Century Gothic"/>
                        <a:ea typeface="Century Gothic"/>
                        <a:cs typeface="Century Gothic"/>
                        <a:sym typeface="Century Gothic"/>
                      </a:endParaRPr>
                    </a:p>
                  </a:txBody>
                  <a:tcPr marT="0" marB="0" marR="0" marL="0"/>
                </a:tc>
              </a:tr>
              <a:tr h="875000">
                <a:tc>
                  <a:txBody>
                    <a:bodyPr/>
                    <a:lstStyle/>
                    <a:p>
                      <a:pPr indent="0" lvl="0" marL="67945" marR="0" rtl="0" algn="l">
                        <a:lnSpc>
                          <a:spcPct val="107000"/>
                        </a:lnSpc>
                        <a:spcBef>
                          <a:spcPts val="0"/>
                        </a:spcBef>
                        <a:spcAft>
                          <a:spcPts val="0"/>
                        </a:spcAft>
                        <a:buNone/>
                      </a:pPr>
                      <a:r>
                        <a:rPr lang="es-CO" sz="1200">
                          <a:latin typeface="Century Gothic"/>
                          <a:ea typeface="Century Gothic"/>
                          <a:cs typeface="Century Gothic"/>
                          <a:sym typeface="Century Gothic"/>
                        </a:rPr>
                        <a:t>Características:</a:t>
                      </a:r>
                      <a:endParaRPr sz="1200">
                        <a:latin typeface="Century Gothic"/>
                        <a:ea typeface="Century Gothic"/>
                        <a:cs typeface="Century Gothic"/>
                        <a:sym typeface="Century Gothic"/>
                      </a:endParaRPr>
                    </a:p>
                  </a:txBody>
                  <a:tcPr marT="0" marB="0" marR="0" marL="0"/>
                </a:tc>
                <a:tc>
                  <a:txBody>
                    <a:bodyPr/>
                    <a:lstStyle/>
                    <a:p>
                      <a:pPr indent="0" lvl="0" marL="68580" marR="0" rtl="0" algn="l">
                        <a:lnSpc>
                          <a:spcPct val="107000"/>
                        </a:lnSpc>
                        <a:spcBef>
                          <a:spcPts val="0"/>
                        </a:spcBef>
                        <a:spcAft>
                          <a:spcPts val="0"/>
                        </a:spcAft>
                        <a:buNone/>
                      </a:pPr>
                      <a:r>
                        <a:rPr lang="es-CO" sz="1200">
                          <a:latin typeface="Century Gothic"/>
                          <a:ea typeface="Century Gothic"/>
                          <a:cs typeface="Century Gothic"/>
                          <a:sym typeface="Century Gothic"/>
                        </a:rPr>
                        <a:t>Los administradores </a:t>
                      </a:r>
                      <a:r>
                        <a:rPr lang="es-CO" sz="1200"/>
                        <a:t>generarán</a:t>
                      </a:r>
                      <a:r>
                        <a:rPr lang="es-CO" sz="1200">
                          <a:latin typeface="Century Gothic"/>
                          <a:ea typeface="Century Gothic"/>
                          <a:cs typeface="Century Gothic"/>
                          <a:sym typeface="Century Gothic"/>
                        </a:rPr>
                        <a:t> una sección en donde, se podrá encontrar un video de ayuda.</a:t>
                      </a:r>
                      <a:endParaRPr sz="1200">
                        <a:latin typeface="Century Gothic"/>
                        <a:ea typeface="Century Gothic"/>
                        <a:cs typeface="Century Gothic"/>
                        <a:sym typeface="Century Gothic"/>
                      </a:endParaRPr>
                    </a:p>
                  </a:txBody>
                  <a:tcPr marT="0" marB="0" marR="0" marL="0"/>
                </a:tc>
              </a:tr>
              <a:tr h="1582975">
                <a:tc>
                  <a:txBody>
                    <a:bodyPr/>
                    <a:lstStyle/>
                    <a:p>
                      <a:pPr indent="0" lvl="0" marL="67945" marR="205740" rtl="0" algn="l">
                        <a:lnSpc>
                          <a:spcPct val="107000"/>
                        </a:lnSpc>
                        <a:spcBef>
                          <a:spcPts val="0"/>
                        </a:spcBef>
                        <a:spcAft>
                          <a:spcPts val="0"/>
                        </a:spcAft>
                        <a:buNone/>
                      </a:pPr>
                      <a:r>
                        <a:rPr lang="es-CO" sz="1200">
                          <a:latin typeface="Century Gothic"/>
                          <a:ea typeface="Century Gothic"/>
                          <a:cs typeface="Century Gothic"/>
                          <a:sym typeface="Century Gothic"/>
                        </a:rPr>
                        <a:t>Descripción del Requerimiento:</a:t>
                      </a:r>
                      <a:endParaRPr sz="1200">
                        <a:latin typeface="Century Gothic"/>
                        <a:ea typeface="Century Gothic"/>
                        <a:cs typeface="Century Gothic"/>
                        <a:sym typeface="Century Gothic"/>
                      </a:endParaRPr>
                    </a:p>
                  </a:txBody>
                  <a:tcPr marT="0" marB="0" marR="0" marL="0"/>
                </a:tc>
                <a:tc>
                  <a:txBody>
                    <a:bodyPr/>
                    <a:lstStyle/>
                    <a:p>
                      <a:pPr indent="0" lvl="0" marL="68580" marR="79375" rtl="0" algn="l">
                        <a:lnSpc>
                          <a:spcPct val="107000"/>
                        </a:lnSpc>
                        <a:spcBef>
                          <a:spcPts val="0"/>
                        </a:spcBef>
                        <a:spcAft>
                          <a:spcPts val="0"/>
                        </a:spcAft>
                        <a:buNone/>
                      </a:pPr>
                      <a:r>
                        <a:rPr lang="es-CO" sz="1200">
                          <a:latin typeface="Century Gothic"/>
                          <a:ea typeface="Century Gothic"/>
                          <a:cs typeface="Century Gothic"/>
                          <a:sym typeface="Century Gothic"/>
                        </a:rPr>
                        <a:t>Los usuarios cuando den clic a un botón de ayuda podrán encontrar un video el cual se explicará </a:t>
                      </a:r>
                      <a:r>
                        <a:rPr lang="es-CO" sz="1200"/>
                        <a:t>cómo</a:t>
                      </a:r>
                      <a:r>
                        <a:rPr lang="es-CO" sz="1200">
                          <a:latin typeface="Century Gothic"/>
                          <a:ea typeface="Century Gothic"/>
                          <a:cs typeface="Century Gothic"/>
                          <a:sym typeface="Century Gothic"/>
                        </a:rPr>
                        <a:t> entrar a cada sección de la página y </a:t>
                      </a:r>
                      <a:r>
                        <a:rPr lang="es-CO" sz="1200"/>
                        <a:t>cómo</a:t>
                      </a:r>
                      <a:r>
                        <a:rPr lang="es-CO" sz="1200">
                          <a:latin typeface="Century Gothic"/>
                          <a:ea typeface="Century Gothic"/>
                          <a:cs typeface="Century Gothic"/>
                          <a:sym typeface="Century Gothic"/>
                        </a:rPr>
                        <a:t> diligenciar cada uno de los formularios.</a:t>
                      </a:r>
                      <a:endParaRPr sz="1200">
                        <a:latin typeface="Century Gothic"/>
                        <a:ea typeface="Century Gothic"/>
                        <a:cs typeface="Century Gothic"/>
                        <a:sym typeface="Century Gothic"/>
                      </a:endParaRPr>
                    </a:p>
                  </a:txBody>
                  <a:tcPr marT="0" marB="0" marR="0" marL="0"/>
                </a:tc>
              </a:tr>
              <a:tr h="768300">
                <a:tc gridSpan="2">
                  <a:txBody>
                    <a:bodyPr/>
                    <a:lstStyle/>
                    <a:p>
                      <a:pPr indent="0" lvl="0" marL="67945" marR="0" rtl="0" algn="l">
                        <a:lnSpc>
                          <a:spcPct val="107000"/>
                        </a:lnSpc>
                        <a:spcBef>
                          <a:spcPts val="0"/>
                        </a:spcBef>
                        <a:spcAft>
                          <a:spcPts val="0"/>
                        </a:spcAft>
                        <a:buNone/>
                      </a:pPr>
                      <a:r>
                        <a:rPr lang="es-CO" sz="1200">
                          <a:latin typeface="Century Gothic"/>
                          <a:ea typeface="Century Gothic"/>
                          <a:cs typeface="Century Gothic"/>
                          <a:sym typeface="Century Gothic"/>
                        </a:rPr>
                        <a:t>Prioridad del requerimiento:</a:t>
                      </a:r>
                      <a:endParaRPr/>
                    </a:p>
                    <a:p>
                      <a:pPr indent="0" lvl="0" marL="67945" marR="0" rtl="0" algn="l">
                        <a:lnSpc>
                          <a:spcPct val="107000"/>
                        </a:lnSpc>
                        <a:spcBef>
                          <a:spcPts val="800"/>
                        </a:spcBef>
                        <a:spcAft>
                          <a:spcPts val="0"/>
                        </a:spcAft>
                        <a:buNone/>
                      </a:pPr>
                      <a:r>
                        <a:rPr lang="es-CO" sz="1200">
                          <a:latin typeface="Century Gothic"/>
                          <a:ea typeface="Century Gothic"/>
                          <a:cs typeface="Century Gothic"/>
                          <a:sym typeface="Century Gothic"/>
                        </a:rPr>
                        <a:t>Alta</a:t>
                      </a:r>
                      <a:endParaRPr sz="1200">
                        <a:latin typeface="Century Gothic"/>
                        <a:ea typeface="Century Gothic"/>
                        <a:cs typeface="Century Gothic"/>
                        <a:sym typeface="Century Gothic"/>
                      </a:endParaRPr>
                    </a:p>
                  </a:txBody>
                  <a:tcPr marT="0" marB="0" marR="0" marL="0"/>
                </a:tc>
                <a:tc hMerge="1"/>
              </a:tr>
            </a:tbl>
          </a:graphicData>
        </a:graphic>
      </p:graphicFrame>
      <p:graphicFrame>
        <p:nvGraphicFramePr>
          <p:cNvPr id="251" name="Google Shape;251;p15"/>
          <p:cNvGraphicFramePr/>
          <p:nvPr/>
        </p:nvGraphicFramePr>
        <p:xfrm>
          <a:off x="6290601" y="1558598"/>
          <a:ext cx="3000000" cy="3000000"/>
        </p:xfrm>
        <a:graphic>
          <a:graphicData uri="http://schemas.openxmlformats.org/drawingml/2006/table">
            <a:tbl>
              <a:tblPr bandRow="1" firstCol="1" firstRow="1">
                <a:noFill/>
                <a:tableStyleId>{F0D4BF92-F43E-4B63-9CAF-3D48F0A8FBB0}</a:tableStyleId>
              </a:tblPr>
              <a:tblGrid>
                <a:gridCol w="2734125"/>
                <a:gridCol w="2925975"/>
              </a:tblGrid>
              <a:tr h="428550">
                <a:tc>
                  <a:txBody>
                    <a:bodyPr/>
                    <a:lstStyle/>
                    <a:p>
                      <a:pPr indent="0" lvl="0" marL="67945" marR="114300" rtl="0" algn="l">
                        <a:lnSpc>
                          <a:spcPct val="107000"/>
                        </a:lnSpc>
                        <a:spcBef>
                          <a:spcPts val="0"/>
                        </a:spcBef>
                        <a:spcAft>
                          <a:spcPts val="0"/>
                        </a:spcAft>
                        <a:buNone/>
                      </a:pPr>
                      <a:r>
                        <a:rPr lang="es-CO" sz="1200"/>
                        <a:t>Identificación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000"/>
                        <a:t>RNF02</a:t>
                      </a:r>
                      <a:endParaRPr sz="1200">
                        <a:latin typeface="Times New Roman"/>
                        <a:ea typeface="Times New Roman"/>
                        <a:cs typeface="Times New Roman"/>
                        <a:sym typeface="Times New Roman"/>
                      </a:endParaRPr>
                    </a:p>
                  </a:txBody>
                  <a:tcPr marT="0" marB="0" marR="0" marL="0"/>
                </a:tc>
              </a:tr>
              <a:tr h="341275">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000"/>
                        <a:t>Ciberseguridad</a:t>
                      </a:r>
                      <a:r>
                        <a:rPr lang="es-CO" sz="1000"/>
                        <a:t> </a:t>
                      </a:r>
                      <a:endParaRPr sz="1200">
                        <a:latin typeface="Times New Roman"/>
                        <a:ea typeface="Times New Roman"/>
                        <a:cs typeface="Times New Roman"/>
                        <a:sym typeface="Times New Roman"/>
                      </a:endParaRPr>
                    </a:p>
                  </a:txBody>
                  <a:tcPr marT="0" marB="0" marR="0" marL="0"/>
                </a:tc>
              </a:tr>
              <a:tr h="810525">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Los administradores deberán de tener una función para configurar los datos del usuario de ser necesario.</a:t>
                      </a:r>
                      <a:endParaRPr sz="1200">
                        <a:latin typeface="Times New Roman"/>
                        <a:ea typeface="Times New Roman"/>
                        <a:cs typeface="Times New Roman"/>
                        <a:sym typeface="Times New Roman"/>
                      </a:endParaRPr>
                    </a:p>
                  </a:txBody>
                  <a:tcPr marT="0" marB="0" marR="0" marL="0"/>
                </a:tc>
              </a:tr>
              <a:tr h="1582975">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167640" rtl="0" algn="l">
                        <a:lnSpc>
                          <a:spcPct val="107000"/>
                        </a:lnSpc>
                        <a:spcBef>
                          <a:spcPts val="0"/>
                        </a:spcBef>
                        <a:spcAft>
                          <a:spcPts val="0"/>
                        </a:spcAft>
                        <a:buNone/>
                      </a:pPr>
                      <a:r>
                        <a:rPr lang="es-CO" sz="1200"/>
                        <a:t>Todo lo que tenga que quiera modificar el usuario que no sean sus datos personales entre otras cosas, solamente lo podrá hacer los administradores.</a:t>
                      </a:r>
                      <a:endParaRPr sz="1200">
                        <a:latin typeface="Times New Roman"/>
                        <a:ea typeface="Times New Roman"/>
                        <a:cs typeface="Times New Roman"/>
                        <a:sym typeface="Times New Roman"/>
                      </a:endParaRPr>
                    </a:p>
                  </a:txBody>
                  <a:tcPr marT="0" marB="0" marR="0" marL="0"/>
                </a:tc>
              </a:tr>
              <a:tr h="76830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graphicFrame>
        <p:nvGraphicFramePr>
          <p:cNvPr id="256" name="Google Shape;256;p16"/>
          <p:cNvGraphicFramePr/>
          <p:nvPr/>
        </p:nvGraphicFramePr>
        <p:xfrm>
          <a:off x="340374" y="676991"/>
          <a:ext cx="3000000" cy="3000000"/>
        </p:xfrm>
        <a:graphic>
          <a:graphicData uri="http://schemas.openxmlformats.org/drawingml/2006/table">
            <a:tbl>
              <a:tblPr bandRow="1" firstCol="1" firstRow="1">
                <a:noFill/>
                <a:tableStyleId>{F0D4BF92-F43E-4B63-9CAF-3D48F0A8FBB0}</a:tableStyleId>
              </a:tblPr>
              <a:tblGrid>
                <a:gridCol w="2755175"/>
                <a:gridCol w="3000450"/>
              </a:tblGrid>
              <a:tr h="552700">
                <a:tc>
                  <a:txBody>
                    <a:bodyPr/>
                    <a:lstStyle/>
                    <a:p>
                      <a:pPr indent="0" lvl="0" marL="67945" marR="114300" rtl="0" algn="l">
                        <a:lnSpc>
                          <a:spcPct val="107000"/>
                        </a:lnSpc>
                        <a:spcBef>
                          <a:spcPts val="0"/>
                        </a:spcBef>
                        <a:spcAft>
                          <a:spcPts val="0"/>
                        </a:spcAft>
                        <a:buNone/>
                      </a:pPr>
                      <a:r>
                        <a:rPr lang="es-CO" sz="1200"/>
                        <a:t>Identificación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RNF03</a:t>
                      </a:r>
                      <a:endParaRPr sz="1200">
                        <a:latin typeface="Times New Roman"/>
                        <a:ea typeface="Times New Roman"/>
                        <a:cs typeface="Times New Roman"/>
                        <a:sym typeface="Times New Roman"/>
                      </a:endParaRPr>
                    </a:p>
                  </a:txBody>
                  <a:tcPr marT="0" marB="0" marR="0" marL="0"/>
                </a:tc>
              </a:tr>
              <a:tr h="506825">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Actualización de la base de datos</a:t>
                      </a:r>
                      <a:endParaRPr sz="1200">
                        <a:latin typeface="Times New Roman"/>
                        <a:ea typeface="Times New Roman"/>
                        <a:cs typeface="Times New Roman"/>
                        <a:sym typeface="Times New Roman"/>
                      </a:endParaRPr>
                    </a:p>
                  </a:txBody>
                  <a:tcPr marT="0" marB="0" marR="0" marL="0"/>
                </a:tc>
              </a:tr>
              <a:tr h="937275">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66675" rtl="0" algn="just">
                        <a:lnSpc>
                          <a:spcPct val="107000"/>
                        </a:lnSpc>
                        <a:spcBef>
                          <a:spcPts val="0"/>
                        </a:spcBef>
                        <a:spcAft>
                          <a:spcPts val="0"/>
                        </a:spcAft>
                        <a:buNone/>
                      </a:pPr>
                      <a:r>
                        <a:rPr lang="es-CO" sz="1200"/>
                        <a:t>La base de datos deberá de ser actualizada diariamente por unos de los administradores.</a:t>
                      </a:r>
                      <a:endParaRPr sz="1200">
                        <a:latin typeface="Times New Roman"/>
                        <a:ea typeface="Times New Roman"/>
                        <a:cs typeface="Times New Roman"/>
                        <a:sym typeface="Times New Roman"/>
                      </a:endParaRPr>
                    </a:p>
                  </a:txBody>
                  <a:tcPr marT="0" marB="0" marR="0" marL="0"/>
                </a:tc>
              </a:tr>
              <a:tr h="1544850">
                <a:tc>
                  <a:txBody>
                    <a:bodyPr/>
                    <a:lstStyle/>
                    <a:p>
                      <a:pPr indent="0" lvl="0" marL="67945" marR="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55245" rtl="0" algn="l">
                        <a:lnSpc>
                          <a:spcPct val="107000"/>
                        </a:lnSpc>
                        <a:spcBef>
                          <a:spcPts val="0"/>
                        </a:spcBef>
                        <a:spcAft>
                          <a:spcPts val="0"/>
                        </a:spcAft>
                        <a:buNone/>
                      </a:pPr>
                      <a:r>
                        <a:rPr lang="es-CO" sz="1200"/>
                        <a:t> Haciendo una </a:t>
                      </a:r>
                      <a:r>
                        <a:rPr lang="es-CO" sz="1200"/>
                        <a:t>rigurosa</a:t>
                      </a:r>
                      <a:r>
                        <a:rPr lang="es-CO" sz="1200"/>
                        <a:t> actualización diariamente no se perderá ningún dato de los usuarios que se van a manejar diariamente en la página web.</a:t>
                      </a:r>
                      <a:endParaRPr sz="1200">
                        <a:latin typeface="Times New Roman"/>
                        <a:ea typeface="Times New Roman"/>
                        <a:cs typeface="Times New Roman"/>
                        <a:sym typeface="Times New Roman"/>
                      </a:endParaRPr>
                    </a:p>
                  </a:txBody>
                  <a:tcPr marT="0" marB="0" marR="0" marL="0"/>
                </a:tc>
              </a:tr>
              <a:tr h="133405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00"/>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graphicFrame>
        <p:nvGraphicFramePr>
          <p:cNvPr id="257" name="Google Shape;257;p16"/>
          <p:cNvGraphicFramePr/>
          <p:nvPr/>
        </p:nvGraphicFramePr>
        <p:xfrm>
          <a:off x="6361416" y="676990"/>
          <a:ext cx="3000000" cy="3000000"/>
        </p:xfrm>
        <a:graphic>
          <a:graphicData uri="http://schemas.openxmlformats.org/drawingml/2006/table">
            <a:tbl>
              <a:tblPr bandRow="1" firstCol="1" firstRow="1">
                <a:noFill/>
                <a:tableStyleId>{F0D4BF92-F43E-4B63-9CAF-3D48F0A8FBB0}</a:tableStyleId>
              </a:tblPr>
              <a:tblGrid>
                <a:gridCol w="2703075"/>
                <a:gridCol w="2787150"/>
              </a:tblGrid>
              <a:tr h="497375">
                <a:tc>
                  <a:txBody>
                    <a:bodyPr/>
                    <a:lstStyle/>
                    <a:p>
                      <a:pPr indent="0" lvl="0" marL="67945" marR="114300" rtl="0" algn="l">
                        <a:lnSpc>
                          <a:spcPct val="107000"/>
                        </a:lnSpc>
                        <a:spcBef>
                          <a:spcPts val="0"/>
                        </a:spcBef>
                        <a:spcAft>
                          <a:spcPts val="0"/>
                        </a:spcAft>
                        <a:buNone/>
                      </a:pPr>
                      <a:r>
                        <a:rPr lang="es-CO" sz="1200"/>
                        <a:t>Identificación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RNF04</a:t>
                      </a:r>
                      <a:endParaRPr sz="1200">
                        <a:latin typeface="Times New Roman"/>
                        <a:ea typeface="Times New Roman"/>
                        <a:cs typeface="Times New Roman"/>
                        <a:sym typeface="Times New Roman"/>
                      </a:endParaRPr>
                    </a:p>
                  </a:txBody>
                  <a:tcPr marT="0" marB="0" marR="0" marL="0"/>
                </a:tc>
              </a:tr>
              <a:tr h="450475">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11000"/>
                        </a:lnSpc>
                        <a:spcBef>
                          <a:spcPts val="0"/>
                        </a:spcBef>
                        <a:spcAft>
                          <a:spcPts val="0"/>
                        </a:spcAft>
                        <a:buNone/>
                      </a:pPr>
                      <a:r>
                        <a:rPr lang="es-CO" sz="1200"/>
                        <a:t>Continuidad del sistema </a:t>
                      </a:r>
                      <a:endParaRPr sz="1200">
                        <a:latin typeface="Times New Roman"/>
                        <a:ea typeface="Times New Roman"/>
                        <a:cs typeface="Times New Roman"/>
                        <a:sym typeface="Times New Roman"/>
                      </a:endParaRPr>
                    </a:p>
                  </a:txBody>
                  <a:tcPr marT="0" marB="0" marR="0" marL="0"/>
                </a:tc>
              </a:tr>
              <a:tr h="949225">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El sistema </a:t>
                      </a:r>
                      <a:r>
                        <a:rPr lang="es-CO" sz="1200"/>
                        <a:t>funcionará</a:t>
                      </a:r>
                      <a:r>
                        <a:rPr lang="es-CO" sz="1200"/>
                        <a:t> las 24 horas del día los 7 días de la semana, porque todo va a quedar registrado.</a:t>
                      </a:r>
                      <a:endParaRPr sz="1200">
                        <a:latin typeface="Times New Roman"/>
                        <a:ea typeface="Times New Roman"/>
                        <a:cs typeface="Times New Roman"/>
                        <a:sym typeface="Times New Roman"/>
                      </a:endParaRPr>
                    </a:p>
                  </a:txBody>
                  <a:tcPr marT="0" marB="0" marR="0" marL="0"/>
                </a:tc>
              </a:tr>
              <a:tr h="1932575">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Los usuarios podrán acceder a la </a:t>
                      </a:r>
                      <a:r>
                        <a:rPr lang="es-CO" sz="1200"/>
                        <a:t>página</a:t>
                      </a:r>
                      <a:r>
                        <a:rPr lang="es-CO" sz="1200"/>
                        <a:t> cuando ellos tengan el tiempo para revisar con calma toda la página y pueda observar cada uno de los perros que se encuentren para adopción.</a:t>
                      </a:r>
                      <a:endParaRPr sz="1200">
                        <a:latin typeface="Times New Roman"/>
                        <a:ea typeface="Times New Roman"/>
                        <a:cs typeface="Times New Roman"/>
                        <a:sym typeface="Times New Roman"/>
                      </a:endParaRPr>
                    </a:p>
                  </a:txBody>
                  <a:tcPr marT="0" marB="0" marR="0" marL="0"/>
                </a:tc>
              </a:tr>
              <a:tr h="104605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684211" y="122518"/>
            <a:ext cx="9404723" cy="95698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6000"/>
              <a:buFont typeface="Times New Roman"/>
              <a:buNone/>
            </a:pPr>
            <a:r>
              <a:rPr lang="es-CO" sz="6000">
                <a:latin typeface="Times New Roman"/>
                <a:ea typeface="Times New Roman"/>
                <a:cs typeface="Times New Roman"/>
                <a:sym typeface="Times New Roman"/>
              </a:rPr>
              <a:t>Logotipo</a:t>
            </a:r>
            <a:endParaRPr>
              <a:latin typeface="Times New Roman"/>
              <a:ea typeface="Times New Roman"/>
              <a:cs typeface="Times New Roman"/>
              <a:sym typeface="Times New Roman"/>
            </a:endParaRPr>
          </a:p>
        </p:txBody>
      </p:sp>
      <p:pic>
        <p:nvPicPr>
          <p:cNvPr descr="https://lh5.googleusercontent.com/RSaQWtkT627Ga2ATkxy5JL26RnGfHA5QRJN1d3_hOiYXxk09ej7lPYXjA-CJX7pnfMAFuv-2amMXiQvAhyr-9D6IZASlBViNDRELHw_br7s4189ZfAFiXPd4hdqVddAjTGfx17-9gYc0tZWlkCBboKd-DQSQQrhXXk3wUBG13uAqFkWUX45UVd8IzJqYy9R12FVCdw" id="154" name="Google Shape;154;p3"/>
          <p:cNvPicPr preferRelativeResize="0"/>
          <p:nvPr>
            <p:ph idx="1" type="body"/>
          </p:nvPr>
        </p:nvPicPr>
        <p:blipFill rotWithShape="1">
          <a:blip r:embed="rId3">
            <a:alphaModFix/>
          </a:blip>
          <a:srcRect b="0" l="0" r="0" t="0"/>
          <a:stretch/>
        </p:blipFill>
        <p:spPr>
          <a:xfrm>
            <a:off x="3012800" y="1256225"/>
            <a:ext cx="4920600" cy="4611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aphicFrame>
        <p:nvGraphicFramePr>
          <p:cNvPr id="262" name="Google Shape;262;p17"/>
          <p:cNvGraphicFramePr/>
          <p:nvPr/>
        </p:nvGraphicFramePr>
        <p:xfrm>
          <a:off x="327122" y="712819"/>
          <a:ext cx="3000000" cy="3000000"/>
        </p:xfrm>
        <a:graphic>
          <a:graphicData uri="http://schemas.openxmlformats.org/drawingml/2006/table">
            <a:tbl>
              <a:tblPr bandRow="1" firstCol="1" firstRow="1">
                <a:noFill/>
                <a:tableStyleId>{F0D4BF92-F43E-4B63-9CAF-3D48F0A8FBB0}</a:tableStyleId>
              </a:tblPr>
              <a:tblGrid>
                <a:gridCol w="2630425"/>
                <a:gridCol w="2974875"/>
              </a:tblGrid>
              <a:tr h="458750">
                <a:tc>
                  <a:txBody>
                    <a:bodyPr/>
                    <a:lstStyle/>
                    <a:p>
                      <a:pPr indent="0" lvl="0" marL="67945" marR="114300" rtl="0" algn="l">
                        <a:lnSpc>
                          <a:spcPct val="107000"/>
                        </a:lnSpc>
                        <a:spcBef>
                          <a:spcPts val="0"/>
                        </a:spcBef>
                        <a:spcAft>
                          <a:spcPts val="0"/>
                        </a:spcAft>
                        <a:buNone/>
                      </a:pPr>
                      <a:r>
                        <a:rPr lang="es-CO" sz="1200"/>
                        <a:t>Identificación de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RNF05</a:t>
                      </a:r>
                      <a:endParaRPr sz="1200">
                        <a:latin typeface="Times New Roman"/>
                        <a:ea typeface="Times New Roman"/>
                        <a:cs typeface="Times New Roman"/>
                        <a:sym typeface="Times New Roman"/>
                      </a:endParaRPr>
                    </a:p>
                  </a:txBody>
                  <a:tcPr marT="0" marB="0" marR="0" marL="0"/>
                </a:tc>
              </a:tr>
              <a:tr h="409600">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Buzón de sugerencias </a:t>
                      </a:r>
                      <a:endParaRPr sz="1200">
                        <a:latin typeface="Times New Roman"/>
                        <a:ea typeface="Times New Roman"/>
                        <a:cs typeface="Times New Roman"/>
                        <a:sym typeface="Times New Roman"/>
                      </a:endParaRPr>
                    </a:p>
                  </a:txBody>
                  <a:tcPr marT="0" marB="0" marR="0" marL="0"/>
                </a:tc>
              </a:tr>
              <a:tr h="841300">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Este será revisado semanalmente para dar respuesta y recibir </a:t>
                      </a:r>
                      <a:r>
                        <a:rPr lang="es-CO" sz="1200"/>
                        <a:t>retroalimentación</a:t>
                      </a:r>
                      <a:r>
                        <a:rPr lang="es-CO" sz="1200"/>
                        <a:t> sobre la página y la fundación. </a:t>
                      </a:r>
                      <a:endParaRPr sz="1200">
                        <a:latin typeface="Times New Roman"/>
                        <a:ea typeface="Times New Roman"/>
                        <a:cs typeface="Times New Roman"/>
                        <a:sym typeface="Times New Roman"/>
                      </a:endParaRPr>
                    </a:p>
                  </a:txBody>
                  <a:tcPr marT="0" marB="0" marR="0" marL="0"/>
                </a:tc>
              </a:tr>
              <a:tr h="1162025">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El usuario tendrá una opción de buzón de sugerencias en donde podrá dejar desde fallas que tenga la </a:t>
                      </a:r>
                      <a:r>
                        <a:rPr lang="es-CO" sz="1200"/>
                        <a:t>página</a:t>
                      </a:r>
                      <a:r>
                        <a:rPr lang="es-CO" sz="1200"/>
                        <a:t> hasta retroalimentaciones sobre la fundación o sobre la página web.</a:t>
                      </a:r>
                      <a:endParaRPr sz="1200">
                        <a:latin typeface="Times New Roman"/>
                        <a:ea typeface="Times New Roman"/>
                        <a:cs typeface="Times New Roman"/>
                        <a:sym typeface="Times New Roman"/>
                      </a:endParaRPr>
                    </a:p>
                  </a:txBody>
                  <a:tcPr marT="0" marB="0" marR="0" marL="0"/>
                </a:tc>
              </a:tr>
              <a:tr h="77890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graphicFrame>
        <p:nvGraphicFramePr>
          <p:cNvPr id="263" name="Google Shape;263;p17"/>
          <p:cNvGraphicFramePr/>
          <p:nvPr/>
        </p:nvGraphicFramePr>
        <p:xfrm>
          <a:off x="6259584" y="712819"/>
          <a:ext cx="3000000" cy="3000000"/>
        </p:xfrm>
        <a:graphic>
          <a:graphicData uri="http://schemas.openxmlformats.org/drawingml/2006/table">
            <a:tbl>
              <a:tblPr bandRow="1" firstCol="1" firstRow="1">
                <a:noFill/>
                <a:tableStyleId>{F0D4BF92-F43E-4B63-9CAF-3D48F0A8FBB0}</a:tableStyleId>
              </a:tblPr>
              <a:tblGrid>
                <a:gridCol w="2758575"/>
                <a:gridCol w="2961825"/>
              </a:tblGrid>
              <a:tr h="458750">
                <a:tc>
                  <a:txBody>
                    <a:bodyPr/>
                    <a:lstStyle/>
                    <a:p>
                      <a:pPr indent="0" lvl="0" marL="67945" marR="114300" rtl="0" algn="l">
                        <a:lnSpc>
                          <a:spcPct val="107000"/>
                        </a:lnSpc>
                        <a:spcBef>
                          <a:spcPts val="0"/>
                        </a:spcBef>
                        <a:spcAft>
                          <a:spcPts val="0"/>
                        </a:spcAft>
                        <a:buNone/>
                      </a:pPr>
                      <a:r>
                        <a:rPr lang="es-CO" sz="1200"/>
                        <a:t>Identificación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RNF06</a:t>
                      </a:r>
                      <a:endParaRPr sz="1200">
                        <a:latin typeface="Times New Roman"/>
                        <a:ea typeface="Times New Roman"/>
                        <a:cs typeface="Times New Roman"/>
                        <a:sym typeface="Times New Roman"/>
                      </a:endParaRPr>
                    </a:p>
                  </a:txBody>
                  <a:tcPr marT="0" marB="0" marR="0" marL="0"/>
                </a:tc>
              </a:tr>
              <a:tr h="409600">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Mantenimiento de la página.</a:t>
                      </a:r>
                      <a:endParaRPr sz="1200">
                        <a:latin typeface="Times New Roman"/>
                        <a:ea typeface="Times New Roman"/>
                        <a:cs typeface="Times New Roman"/>
                        <a:sym typeface="Times New Roman"/>
                      </a:endParaRPr>
                    </a:p>
                  </a:txBody>
                  <a:tcPr marT="0" marB="0" marR="0" marL="0"/>
                </a:tc>
              </a:tr>
              <a:tr h="841300">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Los administradores </a:t>
                      </a:r>
                      <a:r>
                        <a:rPr lang="es-CO" sz="1200"/>
                        <a:t>deberán</a:t>
                      </a:r>
                      <a:r>
                        <a:rPr lang="es-CO" sz="1200"/>
                        <a:t> de avisar por medio de correo electrónicos o directamente en la página avisando que día </a:t>
                      </a:r>
                      <a:r>
                        <a:rPr lang="es-CO" sz="1200"/>
                        <a:t>habrá</a:t>
                      </a:r>
                      <a:r>
                        <a:rPr lang="es-CO" sz="1200"/>
                        <a:t> mantenimiento en la página.</a:t>
                      </a:r>
                      <a:endParaRPr sz="1200">
                        <a:latin typeface="Times New Roman"/>
                        <a:ea typeface="Times New Roman"/>
                        <a:cs typeface="Times New Roman"/>
                        <a:sym typeface="Times New Roman"/>
                      </a:endParaRPr>
                    </a:p>
                  </a:txBody>
                  <a:tcPr marT="0" marB="0" marR="0" marL="0"/>
                </a:tc>
              </a:tr>
              <a:tr h="1037725">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El usuario recibirá un mensaje con anticipación cuando la </a:t>
                      </a:r>
                      <a:r>
                        <a:rPr lang="es-CO" sz="1200"/>
                        <a:t>página</a:t>
                      </a:r>
                      <a:r>
                        <a:rPr lang="es-CO" sz="1200"/>
                        <a:t> vaya a entrar en mantenimiento con la fecha y hora en las que no estará disponible.</a:t>
                      </a:r>
                      <a:endParaRPr sz="1200">
                        <a:latin typeface="Times New Roman"/>
                        <a:ea typeface="Times New Roman"/>
                        <a:cs typeface="Times New Roman"/>
                        <a:sym typeface="Times New Roman"/>
                      </a:endParaRPr>
                    </a:p>
                  </a:txBody>
                  <a:tcPr marT="0" marB="0" marR="0" marL="0"/>
                </a:tc>
              </a:tr>
              <a:tr h="77890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aphicFrame>
        <p:nvGraphicFramePr>
          <p:cNvPr id="268" name="Google Shape;268;g14ccec90462_0_11"/>
          <p:cNvGraphicFramePr/>
          <p:nvPr/>
        </p:nvGraphicFramePr>
        <p:xfrm>
          <a:off x="430872" y="1016169"/>
          <a:ext cx="3000000" cy="3000000"/>
        </p:xfrm>
        <a:graphic>
          <a:graphicData uri="http://schemas.openxmlformats.org/drawingml/2006/table">
            <a:tbl>
              <a:tblPr bandRow="1" firstCol="1" firstRow="1">
                <a:noFill/>
                <a:tableStyleId>{F0D4BF92-F43E-4B63-9CAF-3D48F0A8FBB0}</a:tableStyleId>
              </a:tblPr>
              <a:tblGrid>
                <a:gridCol w="2630425"/>
                <a:gridCol w="2974875"/>
              </a:tblGrid>
              <a:tr h="336125">
                <a:tc>
                  <a:txBody>
                    <a:bodyPr/>
                    <a:lstStyle/>
                    <a:p>
                      <a:pPr indent="0" lvl="0" marL="67945" marR="114300" rtl="0" algn="l">
                        <a:lnSpc>
                          <a:spcPct val="107000"/>
                        </a:lnSpc>
                        <a:spcBef>
                          <a:spcPts val="0"/>
                        </a:spcBef>
                        <a:spcAft>
                          <a:spcPts val="0"/>
                        </a:spcAft>
                        <a:buNone/>
                      </a:pPr>
                      <a:r>
                        <a:rPr lang="es-CO" sz="1200"/>
                        <a:t>Identificación de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RNF0</a:t>
                      </a:r>
                      <a:r>
                        <a:rPr lang="es-CO" sz="1200"/>
                        <a:t>7</a:t>
                      </a:r>
                      <a:endParaRPr sz="1200">
                        <a:latin typeface="Times New Roman"/>
                        <a:ea typeface="Times New Roman"/>
                        <a:cs typeface="Times New Roman"/>
                        <a:sym typeface="Times New Roman"/>
                      </a:endParaRPr>
                    </a:p>
                  </a:txBody>
                  <a:tcPr marT="0" marB="0" marR="0" marL="0"/>
                </a:tc>
              </a:tr>
              <a:tr h="277525">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Actualización de las donaciones que se hagan</a:t>
                      </a:r>
                      <a:endParaRPr sz="1200">
                        <a:latin typeface="Times New Roman"/>
                        <a:ea typeface="Times New Roman"/>
                        <a:cs typeface="Times New Roman"/>
                        <a:sym typeface="Times New Roman"/>
                      </a:endParaRPr>
                    </a:p>
                  </a:txBody>
                  <a:tcPr marT="0" marB="0" marR="0" marL="0"/>
                </a:tc>
              </a:tr>
              <a:tr h="841300">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Algún administrador deberá de actualizar manualmente a diario para que el sistema guarde correctamente todos los datos.</a:t>
                      </a:r>
                      <a:endParaRPr sz="1200">
                        <a:latin typeface="Times New Roman"/>
                        <a:ea typeface="Times New Roman"/>
                        <a:cs typeface="Times New Roman"/>
                        <a:sym typeface="Times New Roman"/>
                      </a:endParaRPr>
                    </a:p>
                  </a:txBody>
                  <a:tcPr marT="0" marB="0" marR="0" marL="0"/>
                </a:tc>
              </a:tr>
              <a:tr h="1061000">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Un administrador deberá de actualizar la base de datos a diario para que el sistema tenga la información correcta y de qué tipo fue la  donación. </a:t>
                      </a:r>
                      <a:endParaRPr sz="1200">
                        <a:latin typeface="Times New Roman"/>
                        <a:ea typeface="Times New Roman"/>
                        <a:cs typeface="Times New Roman"/>
                        <a:sym typeface="Times New Roman"/>
                      </a:endParaRPr>
                    </a:p>
                  </a:txBody>
                  <a:tcPr marT="0" marB="0" marR="0" marL="0"/>
                </a:tc>
              </a:tr>
              <a:tr h="77890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graphicFrame>
        <p:nvGraphicFramePr>
          <p:cNvPr id="269" name="Google Shape;269;g14ccec90462_0_11"/>
          <p:cNvGraphicFramePr/>
          <p:nvPr/>
        </p:nvGraphicFramePr>
        <p:xfrm>
          <a:off x="6205522" y="1016169"/>
          <a:ext cx="3000000" cy="3000000"/>
        </p:xfrm>
        <a:graphic>
          <a:graphicData uri="http://schemas.openxmlformats.org/drawingml/2006/table">
            <a:tbl>
              <a:tblPr bandRow="1" firstCol="1" firstRow="1">
                <a:noFill/>
                <a:tableStyleId>{F0D4BF92-F43E-4B63-9CAF-3D48F0A8FBB0}</a:tableStyleId>
              </a:tblPr>
              <a:tblGrid>
                <a:gridCol w="2630425"/>
                <a:gridCol w="2974875"/>
              </a:tblGrid>
              <a:tr h="336125">
                <a:tc>
                  <a:txBody>
                    <a:bodyPr/>
                    <a:lstStyle/>
                    <a:p>
                      <a:pPr indent="0" lvl="0" marL="67945" marR="114300" rtl="0" algn="l">
                        <a:lnSpc>
                          <a:spcPct val="107000"/>
                        </a:lnSpc>
                        <a:spcBef>
                          <a:spcPts val="0"/>
                        </a:spcBef>
                        <a:spcAft>
                          <a:spcPts val="0"/>
                        </a:spcAft>
                        <a:buNone/>
                      </a:pPr>
                      <a:r>
                        <a:rPr lang="es-CO" sz="1200"/>
                        <a:t>Identificación de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a:t>
                      </a:r>
                      <a:r>
                        <a:rPr lang="es-CO" sz="1200"/>
                        <a:t>08</a:t>
                      </a:r>
                      <a:endParaRPr sz="1200">
                        <a:latin typeface="Times New Roman"/>
                        <a:ea typeface="Times New Roman"/>
                        <a:cs typeface="Times New Roman"/>
                        <a:sym typeface="Times New Roman"/>
                      </a:endParaRPr>
                    </a:p>
                  </a:txBody>
                  <a:tcPr marT="0" marB="0" marR="0" marL="0"/>
                </a:tc>
              </a:tr>
              <a:tr h="277525">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Ingresar el número de perros que entran y salen de la fundación </a:t>
                      </a:r>
                      <a:endParaRPr sz="1200"/>
                    </a:p>
                  </a:txBody>
                  <a:tcPr marT="0" marB="0" marR="0" marL="0"/>
                </a:tc>
              </a:tr>
              <a:tr h="841300">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Un administrador deberá registrar en el momento que entre y salga un perro para llevar un registro diario.</a:t>
                      </a:r>
                      <a:endParaRPr sz="1200">
                        <a:latin typeface="Times New Roman"/>
                        <a:ea typeface="Times New Roman"/>
                        <a:cs typeface="Times New Roman"/>
                        <a:sym typeface="Times New Roman"/>
                      </a:endParaRPr>
                    </a:p>
                  </a:txBody>
                  <a:tcPr marT="0" marB="0" marR="0" marL="0"/>
                </a:tc>
              </a:tr>
              <a:tr h="1061000">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El  administrador deberá llenar un formato en el momento que llegue y salga un perro con esto se podrá llevar una correcta documentación.</a:t>
                      </a:r>
                      <a:endParaRPr sz="1200"/>
                    </a:p>
                  </a:txBody>
                  <a:tcPr marT="0" marB="0" marR="0" marL="0"/>
                </a:tc>
              </a:tr>
              <a:tr h="77890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aphicFrame>
        <p:nvGraphicFramePr>
          <p:cNvPr id="274" name="Google Shape;274;g14ccec90462_0_16"/>
          <p:cNvGraphicFramePr/>
          <p:nvPr/>
        </p:nvGraphicFramePr>
        <p:xfrm>
          <a:off x="6205522" y="1016169"/>
          <a:ext cx="3000000" cy="3000000"/>
        </p:xfrm>
        <a:graphic>
          <a:graphicData uri="http://schemas.openxmlformats.org/drawingml/2006/table">
            <a:tbl>
              <a:tblPr bandRow="1" firstCol="1" firstRow="1">
                <a:noFill/>
                <a:tableStyleId>{F0D4BF92-F43E-4B63-9CAF-3D48F0A8FBB0}</a:tableStyleId>
              </a:tblPr>
              <a:tblGrid>
                <a:gridCol w="2620975"/>
                <a:gridCol w="2984325"/>
              </a:tblGrid>
              <a:tr h="336125">
                <a:tc>
                  <a:txBody>
                    <a:bodyPr/>
                    <a:lstStyle/>
                    <a:p>
                      <a:pPr indent="0" lvl="0" marL="67945" marR="114300" rtl="0" algn="l">
                        <a:lnSpc>
                          <a:spcPct val="107000"/>
                        </a:lnSpc>
                        <a:spcBef>
                          <a:spcPts val="0"/>
                        </a:spcBef>
                        <a:spcAft>
                          <a:spcPts val="0"/>
                        </a:spcAft>
                        <a:buNone/>
                      </a:pPr>
                      <a:r>
                        <a:rPr lang="es-CO" sz="1200"/>
                        <a:t>Identificación de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RNF10</a:t>
                      </a:r>
                      <a:endParaRPr sz="1200">
                        <a:latin typeface="Times New Roman"/>
                        <a:ea typeface="Times New Roman"/>
                        <a:cs typeface="Times New Roman"/>
                        <a:sym typeface="Times New Roman"/>
                      </a:endParaRPr>
                    </a:p>
                  </a:txBody>
                  <a:tcPr marT="0" marB="0" marR="0" marL="0"/>
                </a:tc>
              </a:tr>
              <a:tr h="277525">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Acceso al </a:t>
                      </a:r>
                      <a:r>
                        <a:rPr lang="es-CO" sz="1200"/>
                        <a:t>área</a:t>
                      </a:r>
                      <a:r>
                        <a:rPr lang="es-CO" sz="1200"/>
                        <a:t> de </a:t>
                      </a:r>
                      <a:r>
                        <a:rPr lang="es-CO" sz="1200"/>
                        <a:t>patrocinio</a:t>
                      </a:r>
                      <a:r>
                        <a:rPr lang="es-CO" sz="1200"/>
                        <a:t> </a:t>
                      </a:r>
                      <a:endParaRPr sz="1200"/>
                    </a:p>
                  </a:txBody>
                  <a:tcPr marT="0" marB="0" marR="0" marL="0"/>
                </a:tc>
              </a:tr>
              <a:tr h="841300">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0" marR="0" rtl="0" algn="l">
                        <a:lnSpc>
                          <a:spcPct val="107000"/>
                        </a:lnSpc>
                        <a:spcBef>
                          <a:spcPts val="0"/>
                        </a:spcBef>
                        <a:spcAft>
                          <a:spcPts val="0"/>
                        </a:spcAft>
                        <a:buNone/>
                      </a:pPr>
                      <a:r>
                        <a:rPr lang="es-CO" sz="1200"/>
                        <a:t>Es un lugar de la </a:t>
                      </a:r>
                      <a:r>
                        <a:rPr lang="es-CO" sz="1200"/>
                        <a:t>página</a:t>
                      </a:r>
                      <a:r>
                        <a:rPr lang="es-CO" sz="1200"/>
                        <a:t> web que facilita a las </a:t>
                      </a:r>
                      <a:r>
                        <a:rPr lang="es-CO" sz="1200"/>
                        <a:t>personas hacer</a:t>
                      </a:r>
                      <a:r>
                        <a:rPr lang="es-CO" sz="1200"/>
                        <a:t> sus donaciones. </a:t>
                      </a:r>
                      <a:endParaRPr sz="1200"/>
                    </a:p>
                  </a:txBody>
                  <a:tcPr marT="0" marB="0" marR="0" marL="0"/>
                </a:tc>
              </a:tr>
              <a:tr h="1061000">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0" rtl="0" algn="l">
                        <a:lnSpc>
                          <a:spcPct val="107000"/>
                        </a:lnSpc>
                        <a:spcBef>
                          <a:spcPts val="0"/>
                        </a:spcBef>
                        <a:spcAft>
                          <a:spcPts val="0"/>
                        </a:spcAft>
                        <a:buClr>
                          <a:schemeClr val="dk1"/>
                        </a:buClr>
                        <a:buFont typeface="Arial"/>
                        <a:buNone/>
                      </a:pPr>
                      <a:r>
                        <a:rPr lang="es-CO" sz="1200"/>
                        <a:t>F</a:t>
                      </a:r>
                      <a:r>
                        <a:rPr lang="es-CO" sz="1200"/>
                        <a:t>unciona para aquellas personas interesadas en brindar apoyos económicos a la fundación.  </a:t>
                      </a:r>
                      <a:endParaRPr sz="1200"/>
                    </a:p>
                    <a:p>
                      <a:pPr indent="0" lvl="0" marL="68580" marR="0" rtl="0" algn="l">
                        <a:lnSpc>
                          <a:spcPct val="107000"/>
                        </a:lnSpc>
                        <a:spcBef>
                          <a:spcPts val="0"/>
                        </a:spcBef>
                        <a:spcAft>
                          <a:spcPts val="0"/>
                        </a:spcAft>
                        <a:buNone/>
                      </a:pPr>
                      <a:r>
                        <a:t/>
                      </a:r>
                      <a:endParaRPr sz="1200"/>
                    </a:p>
                  </a:txBody>
                  <a:tcPr marT="0" marB="0" marR="0" marL="0"/>
                </a:tc>
              </a:tr>
              <a:tr h="77890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graphicFrame>
        <p:nvGraphicFramePr>
          <p:cNvPr id="275" name="Google Shape;275;g14ccec90462_0_16"/>
          <p:cNvGraphicFramePr/>
          <p:nvPr/>
        </p:nvGraphicFramePr>
        <p:xfrm>
          <a:off x="462097" y="1016169"/>
          <a:ext cx="3000000" cy="3000000"/>
        </p:xfrm>
        <a:graphic>
          <a:graphicData uri="http://schemas.openxmlformats.org/drawingml/2006/table">
            <a:tbl>
              <a:tblPr bandRow="1" firstCol="1" firstRow="1">
                <a:noFill/>
                <a:tableStyleId>{F0D4BF92-F43E-4B63-9CAF-3D48F0A8FBB0}</a:tableStyleId>
              </a:tblPr>
              <a:tblGrid>
                <a:gridCol w="2630425"/>
                <a:gridCol w="2974875"/>
              </a:tblGrid>
              <a:tr h="336125">
                <a:tc>
                  <a:txBody>
                    <a:bodyPr/>
                    <a:lstStyle/>
                    <a:p>
                      <a:pPr indent="0" lvl="0" marL="67945" marR="114300" rtl="0" algn="l">
                        <a:lnSpc>
                          <a:spcPct val="107000"/>
                        </a:lnSpc>
                        <a:spcBef>
                          <a:spcPts val="0"/>
                        </a:spcBef>
                        <a:spcAft>
                          <a:spcPts val="0"/>
                        </a:spcAft>
                        <a:buNone/>
                      </a:pPr>
                      <a:r>
                        <a:rPr lang="es-CO" sz="1200"/>
                        <a:t>Identificación de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RNF09</a:t>
                      </a:r>
                      <a:endParaRPr sz="1200">
                        <a:latin typeface="Times New Roman"/>
                        <a:ea typeface="Times New Roman"/>
                        <a:cs typeface="Times New Roman"/>
                        <a:sym typeface="Times New Roman"/>
                      </a:endParaRPr>
                    </a:p>
                  </a:txBody>
                  <a:tcPr marT="0" marB="0" marR="0" marL="0"/>
                </a:tc>
              </a:tr>
              <a:tr h="277525">
                <a:tc>
                  <a:txBody>
                    <a:bodyPr/>
                    <a:lstStyle/>
                    <a:p>
                      <a:pPr indent="0" lvl="0" marL="67945" marR="0" rtl="0" algn="l">
                        <a:lnSpc>
                          <a:spcPct val="107000"/>
                        </a:lnSpc>
                        <a:spcBef>
                          <a:spcPts val="0"/>
                        </a:spcBef>
                        <a:spcAft>
                          <a:spcPts val="0"/>
                        </a:spcAft>
                        <a:buNone/>
                      </a:pPr>
                      <a:r>
                        <a:rPr lang="es-CO" sz="1200"/>
                        <a:t>Nombre del Requerimiento:</a:t>
                      </a:r>
                      <a:endParaRPr sz="1200">
                        <a:latin typeface="Times New Roman"/>
                        <a:ea typeface="Times New Roman"/>
                        <a:cs typeface="Times New Roman"/>
                        <a:sym typeface="Times New Roman"/>
                      </a:endParaRPr>
                    </a:p>
                  </a:txBody>
                  <a:tcPr marT="0" marB="0" marR="0" marL="0"/>
                </a:tc>
                <a:tc>
                  <a:txBody>
                    <a:bodyPr/>
                    <a:lstStyle/>
                    <a:p>
                      <a:pPr indent="0" lvl="0" marL="0" marR="0" rtl="0" algn="l">
                        <a:lnSpc>
                          <a:spcPct val="107000"/>
                        </a:lnSpc>
                        <a:spcBef>
                          <a:spcPts val="0"/>
                        </a:spcBef>
                        <a:spcAft>
                          <a:spcPts val="0"/>
                        </a:spcAft>
                        <a:buNone/>
                      </a:pPr>
                      <a:r>
                        <a:rPr lang="es-CO" sz="1200"/>
                        <a:t>Registro de los patrocinadores </a:t>
                      </a:r>
                      <a:endParaRPr sz="1200"/>
                    </a:p>
                  </a:txBody>
                  <a:tcPr marT="0" marB="0" marR="0" marL="0"/>
                </a:tc>
              </a:tr>
              <a:tr h="841300">
                <a:tc>
                  <a:txBody>
                    <a:bodyPr/>
                    <a:lstStyle/>
                    <a:p>
                      <a:pPr indent="0" lvl="0" marL="67945" marR="0" rtl="0" algn="l">
                        <a:lnSpc>
                          <a:spcPct val="107000"/>
                        </a:lnSpc>
                        <a:spcBef>
                          <a:spcPts val="0"/>
                        </a:spcBef>
                        <a:spcAft>
                          <a:spcPts val="0"/>
                        </a:spcAft>
                        <a:buNone/>
                      </a:pPr>
                      <a:r>
                        <a:rPr lang="es-CO" sz="1200"/>
                        <a:t>Características:</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Debemos de tener un control a los que nos patrocinan ya sea desde la salud como en la comida de los perros. </a:t>
                      </a:r>
                      <a:endParaRPr sz="1200"/>
                    </a:p>
                  </a:txBody>
                  <a:tcPr marT="0" marB="0" marR="0" marL="0"/>
                </a:tc>
              </a:tr>
              <a:tr h="1061000">
                <a:tc>
                  <a:txBody>
                    <a:bodyPr/>
                    <a:lstStyle/>
                    <a:p>
                      <a:pPr indent="0" lvl="0" marL="67945" marR="205740" rtl="0" algn="l">
                        <a:lnSpc>
                          <a:spcPct val="107000"/>
                        </a:lnSpc>
                        <a:spcBef>
                          <a:spcPts val="0"/>
                        </a:spcBef>
                        <a:spcAft>
                          <a:spcPts val="0"/>
                        </a:spcAft>
                        <a:buNone/>
                      </a:pPr>
                      <a:r>
                        <a:rPr lang="es-CO" sz="1200"/>
                        <a:t>Descripción del Requerimiento:</a:t>
                      </a:r>
                      <a:endParaRPr sz="1200">
                        <a:latin typeface="Times New Roman"/>
                        <a:ea typeface="Times New Roman"/>
                        <a:cs typeface="Times New Roman"/>
                        <a:sym typeface="Times New Roman"/>
                      </a:endParaRPr>
                    </a:p>
                  </a:txBody>
                  <a:tcPr marT="0" marB="0" marR="0" marL="0"/>
                </a:tc>
                <a:tc>
                  <a:txBody>
                    <a:bodyPr/>
                    <a:lstStyle/>
                    <a:p>
                      <a:pPr indent="0" lvl="0" marL="68580" marR="0" rtl="0" algn="l">
                        <a:lnSpc>
                          <a:spcPct val="107000"/>
                        </a:lnSpc>
                        <a:spcBef>
                          <a:spcPts val="0"/>
                        </a:spcBef>
                        <a:spcAft>
                          <a:spcPts val="0"/>
                        </a:spcAft>
                        <a:buNone/>
                      </a:pPr>
                      <a:r>
                        <a:rPr lang="es-CO" sz="1200"/>
                        <a:t>Los administradores </a:t>
                      </a:r>
                      <a:r>
                        <a:rPr lang="es-CO" sz="1200"/>
                        <a:t>llevarán</a:t>
                      </a:r>
                      <a:r>
                        <a:rPr lang="es-CO" sz="1200"/>
                        <a:t> un </a:t>
                      </a:r>
                      <a:r>
                        <a:rPr lang="es-CO" sz="1200"/>
                        <a:t>control</a:t>
                      </a:r>
                      <a:r>
                        <a:rPr lang="es-CO" sz="1200"/>
                        <a:t> de los </a:t>
                      </a:r>
                      <a:r>
                        <a:rPr lang="es-CO" sz="1200"/>
                        <a:t>patrocinadores que</a:t>
                      </a:r>
                      <a:r>
                        <a:rPr lang="es-CO" sz="1200"/>
                        <a:t> en el </a:t>
                      </a:r>
                      <a:r>
                        <a:rPr lang="es-CO" sz="1200"/>
                        <a:t>momento</a:t>
                      </a:r>
                      <a:r>
                        <a:rPr lang="es-CO" sz="1200"/>
                        <a:t> </a:t>
                      </a:r>
                      <a:r>
                        <a:rPr lang="es-CO" sz="1200"/>
                        <a:t>están</a:t>
                      </a:r>
                      <a:r>
                        <a:rPr lang="es-CO" sz="1200"/>
                        <a:t> </a:t>
                      </a:r>
                      <a:r>
                        <a:rPr lang="es-CO" sz="1200"/>
                        <a:t>apoyando</a:t>
                      </a:r>
                      <a:r>
                        <a:rPr lang="es-CO" sz="1200"/>
                        <a:t> a la </a:t>
                      </a:r>
                      <a:r>
                        <a:rPr lang="es-CO" sz="1200"/>
                        <a:t>fundación.</a:t>
                      </a:r>
                      <a:endParaRPr sz="1200"/>
                    </a:p>
                  </a:txBody>
                  <a:tcPr marT="0" marB="0" marR="0" marL="0"/>
                </a:tc>
              </a:tr>
              <a:tr h="778900">
                <a:tc gridSpan="2">
                  <a:txBody>
                    <a:bodyPr/>
                    <a:lstStyle/>
                    <a:p>
                      <a:pPr indent="0" lvl="0" marL="67945" marR="0" rtl="0" algn="l">
                        <a:lnSpc>
                          <a:spcPct val="107000"/>
                        </a:lnSpc>
                        <a:spcBef>
                          <a:spcPts val="0"/>
                        </a:spcBef>
                        <a:spcAft>
                          <a:spcPts val="0"/>
                        </a:spcAft>
                        <a:buNone/>
                      </a:pPr>
                      <a:r>
                        <a:rPr lang="es-CO" sz="1200"/>
                        <a:t>Prioridad del requerimiento:</a:t>
                      </a:r>
                      <a:endParaRPr/>
                    </a:p>
                    <a:p>
                      <a:pPr indent="0" lvl="0" marL="67945" marR="0" rtl="0" algn="l">
                        <a:lnSpc>
                          <a:spcPct val="107000"/>
                        </a:lnSpc>
                        <a:spcBef>
                          <a:spcPts val="815"/>
                        </a:spcBef>
                        <a:spcAft>
                          <a:spcPts val="0"/>
                        </a:spcAft>
                        <a:buNone/>
                      </a:pPr>
                      <a:r>
                        <a:rPr lang="es-CO" sz="1200"/>
                        <a:t>Alta</a:t>
                      </a:r>
                      <a:endParaRPr sz="1200">
                        <a:latin typeface="Times New Roman"/>
                        <a:ea typeface="Times New Roman"/>
                        <a:cs typeface="Times New Roman"/>
                        <a:sym typeface="Times New Roman"/>
                      </a:endParaRPr>
                    </a:p>
                  </a:txBody>
                  <a:tcPr marT="0" marB="0" marR="0" marL="0"/>
                </a:tc>
                <a:tc hMerge="1"/>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a4677117a0_0_5"/>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CO"/>
              <a:t>Diagrama Casos de Uso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Times New Roman"/>
              <a:buNone/>
            </a:pPr>
            <a:r>
              <a:rPr b="1" lang="es-CO">
                <a:latin typeface="Times New Roman"/>
                <a:ea typeface="Times New Roman"/>
                <a:cs typeface="Times New Roman"/>
                <a:sym typeface="Times New Roman"/>
              </a:rPr>
              <a:t>Maqueta de nuestra página web</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a4677117a0_0_9"/>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CO"/>
              <a:t>Fichas </a:t>
            </a:r>
            <a:r>
              <a:rPr lang="es-CO"/>
              <a:t>Técnicas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a4677117a0_0_13"/>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CO"/>
              <a:t>	Control de </a:t>
            </a:r>
            <a:r>
              <a:rPr lang="es-CO"/>
              <a:t>versiones</a:t>
            </a:r>
            <a:r>
              <a:rPr lang="es-CO"/>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87ce8add9b_0_0"/>
          <p:cNvSpPr txBox="1"/>
          <p:nvPr>
            <p:ph type="title"/>
          </p:nvPr>
        </p:nvSpPr>
        <p:spPr>
          <a:xfrm>
            <a:off x="646111" y="452718"/>
            <a:ext cx="9404700" cy="140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CO" sz="6000">
                <a:latin typeface="Merriweather"/>
                <a:ea typeface="Merriweather"/>
                <a:cs typeface="Merriweather"/>
                <a:sym typeface="Merriweather"/>
              </a:rPr>
              <a:t>Objetivo general</a:t>
            </a:r>
            <a:endParaRPr sz="4300">
              <a:latin typeface="Merriweather"/>
              <a:ea typeface="Merriweather"/>
              <a:cs typeface="Merriweather"/>
              <a:sym typeface="Merriweather"/>
            </a:endParaRPr>
          </a:p>
        </p:txBody>
      </p:sp>
      <p:sp>
        <p:nvSpPr>
          <p:cNvPr id="160" name="Google Shape;160;g187ce8add9b_0_0"/>
          <p:cNvSpPr txBox="1"/>
          <p:nvPr>
            <p:ph idx="1" type="body"/>
          </p:nvPr>
        </p:nvSpPr>
        <p:spPr>
          <a:xfrm>
            <a:off x="1104200" y="2732123"/>
            <a:ext cx="8946600" cy="27957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Clr>
                <a:schemeClr val="dk1"/>
              </a:buClr>
              <a:buSzPts val="1100"/>
              <a:buFont typeface="Arial"/>
              <a:buNone/>
            </a:pPr>
            <a:r>
              <a:rPr lang="es-CO"/>
              <a:t>Crear y diseñar un software que permita la </a:t>
            </a:r>
            <a:r>
              <a:rPr lang="es-CO"/>
              <a:t>facilitación y</a:t>
            </a:r>
            <a:r>
              <a:rPr lang="es-CO"/>
              <a:t> la </a:t>
            </a:r>
            <a:r>
              <a:rPr lang="es-CO"/>
              <a:t>comprensión</a:t>
            </a:r>
            <a:r>
              <a:rPr lang="es-CO"/>
              <a:t> de la </a:t>
            </a:r>
            <a:r>
              <a:rPr lang="es-CO"/>
              <a:t>página</a:t>
            </a:r>
            <a:r>
              <a:rPr lang="es-CO"/>
              <a:t> web/sitio web, para la variedad de usuarios, de esta manera lograr </a:t>
            </a:r>
            <a:r>
              <a:rPr lang="es-CO"/>
              <a:t>reconocer</a:t>
            </a:r>
            <a:r>
              <a:rPr lang="es-CO"/>
              <a:t> a los </a:t>
            </a:r>
            <a:r>
              <a:rPr lang="es-CO"/>
              <a:t>empleados</a:t>
            </a:r>
            <a:r>
              <a:rPr lang="es-CO"/>
              <a:t> que manejen la </a:t>
            </a:r>
            <a:r>
              <a:rPr lang="es-CO"/>
              <a:t>página</a:t>
            </a:r>
            <a:r>
              <a:rPr lang="es-CO"/>
              <a:t>.</a:t>
            </a:r>
            <a:endParaRPr/>
          </a:p>
          <a:p>
            <a:pPr indent="0" lvl="0" marL="0" rtl="0" algn="l">
              <a:spcBef>
                <a:spcPts val="100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94f2a83560_0_0"/>
          <p:cNvSpPr txBox="1"/>
          <p:nvPr>
            <p:ph type="title"/>
          </p:nvPr>
        </p:nvSpPr>
        <p:spPr>
          <a:xfrm>
            <a:off x="646111" y="452718"/>
            <a:ext cx="9404700" cy="1400400"/>
          </a:xfrm>
          <a:prstGeom prst="rect">
            <a:avLst/>
          </a:prstGeom>
        </p:spPr>
        <p:txBody>
          <a:bodyPr anchorCtr="0" anchor="ctr" bIns="45700" lIns="91425" spcFirstLastPara="1" rIns="91425" wrap="square" tIns="45700">
            <a:noAutofit/>
          </a:bodyPr>
          <a:lstStyle/>
          <a:p>
            <a:pPr indent="0" lvl="0" marL="457200" rtl="0" algn="ctr">
              <a:spcBef>
                <a:spcPts val="0"/>
              </a:spcBef>
              <a:spcAft>
                <a:spcPts val="0"/>
              </a:spcAft>
              <a:buNone/>
            </a:pPr>
            <a:r>
              <a:rPr lang="es-CO" sz="5600"/>
              <a:t>Objetivos específico</a:t>
            </a:r>
            <a:r>
              <a:rPr lang="es-CO"/>
              <a:t>S</a:t>
            </a:r>
            <a:endParaRPr/>
          </a:p>
        </p:txBody>
      </p:sp>
      <p:sp>
        <p:nvSpPr>
          <p:cNvPr id="166" name="Google Shape;166;g194f2a83560_0_0"/>
          <p:cNvSpPr txBox="1"/>
          <p:nvPr>
            <p:ph idx="1" type="body"/>
          </p:nvPr>
        </p:nvSpPr>
        <p:spPr>
          <a:xfrm>
            <a:off x="1028762" y="2184993"/>
            <a:ext cx="8946600" cy="41955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s-CO"/>
              <a:t>° Establecer en la página web un método confiable para adoptar al can. </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s-CO"/>
              <a:t>°Demostrar los diferentes usos que se le pueden dar a la página web y una cómoda y confiable adopción de los canes.</a:t>
            </a:r>
            <a:endParaRPr/>
          </a:p>
          <a:p>
            <a:pPr indent="0" lvl="0" marL="0" rtl="0" algn="just">
              <a:spcBef>
                <a:spcPts val="1000"/>
              </a:spcBef>
              <a:spcAft>
                <a:spcPts val="0"/>
              </a:spcAft>
              <a:buNone/>
            </a:pPr>
            <a:r>
              <a:t/>
            </a:r>
            <a:endParaRPr/>
          </a:p>
          <a:p>
            <a:pPr indent="0" lvl="0" marL="0" rtl="0" algn="just">
              <a:spcBef>
                <a:spcPts val="1000"/>
              </a:spcBef>
              <a:spcAft>
                <a:spcPts val="0"/>
              </a:spcAft>
              <a:buClr>
                <a:schemeClr val="dk1"/>
              </a:buClr>
              <a:buSzPts val="1100"/>
              <a:buFont typeface="Arial"/>
              <a:buNone/>
            </a:pPr>
            <a:r>
              <a:rPr lang="es-CO"/>
              <a:t> ° Establecer un servicio confiable para los usuarios que ingresen sus datos personales.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ph type="title"/>
          </p:nvPr>
        </p:nvSpPr>
        <p:spPr>
          <a:xfrm>
            <a:off x="646100" y="56600"/>
            <a:ext cx="9404700" cy="212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6600"/>
              <a:buFont typeface="Times New Roman"/>
              <a:buNone/>
            </a:pPr>
            <a:r>
              <a:rPr lang="es-CO" sz="6600">
                <a:latin typeface="Playfair Display"/>
                <a:ea typeface="Playfair Display"/>
                <a:cs typeface="Playfair Display"/>
                <a:sym typeface="Playfair Display"/>
              </a:rPr>
              <a:t>Planteamiento del problema</a:t>
            </a:r>
            <a:endParaRPr>
              <a:latin typeface="Playfair Display"/>
              <a:ea typeface="Playfair Display"/>
              <a:cs typeface="Playfair Display"/>
              <a:sym typeface="Playfair Display"/>
            </a:endParaRPr>
          </a:p>
        </p:txBody>
      </p:sp>
      <p:sp>
        <p:nvSpPr>
          <p:cNvPr id="172" name="Google Shape;172;p4"/>
          <p:cNvSpPr txBox="1"/>
          <p:nvPr>
            <p:ph idx="1" type="body"/>
          </p:nvPr>
        </p:nvSpPr>
        <p:spPr>
          <a:xfrm>
            <a:off x="708575" y="2954975"/>
            <a:ext cx="10288500" cy="2893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s-CO"/>
              <a:t>Debido a </a:t>
            </a:r>
            <a:r>
              <a:rPr lang="es-CO"/>
              <a:t>estadísticas</a:t>
            </a:r>
            <a:r>
              <a:rPr lang="es-CO"/>
              <a:t> e investigaciones  se a encontrado una </a:t>
            </a:r>
            <a:r>
              <a:rPr lang="es-CO"/>
              <a:t>sobrepoblación</a:t>
            </a:r>
            <a:r>
              <a:rPr lang="es-CO"/>
              <a:t> de canes con diferentes dificultades en las calles de </a:t>
            </a:r>
            <a:r>
              <a:rPr lang="es-CO"/>
              <a:t>Bogotá, </a:t>
            </a:r>
            <a:r>
              <a:rPr lang="es-CO"/>
              <a:t>por lo cual hemos </a:t>
            </a:r>
            <a:r>
              <a:rPr lang="es-CO"/>
              <a:t>decidido</a:t>
            </a:r>
            <a:r>
              <a:rPr lang="es-CO"/>
              <a:t> con un sistema digital (</a:t>
            </a:r>
            <a:r>
              <a:rPr lang="es-CO"/>
              <a:t>página</a:t>
            </a:r>
            <a:r>
              <a:rPr lang="es-CO"/>
              <a:t> web), que </a:t>
            </a:r>
            <a:r>
              <a:rPr lang="es-CO"/>
              <a:t>brinda</a:t>
            </a:r>
            <a:r>
              <a:rPr lang="es-CO"/>
              <a:t> diferentes herramientas para la </a:t>
            </a:r>
            <a:r>
              <a:rPr lang="es-CO"/>
              <a:t>facilitación de </a:t>
            </a:r>
            <a:r>
              <a:rPr lang="es-CO"/>
              <a:t> la </a:t>
            </a:r>
            <a:r>
              <a:rPr lang="es-CO"/>
              <a:t>adopción</a:t>
            </a:r>
            <a:r>
              <a:rPr lang="es-CO"/>
              <a:t> de un can, en esta </a:t>
            </a:r>
            <a:r>
              <a:rPr lang="es-CO"/>
              <a:t>página</a:t>
            </a:r>
            <a:r>
              <a:rPr lang="es-CO"/>
              <a:t> se </a:t>
            </a:r>
            <a:r>
              <a:rPr lang="es-CO"/>
              <a:t>podrá</a:t>
            </a:r>
            <a:r>
              <a:rPr lang="es-CO"/>
              <a:t> observar las diferentes </a:t>
            </a:r>
            <a:r>
              <a:rPr lang="es-CO"/>
              <a:t>características</a:t>
            </a:r>
            <a:r>
              <a:rPr lang="es-CO"/>
              <a:t> y </a:t>
            </a:r>
            <a:r>
              <a:rPr lang="es-CO"/>
              <a:t>desempeños </a:t>
            </a:r>
            <a:r>
              <a:rPr lang="es-CO"/>
              <a:t> que esta cumple para la fiabilidad de los usuarios.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4200"/>
              <a:buFont typeface="Century Gothic"/>
              <a:buNone/>
            </a:pPr>
            <a:r>
              <a:rPr lang="es-CO" sz="5600"/>
              <a:t>Pregunta problema </a:t>
            </a:r>
            <a:endParaRPr sz="5600"/>
          </a:p>
        </p:txBody>
      </p:sp>
      <p:sp>
        <p:nvSpPr>
          <p:cNvPr id="178" name="Google Shape;178;p6"/>
          <p:cNvSpPr txBox="1"/>
          <p:nvPr>
            <p:ph idx="1" type="body"/>
          </p:nvPr>
        </p:nvSpPr>
        <p:spPr>
          <a:xfrm>
            <a:off x="875200" y="1528200"/>
            <a:ext cx="10397700" cy="4697700"/>
          </a:xfrm>
          <a:prstGeom prst="rect">
            <a:avLst/>
          </a:prstGeom>
          <a:noFill/>
          <a:ln>
            <a:noFill/>
          </a:ln>
        </p:spPr>
        <p:txBody>
          <a:bodyPr anchorCtr="0" anchor="ctr" bIns="45700" lIns="91425" spcFirstLastPara="1" rIns="91425" wrap="square" tIns="45700">
            <a:normAutofit/>
          </a:bodyPr>
          <a:lstStyle/>
          <a:p>
            <a:pPr indent="-342900" lvl="0" marL="342900" rtl="0" algn="just">
              <a:spcBef>
                <a:spcPts val="0"/>
              </a:spcBef>
              <a:spcAft>
                <a:spcPts val="0"/>
              </a:spcAft>
              <a:buSzPts val="1600"/>
              <a:buChar char="►"/>
            </a:pPr>
            <a:r>
              <a:rPr lang="es-CO"/>
              <a:t>Los canes en estado de calle pueden generar diferentes tipos de daños como en el ambiente los cuales son: excremento ya que puede producir malos olores, por la necesidad que lleguen a tener pueden que </a:t>
            </a:r>
            <a:r>
              <a:rPr lang="es-CO"/>
              <a:t>con llevaría</a:t>
            </a:r>
            <a:r>
              <a:rPr lang="es-CO"/>
              <a:t> a malos olores y atraer animales o insectos.</a:t>
            </a:r>
            <a:endParaRPr/>
          </a:p>
          <a:p>
            <a:pPr indent="0" lvl="0" marL="342900" rtl="0" algn="just">
              <a:spcBef>
                <a:spcPts val="0"/>
              </a:spcBef>
              <a:spcAft>
                <a:spcPts val="0"/>
              </a:spcAft>
              <a:buNone/>
            </a:pPr>
            <a:r>
              <a:t/>
            </a:r>
            <a:endParaRPr/>
          </a:p>
          <a:p>
            <a:pPr indent="-342900" lvl="0" marL="342900" rtl="0" algn="just">
              <a:spcBef>
                <a:spcPts val="1000"/>
              </a:spcBef>
              <a:spcAft>
                <a:spcPts val="0"/>
              </a:spcAft>
              <a:buSzPts val="1600"/>
              <a:buChar char="►"/>
            </a:pPr>
            <a:r>
              <a:rPr lang="es-CO"/>
              <a:t> accidentes los cuales pueden ser: automovilísticos y hacia motorizados y corre peligro la vida de los perros.</a:t>
            </a:r>
            <a:endParaRPr/>
          </a:p>
          <a:p>
            <a:pPr indent="0" lvl="0" marL="342900" rtl="0" algn="just">
              <a:spcBef>
                <a:spcPts val="1000"/>
              </a:spcBef>
              <a:spcAft>
                <a:spcPts val="0"/>
              </a:spcAft>
              <a:buNone/>
            </a:pPr>
            <a:r>
              <a:t/>
            </a:r>
            <a:endParaRPr/>
          </a:p>
          <a:p>
            <a:pPr indent="-342900" lvl="0" marL="342900" rtl="0" algn="just">
              <a:spcBef>
                <a:spcPts val="1000"/>
              </a:spcBef>
              <a:spcAft>
                <a:spcPts val="0"/>
              </a:spcAft>
              <a:buSzPts val="1600"/>
              <a:buChar char="►"/>
            </a:pPr>
            <a:r>
              <a:rPr lang="es-CO"/>
              <a:t>enfermedades a los seres humano e incluso a otros animales, algunas de estas enfermedades son: Tétano, leptospira, rabia y brucelosis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9e4682b322_0_2"/>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CO"/>
              <a:t>Limitación y Alcance.</a:t>
            </a:r>
            <a:endParaRPr/>
          </a:p>
        </p:txBody>
      </p:sp>
      <p:sp>
        <p:nvSpPr>
          <p:cNvPr id="184" name="Google Shape;184;g19e4682b322_0_2"/>
          <p:cNvSpPr txBox="1"/>
          <p:nvPr>
            <p:ph idx="1" type="body"/>
          </p:nvPr>
        </p:nvSpPr>
        <p:spPr>
          <a:xfrm>
            <a:off x="1103312" y="2052918"/>
            <a:ext cx="89466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CO"/>
              <a:t>El proyecto que se </a:t>
            </a:r>
            <a:r>
              <a:rPr lang="es-CO"/>
              <a:t>desarrolla, </a:t>
            </a:r>
            <a:r>
              <a:rPr lang="es-CO"/>
              <a:t> </a:t>
            </a:r>
            <a:r>
              <a:rPr lang="es-CO"/>
              <a:t>se basa en una página web para los usuarios que quieran brindar apoyo en el bienestar y rescate de los canes, con esto,  se pueda lograr informar sobre las diferentes situaciones en cuanto a la  sobrepoblación de canes en estado de vulnerabilidad, y le podremos facilitar a los usuarios en encontrarle un hogar permanente o un hogar de paso a los canes que tendremos registrados dentro de la base de datos.</a:t>
            </a:r>
            <a:endParaRPr/>
          </a:p>
          <a:p>
            <a:pPr indent="0" lvl="0" marL="0" rtl="0" algn="l">
              <a:spcBef>
                <a:spcPts val="1000"/>
              </a:spcBef>
              <a:spcAft>
                <a:spcPts val="0"/>
              </a:spcAft>
              <a:buNone/>
            </a:pPr>
            <a:r>
              <a:rPr lang="es-CO"/>
              <a:t>Una de las principales limitaciones es al iniciar ya que debemos captar  la atención, para obtener una mayor rentabilidad de los usuarios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9e4682b322_0_7"/>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CO"/>
              <a:t>Delimitación </a:t>
            </a:r>
            <a:endParaRPr/>
          </a:p>
        </p:txBody>
      </p:sp>
      <p:sp>
        <p:nvSpPr>
          <p:cNvPr id="190" name="Google Shape;190;g19e4682b322_0_7"/>
          <p:cNvSpPr txBox="1"/>
          <p:nvPr>
            <p:ph idx="1" type="body"/>
          </p:nvPr>
        </p:nvSpPr>
        <p:spPr>
          <a:xfrm>
            <a:off x="1103312" y="2052918"/>
            <a:ext cx="8946600" cy="41955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s-CO"/>
              <a:t>Este sistema </a:t>
            </a:r>
            <a:r>
              <a:rPr lang="es-CO"/>
              <a:t>permitirá</a:t>
            </a:r>
            <a:r>
              <a:rPr lang="es-CO"/>
              <a:t> un alcance que ya fue mencionado para lograr la facilidad de buscar y adoptar a los perros con sus diferentes condiciones, para poder </a:t>
            </a:r>
            <a:r>
              <a:rPr lang="es-CO"/>
              <a:t>encontrarles</a:t>
            </a:r>
            <a:r>
              <a:rPr lang="es-CO"/>
              <a:t> un hogar, llevando un control adecuado para cada </a:t>
            </a:r>
            <a:r>
              <a:rPr lang="es-CO"/>
              <a:t>adopción</a:t>
            </a:r>
            <a:r>
              <a:rPr lang="es-CO"/>
              <a:t>.</a:t>
            </a:r>
            <a:endParaRPr/>
          </a:p>
          <a:p>
            <a:pPr indent="0" lvl="0" marL="0" rtl="0" algn="l">
              <a:spcBef>
                <a:spcPts val="1000"/>
              </a:spcBef>
              <a:spcAft>
                <a:spcPts val="0"/>
              </a:spcAft>
              <a:buNone/>
            </a:pPr>
            <a:r>
              <a:rPr lang="es-CO"/>
              <a:t>Principales funcionalidades del sistema:</a:t>
            </a:r>
            <a:endParaRPr/>
          </a:p>
          <a:p>
            <a:pPr indent="0" lvl="0" marL="0" rtl="0" algn="l">
              <a:spcBef>
                <a:spcPts val="1000"/>
              </a:spcBef>
              <a:spcAft>
                <a:spcPts val="0"/>
              </a:spcAft>
              <a:buNone/>
            </a:pPr>
            <a:r>
              <a:rPr lang="es-CO"/>
              <a:t>° Controlar cada </a:t>
            </a:r>
            <a:r>
              <a:rPr lang="es-CO"/>
              <a:t>adopción</a:t>
            </a:r>
            <a:r>
              <a:rPr lang="es-CO"/>
              <a:t> y cada </a:t>
            </a:r>
            <a:r>
              <a:rPr lang="es-CO"/>
              <a:t>usuario</a:t>
            </a:r>
            <a:r>
              <a:rPr lang="es-CO"/>
              <a:t> que </a:t>
            </a:r>
            <a:r>
              <a:rPr lang="es-CO"/>
              <a:t>esté</a:t>
            </a:r>
            <a:r>
              <a:rPr lang="es-CO"/>
              <a:t> dentro de la </a:t>
            </a:r>
            <a:r>
              <a:rPr lang="es-CO"/>
              <a:t>página</a:t>
            </a:r>
            <a:r>
              <a:rPr lang="es-CO"/>
              <a:t> web .</a:t>
            </a:r>
            <a:endParaRPr/>
          </a:p>
          <a:p>
            <a:pPr indent="0" lvl="0" marL="0" rtl="0" algn="l">
              <a:spcBef>
                <a:spcPts val="1000"/>
              </a:spcBef>
              <a:spcAft>
                <a:spcPts val="0"/>
              </a:spcAft>
              <a:buNone/>
            </a:pPr>
            <a:r>
              <a:rPr lang="es-CO"/>
              <a:t>° Los </a:t>
            </a:r>
            <a:r>
              <a:rPr lang="es-CO"/>
              <a:t>administradores</a:t>
            </a:r>
            <a:r>
              <a:rPr lang="es-CO"/>
              <a:t> </a:t>
            </a:r>
            <a:r>
              <a:rPr lang="es-CO"/>
              <a:t>tendrán</a:t>
            </a:r>
            <a:r>
              <a:rPr lang="es-CO"/>
              <a:t> el control sobre los canes y los usuarios.</a:t>
            </a:r>
            <a:endParaRPr/>
          </a:p>
          <a:p>
            <a:pPr indent="0" lvl="0" marL="0" rtl="0" algn="l">
              <a:spcBef>
                <a:spcPts val="1000"/>
              </a:spcBef>
              <a:spcAft>
                <a:spcPts val="0"/>
              </a:spcAft>
              <a:buClr>
                <a:schemeClr val="dk1"/>
              </a:buClr>
              <a:buSzPts val="1100"/>
              <a:buFont typeface="Arial"/>
              <a:buNone/>
            </a:pPr>
            <a:r>
              <a:rPr lang="es-CO"/>
              <a:t>° tendremos diferentes herramientas para un seguimiento del </a:t>
            </a:r>
            <a:r>
              <a:rPr lang="es-CO"/>
              <a:t>proceso</a:t>
            </a:r>
            <a:r>
              <a:rPr lang="es-CO"/>
              <a:t> de </a:t>
            </a:r>
            <a:r>
              <a:rPr lang="es-CO"/>
              <a:t>recuperación</a:t>
            </a:r>
            <a:r>
              <a:rPr lang="es-CO"/>
              <a:t> del can, para evitar futuros inconvenientes del el usuario </a:t>
            </a:r>
            <a:endParaRPr/>
          </a:p>
          <a:p>
            <a:pPr indent="0" lvl="0" marL="0" rtl="0" algn="l">
              <a:spcBef>
                <a:spcPts val="1000"/>
              </a:spcBef>
              <a:spcAft>
                <a:spcPts val="0"/>
              </a:spcAft>
              <a:buNone/>
            </a:pPr>
            <a:r>
              <a:rPr lang="es-CO"/>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9e7b4f96c9_0_0"/>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CO"/>
              <a:t>Justificación</a:t>
            </a:r>
            <a:endParaRPr/>
          </a:p>
        </p:txBody>
      </p:sp>
      <p:sp>
        <p:nvSpPr>
          <p:cNvPr id="196" name="Google Shape;196;g19e7b4f96c9_0_0"/>
          <p:cNvSpPr txBox="1"/>
          <p:nvPr>
            <p:ph idx="1" type="body"/>
          </p:nvPr>
        </p:nvSpPr>
        <p:spPr>
          <a:xfrm>
            <a:off x="1263687" y="1590693"/>
            <a:ext cx="8946600" cy="41955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s-CO"/>
              <a:t>El </a:t>
            </a:r>
            <a:r>
              <a:rPr lang="es-CO"/>
              <a:t>análisis que se inició para saber cuántos can hay en estado de vulnerabilidad, para así lograr crear una pagina en donde se reflejen cada uno de lo canes que están bajo el cuidado de la fundación y donde se logren ver las características como las razas, edades y tamaños que se encuentren dentro de las instalaciones, contamos con unos  formularios para cada adopción para así evitar que vuelvan al estado de desprotección, en la página se pueden ver números al comunicarse en dado caso que no puedan tener a los canes o se encuentre uno en estado de abandono para que la fundación acuda.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2022-10-13T01:54:00Z</dcterms:created>
  <dc:creator>user</dc:creator>
</cp:coreProperties>
</file>