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Oswald SemiBold"/>
      <p:regular r:id="rId20"/>
      <p:bold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SemiBold-regular.fntdata"/><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OswaldSemiBold-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8027dfd6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8027dfd6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8027dfd6c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8027dfd6c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8027dfd6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8027dfd6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8027dfd6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8027dfd6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8027dfd6c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8027dfd6c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8027dfd6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8027dfd6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8027dfd6c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8027dfd6c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8027dfd6c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8027dfd6c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8027dfd6c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8027dfd6c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82d4c82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82d4c82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82d4c82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82d4c82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8027dfd6c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8027dfd6c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ValentinaBogdanova/Screen_Time_and_Well_being_analysis" TargetMode="External"/><Relationship Id="rId4" Type="http://schemas.openxmlformats.org/officeDocument/2006/relationships/hyperlink" Target="https://www.loom.com/share/4a6d11893e1146fe88ff0d8c11c1fef6?sid=1ffebb66-a5e9-47e3-bcea-6933a5cb5a58" TargetMode="External"/><Relationship Id="rId5" Type="http://schemas.openxmlformats.org/officeDocument/2006/relationships/hyperlink" Target="https://public.tableau.com/views/DashboardFinalProject_17375905308540/Dashboard1?:language=en-US&amp;publish=yes&amp;:sid=&amp;:redirect=auth&amp;:display_count=n&amp;:origin=viz_share_link" TargetMode="External"/><Relationship Id="rId6" Type="http://schemas.openxmlformats.org/officeDocument/2006/relationships/hyperlink" Target="https://www.datascienceportfol.io/bogdanovavaly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document/d/1mYqD0qYXWnR_YrP8FZUkoDyE_N_4CIhu/edit?usp=sharing&amp;ouid=117904512042212195918&amp;rtpof=true&amp;sd=true" TargetMode="External"/><Relationship Id="rId4" Type="http://schemas.openxmlformats.org/officeDocument/2006/relationships/hyperlink" Target="https://www.linkedin.com/in/valentina-bogdanova/" TargetMode="External"/><Relationship Id="rId5" Type="http://schemas.openxmlformats.org/officeDocument/2006/relationships/hyperlink" Target="https://docs.google.com/spreadsheets/d/1B9AwUQdZg5IDKVZupLmjJy9kGSdHlEx04tTdJNKNAmk/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rotWithShape="0" algn="bl" dir="5400000" dist="19050">
              <a:srgbClr val="000000">
                <a:alpha val="50000"/>
              </a:srgbClr>
            </a:outerShdw>
            <a:reflection blurRad="0" dir="5400000" dist="38100" endA="0" endPos="1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txBox="1"/>
          <p:nvPr/>
        </p:nvSpPr>
        <p:spPr>
          <a:xfrm>
            <a:off x="4034750" y="1546400"/>
            <a:ext cx="10113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102" name="Google Shape;102;p25"/>
          <p:cNvSpPr txBox="1"/>
          <p:nvPr/>
        </p:nvSpPr>
        <p:spPr>
          <a:xfrm>
            <a:off x="4753700" y="2496725"/>
            <a:ext cx="2086800" cy="2646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3" name="Google Shape;103;p25"/>
          <p:cNvSpPr txBox="1"/>
          <p:nvPr/>
        </p:nvSpPr>
        <p:spPr>
          <a:xfrm>
            <a:off x="7057200" y="2496725"/>
            <a:ext cx="2086800" cy="264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4" name="Google Shape;104;p25"/>
          <p:cNvSpPr txBox="1"/>
          <p:nvPr/>
        </p:nvSpPr>
        <p:spPr>
          <a:xfrm>
            <a:off x="2078975" y="2103800"/>
            <a:ext cx="40989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pic>
        <p:nvPicPr>
          <p:cNvPr id="105" name="Google Shape;105;p25"/>
          <p:cNvPicPr preferRelativeResize="0"/>
          <p:nvPr/>
        </p:nvPicPr>
        <p:blipFill>
          <a:blip r:embed="rId3">
            <a:alphaModFix/>
          </a:blip>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Oswald"/>
                <a:ea typeface="Oswald"/>
                <a:cs typeface="Oswald"/>
                <a:sym typeface="Oswald"/>
              </a:rPr>
              <a:t>      //Developers</a:t>
            </a:r>
            <a:r>
              <a:rPr lang="ru" sz="2400">
                <a:solidFill>
                  <a:srgbClr val="FF0000"/>
                </a:solidFill>
                <a:latin typeface="Oswald"/>
                <a:ea typeface="Oswald"/>
                <a:cs typeface="Oswald"/>
                <a:sym typeface="Oswald"/>
              </a:rPr>
              <a:t>_Institute</a:t>
            </a:r>
            <a:r>
              <a:rPr lang="ru" sz="2400">
                <a:solidFill>
                  <a:schemeClr val="dk1"/>
                </a:solidFill>
                <a:latin typeface="Oswald"/>
                <a:ea typeface="Oswald"/>
                <a:cs typeface="Oswald"/>
                <a:sym typeface="Oswald"/>
              </a:rPr>
              <a:t>_                  </a:t>
            </a:r>
            <a:r>
              <a:rPr lang="ru" sz="3000">
                <a:solidFill>
                  <a:schemeClr val="dk1"/>
                </a:solidFill>
                <a:latin typeface="Oswald"/>
                <a:ea typeface="Oswald"/>
                <a:cs typeface="Oswald"/>
                <a:sym typeface="Oswald"/>
              </a:rPr>
              <a:t> </a:t>
            </a:r>
            <a:r>
              <a:rPr lang="ru" sz="2400">
                <a:solidFill>
                  <a:schemeClr val="dk1"/>
                </a:solidFill>
                <a:latin typeface="Oswald"/>
                <a:ea typeface="Oswald"/>
                <a:cs typeface="Oswald"/>
                <a:sym typeface="Oswald"/>
              </a:rPr>
              <a:t> </a:t>
            </a:r>
            <a:endParaRPr sz="2400">
              <a:solidFill>
                <a:schemeClr val="dk1"/>
              </a:solidFill>
              <a:latin typeface="Oswald"/>
              <a:ea typeface="Oswald"/>
              <a:cs typeface="Oswald"/>
              <a:sym typeface="Oswald"/>
            </a:endParaRPr>
          </a:p>
          <a:p>
            <a:pPr indent="0" lvl="0" marL="0" rtl="0" algn="ctr">
              <a:spcBef>
                <a:spcPts val="0"/>
              </a:spcBef>
              <a:spcAft>
                <a:spcPts val="0"/>
              </a:spcAft>
              <a:buNone/>
            </a:pPr>
            <a:r>
              <a:rPr lang="ru" sz="2400">
                <a:solidFill>
                  <a:schemeClr val="dk1"/>
                </a:solidFill>
                <a:latin typeface="Oswald"/>
                <a:ea typeface="Oswald"/>
                <a:cs typeface="Oswald"/>
                <a:sym typeface="Oswald"/>
              </a:rPr>
              <a:t>TLV Coding Bootcamp</a:t>
            </a:r>
            <a:endParaRPr sz="2400">
              <a:solidFill>
                <a:schemeClr val="dk1"/>
              </a:solidFill>
              <a:latin typeface="Oswald"/>
              <a:ea typeface="Oswald"/>
              <a:cs typeface="Oswald"/>
              <a:sym typeface="Oswald"/>
            </a:endParaRPr>
          </a:p>
          <a:p>
            <a:pPr indent="0" lvl="0" marL="0" rtl="0" algn="ctr">
              <a:spcBef>
                <a:spcPts val="0"/>
              </a:spcBef>
              <a:spcAft>
                <a:spcPts val="0"/>
              </a:spcAft>
              <a:buNone/>
            </a:pPr>
            <a:r>
              <a:t/>
            </a:r>
            <a:endParaRPr>
              <a:solidFill>
                <a:schemeClr val="dk1"/>
              </a:solidFill>
              <a:latin typeface="Oswald"/>
              <a:ea typeface="Oswald"/>
              <a:cs typeface="Oswald"/>
              <a:sym typeface="Oswald"/>
            </a:endParaRPr>
          </a:p>
          <a:p>
            <a:pPr indent="457200" lvl="0" marL="457200" rtl="0" algn="ctr">
              <a:spcBef>
                <a:spcPts val="0"/>
              </a:spcBef>
              <a:spcAft>
                <a:spcPts val="0"/>
              </a:spcAft>
              <a:buNone/>
            </a:pPr>
            <a:r>
              <a:rPr lang="ru" sz="1800">
                <a:solidFill>
                  <a:schemeClr val="dk1"/>
                </a:solidFill>
                <a:latin typeface="Oswald SemiBold"/>
                <a:ea typeface="Oswald SemiBold"/>
                <a:cs typeface="Oswald SemiBold"/>
                <a:sym typeface="Oswald SemiBold"/>
              </a:rPr>
              <a:t>Screen Time and Well-being: Exploring</a:t>
            </a:r>
            <a:endParaRPr sz="1800">
              <a:solidFill>
                <a:schemeClr val="dk1"/>
              </a:solidFill>
              <a:latin typeface="Oswald SemiBold"/>
              <a:ea typeface="Oswald SemiBold"/>
              <a:cs typeface="Oswald SemiBold"/>
              <a:sym typeface="Oswald SemiBold"/>
            </a:endParaRPr>
          </a:p>
          <a:p>
            <a:pPr indent="457200" lvl="0" marL="457200" rtl="0" algn="ctr">
              <a:spcBef>
                <a:spcPts val="0"/>
              </a:spcBef>
              <a:spcAft>
                <a:spcPts val="0"/>
              </a:spcAft>
              <a:buNone/>
            </a:pPr>
            <a:r>
              <a:rPr lang="ru" sz="1800">
                <a:solidFill>
                  <a:schemeClr val="dk1"/>
                </a:solidFill>
                <a:latin typeface="Oswald SemiBold"/>
                <a:ea typeface="Oswald SemiBold"/>
                <a:cs typeface="Oswald SemiBold"/>
                <a:sym typeface="Oswald SemiBold"/>
              </a:rPr>
              <a:t> Smartphone Usage Patterns and Business Opportunities</a:t>
            </a:r>
            <a:endParaRPr sz="250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ru" sz="900"/>
              <a:t>Azerbaijan 🇦🇿- México 🇲🇽 - Cameroon 🇨🇲 - Senegal 🇸🇳 - Burkina Faso 🇧🇫 - Mali 🇲🇱 - Ghana 🇬🇭 - Togo 🇹🇬 - Mauritius 🇲🇺 - Morocco 🇲🇦 - India 🇮🇳 - Georgia 🇬🇪 - Israël 🇮🇱</a:t>
            </a:r>
            <a:endParaRPr sz="900"/>
          </a:p>
          <a:p>
            <a:pPr indent="0" lvl="0" marL="0" rtl="0" algn="l">
              <a:spcBef>
                <a:spcPts val="0"/>
              </a:spcBef>
              <a:spcAft>
                <a:spcPts val="0"/>
              </a:spcAft>
              <a:buNone/>
            </a:pPr>
            <a:r>
              <a:t/>
            </a:r>
            <a:endParaRPr sz="900"/>
          </a:p>
        </p:txBody>
      </p:sp>
      <p:pic>
        <p:nvPicPr>
          <p:cNvPr id="108" name="Google Shape;108;p25"/>
          <p:cNvPicPr preferRelativeResize="0"/>
          <p:nvPr/>
        </p:nvPicPr>
        <p:blipFill>
          <a:blip r:embed="rId4">
            <a:alphaModFix/>
          </a:blip>
          <a:stretch>
            <a:fillRect/>
          </a:stretch>
        </p:blipFill>
        <p:spPr>
          <a:xfrm>
            <a:off x="348116" y="728800"/>
            <a:ext cx="2264217" cy="24594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150">
                <a:solidFill>
                  <a:srgbClr val="FFFFFF"/>
                </a:solidFill>
                <a:highlight>
                  <a:srgbClr val="222529"/>
                </a:highlight>
              </a:rPr>
              <a:t>Developers Institute ranked for </a:t>
            </a:r>
            <a:r>
              <a:rPr b="1" lang="ru" sz="1150">
                <a:solidFill>
                  <a:srgbClr val="FF0000"/>
                </a:solidFill>
                <a:highlight>
                  <a:srgbClr val="222529"/>
                </a:highlight>
              </a:rPr>
              <a:t>Best Coding Bootcamp Worldwide</a:t>
            </a:r>
            <a:r>
              <a:rPr b="1" lang="ru" sz="1150">
                <a:solidFill>
                  <a:srgbClr val="FFFFFF"/>
                </a:solidFill>
                <a:highlight>
                  <a:srgbClr val="222529"/>
                </a:highlight>
              </a:rPr>
              <a:t> for 2023</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34"/>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pic>
        <p:nvPicPr>
          <p:cNvPr id="177" name="Google Shape;177;p34"/>
          <p:cNvPicPr preferRelativeResize="0"/>
          <p:nvPr/>
        </p:nvPicPr>
        <p:blipFill>
          <a:blip r:embed="rId3">
            <a:alphaModFix/>
          </a:blip>
          <a:stretch>
            <a:fillRect/>
          </a:stretch>
        </p:blipFill>
        <p:spPr>
          <a:xfrm>
            <a:off x="601551" y="930050"/>
            <a:ext cx="7940901" cy="4148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sp>
        <p:nvSpPr>
          <p:cNvPr id="182" name="Google Shape;182;p35"/>
          <p:cNvSpPr txBox="1"/>
          <p:nvPr/>
        </p:nvSpPr>
        <p:spPr>
          <a:xfrm>
            <a:off x="152400" y="375875"/>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pic>
        <p:nvPicPr>
          <p:cNvPr id="183" name="Google Shape;183;p35"/>
          <p:cNvPicPr preferRelativeResize="0"/>
          <p:nvPr/>
        </p:nvPicPr>
        <p:blipFill>
          <a:blip r:embed="rId3">
            <a:alphaModFix/>
          </a:blip>
          <a:stretch>
            <a:fillRect/>
          </a:stretch>
        </p:blipFill>
        <p:spPr>
          <a:xfrm>
            <a:off x="152400" y="1009950"/>
            <a:ext cx="8839199" cy="38978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36"/>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89" name="Google Shape;189;p36"/>
          <p:cNvSpPr txBox="1"/>
          <p:nvPr/>
        </p:nvSpPr>
        <p:spPr>
          <a:xfrm>
            <a:off x="430550" y="1217250"/>
            <a:ext cx="154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900">
                <a:solidFill>
                  <a:srgbClr val="A5769C"/>
                </a:solidFill>
                <a:latin typeface="Oswald"/>
                <a:ea typeface="Oswald"/>
                <a:cs typeface="Oswald"/>
                <a:sym typeface="Oswald"/>
              </a:rPr>
              <a:t>Links</a:t>
            </a:r>
            <a:r>
              <a:rPr b="1" lang="ru" sz="1900">
                <a:solidFill>
                  <a:srgbClr val="A5769C"/>
                </a:solidFill>
                <a:latin typeface="Oswald"/>
                <a:ea typeface="Oswald"/>
                <a:cs typeface="Oswald"/>
                <a:sym typeface="Oswald"/>
              </a:rPr>
              <a:t>:</a:t>
            </a:r>
            <a:endParaRPr b="1" sz="1900">
              <a:solidFill>
                <a:srgbClr val="A5769C"/>
              </a:solidFill>
              <a:latin typeface="Oswald"/>
              <a:ea typeface="Oswald"/>
              <a:cs typeface="Oswald"/>
              <a:sym typeface="Oswald"/>
            </a:endParaRPr>
          </a:p>
        </p:txBody>
      </p:sp>
      <p:sp>
        <p:nvSpPr>
          <p:cNvPr id="190" name="Google Shape;190;p36"/>
          <p:cNvSpPr txBox="1"/>
          <p:nvPr/>
        </p:nvSpPr>
        <p:spPr>
          <a:xfrm>
            <a:off x="430550" y="1839900"/>
            <a:ext cx="837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Github: </a:t>
            </a:r>
            <a:r>
              <a:rPr lang="ru" sz="1800" u="sng">
                <a:solidFill>
                  <a:schemeClr val="hlink"/>
                </a:solidFill>
                <a:latin typeface="Oswald SemiBold"/>
                <a:ea typeface="Oswald SemiBold"/>
                <a:cs typeface="Oswald SemiBold"/>
                <a:sym typeface="Oswald SemiBold"/>
                <a:hlinkClick r:id="rId3"/>
              </a:rPr>
              <a:t>https://github.com/ValentinaBogdanova/Screen_Time_and_Well_being_analysis</a:t>
            </a:r>
            <a:endParaRPr sz="1800">
              <a:solidFill>
                <a:srgbClr val="62524A"/>
              </a:solidFill>
            </a:endParaRPr>
          </a:p>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Video link: </a:t>
            </a:r>
            <a:r>
              <a:rPr lang="ru" sz="1800" u="sng">
                <a:solidFill>
                  <a:schemeClr val="hlink"/>
                </a:solidFill>
                <a:latin typeface="Oswald SemiBold"/>
                <a:ea typeface="Oswald SemiBold"/>
                <a:cs typeface="Oswald SemiBold"/>
                <a:sym typeface="Oswald SemiBold"/>
                <a:hlinkClick r:id="rId4"/>
              </a:rPr>
              <a:t>https://www.loom.com/share/4a6d11893e1146fe88ff0d8c11c1fef6?sid=1ffebb66-a5e9-47e3-bcea-6933a5cb5a58</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Deployed link: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u="sng">
                <a:solidFill>
                  <a:schemeClr val="hlink"/>
                </a:solidFill>
                <a:latin typeface="Oswald SemiBold"/>
                <a:ea typeface="Oswald SemiBold"/>
                <a:cs typeface="Oswald SemiBold"/>
                <a:sym typeface="Oswald SemiBold"/>
                <a:hlinkClick r:id="rId5"/>
              </a:rPr>
              <a:t>https://public.tableau.com/views/DashboardFinalProject_17375905308540/Dashboard1?:language=en-US&amp;publish=yes&amp;:sid=&amp;:redirect=auth&amp;:display_count=n&amp;:origin=viz_share_link</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Portfolio link: </a:t>
            </a:r>
            <a:r>
              <a:rPr lang="ru" sz="1800" u="sng">
                <a:solidFill>
                  <a:schemeClr val="hlink"/>
                </a:solidFill>
                <a:latin typeface="Oswald SemiBold"/>
                <a:ea typeface="Oswald SemiBold"/>
                <a:cs typeface="Oswald SemiBold"/>
                <a:sym typeface="Oswald SemiBold"/>
                <a:hlinkClick r:id="rId6"/>
              </a:rPr>
              <a:t>https://www.datascienceportfol.io/bogdanovavalya</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37"/>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96" name="Google Shape;196;p37"/>
          <p:cNvSpPr txBox="1"/>
          <p:nvPr/>
        </p:nvSpPr>
        <p:spPr>
          <a:xfrm>
            <a:off x="430550" y="1217250"/>
            <a:ext cx="154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900">
                <a:solidFill>
                  <a:srgbClr val="A5769C"/>
                </a:solidFill>
                <a:latin typeface="Oswald"/>
                <a:ea typeface="Oswald"/>
                <a:cs typeface="Oswald"/>
                <a:sym typeface="Oswald"/>
              </a:rPr>
              <a:t>Career Prep:</a:t>
            </a:r>
            <a:endParaRPr b="1" sz="1900">
              <a:solidFill>
                <a:srgbClr val="A5769C"/>
              </a:solidFill>
              <a:latin typeface="Oswald"/>
              <a:ea typeface="Oswald"/>
              <a:cs typeface="Oswald"/>
              <a:sym typeface="Oswald"/>
            </a:endParaRPr>
          </a:p>
        </p:txBody>
      </p:sp>
      <p:sp>
        <p:nvSpPr>
          <p:cNvPr id="197" name="Google Shape;197;p37"/>
          <p:cNvSpPr txBox="1"/>
          <p:nvPr/>
        </p:nvSpPr>
        <p:spPr>
          <a:xfrm>
            <a:off x="430550" y="1859850"/>
            <a:ext cx="8329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CV link:      </a:t>
            </a:r>
            <a:r>
              <a:rPr lang="ru" sz="1800" u="sng">
                <a:solidFill>
                  <a:schemeClr val="hlink"/>
                </a:solidFill>
                <a:latin typeface="Oswald SemiBold"/>
                <a:ea typeface="Oswald SemiBold"/>
                <a:cs typeface="Oswald SemiBold"/>
                <a:sym typeface="Oswald SemiBold"/>
                <a:hlinkClick r:id="rId3"/>
              </a:rPr>
              <a:t>https://docs.google.com/document/d/1mYqD0qYXWnR_YrP8FZUkoDyE_N_4CIhu/edit?usp=sharing&amp;ouid=117904512042212195918&amp;rtpof=true&amp;sd=true</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Linkedin link: </a:t>
            </a:r>
            <a:r>
              <a:rPr lang="ru" sz="1800" u="sng">
                <a:solidFill>
                  <a:schemeClr val="hlink"/>
                </a:solidFill>
                <a:latin typeface="Oswald SemiBold"/>
                <a:ea typeface="Oswald SemiBold"/>
                <a:cs typeface="Oswald SemiBold"/>
                <a:sym typeface="Oswald SemiBold"/>
                <a:hlinkClick r:id="rId4"/>
              </a:rPr>
              <a:t>https://www.linkedin.com/in/valentina-bogdanova/</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Job tracker link: </a:t>
            </a:r>
            <a:r>
              <a:rPr lang="ru" sz="1800" u="sng">
                <a:solidFill>
                  <a:schemeClr val="hlink"/>
                </a:solidFill>
                <a:latin typeface="Oswald SemiBold"/>
                <a:ea typeface="Oswald SemiBold"/>
                <a:cs typeface="Oswald SemiBold"/>
                <a:sym typeface="Oswald SemiBold"/>
                <a:hlinkClick r:id="rId5"/>
              </a:rPr>
              <a:t>https://docs.google.com/spreadsheets/d/1B9AwUQdZg5IDKVZupLmjJy9kGSdHlEx04tTdJNKNAmk/edit?usp=sharing</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6"/>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a:t>
            </a:r>
            <a:r>
              <a:rPr lang="ru" sz="1800">
                <a:solidFill>
                  <a:srgbClr val="62524A"/>
                </a:solidFill>
                <a:latin typeface="Oswald SemiBold"/>
                <a:ea typeface="Oswald SemiBold"/>
                <a:cs typeface="Oswald SemiBold"/>
                <a:sym typeface="Oswald SemiBold"/>
              </a:rPr>
              <a:t>Opportunities</a:t>
            </a:r>
            <a:endParaRPr sz="1800">
              <a:solidFill>
                <a:srgbClr val="62524A"/>
              </a:solidFill>
              <a:latin typeface="Oswald SemiBold"/>
              <a:ea typeface="Oswald SemiBold"/>
              <a:cs typeface="Oswald SemiBold"/>
              <a:sym typeface="Oswald SemiBold"/>
            </a:endParaRPr>
          </a:p>
        </p:txBody>
      </p:sp>
      <p:sp>
        <p:nvSpPr>
          <p:cNvPr id="115" name="Google Shape;115;p26"/>
          <p:cNvSpPr txBox="1"/>
          <p:nvPr/>
        </p:nvSpPr>
        <p:spPr>
          <a:xfrm>
            <a:off x="289625" y="1648350"/>
            <a:ext cx="76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solidFill>
                  <a:srgbClr val="62524A"/>
                </a:solidFill>
                <a:latin typeface="Oswald"/>
                <a:ea typeface="Oswald"/>
                <a:cs typeface="Oswald"/>
                <a:sym typeface="Oswald"/>
              </a:rPr>
              <a:t>This project focuses on analyzing screen time patterns and app usage among different demographic groups. By examining how people interact with their smartphones, the project aims to uncover behavioral trends and highlight usage differences across various age and gender groups.</a:t>
            </a:r>
            <a:endParaRPr sz="1600">
              <a:solidFill>
                <a:srgbClr val="62524A"/>
              </a:solidFill>
              <a:latin typeface="Oswald"/>
              <a:ea typeface="Oswald"/>
              <a:cs typeface="Oswald"/>
              <a:sym typeface="Oswald"/>
            </a:endParaRPr>
          </a:p>
        </p:txBody>
      </p:sp>
      <p:sp>
        <p:nvSpPr>
          <p:cNvPr id="116" name="Google Shape;116;p26"/>
          <p:cNvSpPr txBox="1"/>
          <p:nvPr/>
        </p:nvSpPr>
        <p:spPr>
          <a:xfrm>
            <a:off x="2087350" y="3362550"/>
            <a:ext cx="6672600" cy="1908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600">
                <a:solidFill>
                  <a:srgbClr val="62524A"/>
                </a:solidFill>
                <a:latin typeface="Oswald"/>
                <a:ea typeface="Oswald"/>
                <a:cs typeface="Oswald"/>
                <a:sym typeface="Oswald"/>
              </a:rPr>
              <a:t>This project aims to solve key problems by analyzing how and when people spend time on their screens to uncover important patterns and trends. It provides businesses with valuable insights to create better apps and services that match users' needs. </a:t>
            </a:r>
            <a:endParaRPr sz="1600">
              <a:solidFill>
                <a:srgbClr val="62524A"/>
              </a:solidFill>
              <a:latin typeface="Oswald"/>
              <a:ea typeface="Oswald"/>
              <a:cs typeface="Oswald"/>
              <a:sym typeface="Oswald"/>
            </a:endParaRPr>
          </a:p>
          <a:p>
            <a:pPr indent="0" lvl="0" marL="0" rtl="0" algn="r">
              <a:spcBef>
                <a:spcPts val="0"/>
              </a:spcBef>
              <a:spcAft>
                <a:spcPts val="0"/>
              </a:spcAft>
              <a:buNone/>
            </a:pPr>
            <a:r>
              <a:t/>
            </a:r>
            <a:endParaRPr sz="1600">
              <a:solidFill>
                <a:srgbClr val="62524A"/>
              </a:solidFill>
              <a:latin typeface="Oswald"/>
              <a:ea typeface="Oswald"/>
              <a:cs typeface="Oswald"/>
              <a:sym typeface="Oswald"/>
            </a:endParaRPr>
          </a:p>
          <a:p>
            <a:pPr indent="0" lvl="0" marL="0" rtl="0" algn="r">
              <a:spcBef>
                <a:spcPts val="0"/>
              </a:spcBef>
              <a:spcAft>
                <a:spcPts val="0"/>
              </a:spcAft>
              <a:buNone/>
            </a:pPr>
            <a:r>
              <a:rPr lang="ru" sz="1600">
                <a:solidFill>
                  <a:srgbClr val="62524A"/>
                </a:solidFill>
                <a:latin typeface="Oswald"/>
                <a:ea typeface="Oswald"/>
                <a:cs typeface="Oswald"/>
                <a:sym typeface="Oswald"/>
              </a:rPr>
              <a:t>By understanding how different groups use their devices, the project also helps businesses design solutions tailored to specific audiences.</a:t>
            </a:r>
            <a:endParaRPr sz="1100">
              <a:solidFill>
                <a:schemeClr val="dk1"/>
              </a:solidFill>
            </a:endParaRPr>
          </a:p>
          <a:p>
            <a:pPr indent="0" lvl="0" marL="0" marR="0" rtl="0" algn="r">
              <a:lnSpc>
                <a:spcPct val="100000"/>
              </a:lnSpc>
              <a:spcBef>
                <a:spcPts val="0"/>
              </a:spcBef>
              <a:spcAft>
                <a:spcPts val="0"/>
              </a:spcAft>
              <a:buNone/>
            </a:pPr>
            <a:r>
              <a:t/>
            </a:r>
            <a:endParaRPr sz="1600">
              <a:solidFill>
                <a:srgbClr val="62524A"/>
              </a:solidFill>
              <a:latin typeface="Oswald"/>
              <a:ea typeface="Oswald"/>
              <a:cs typeface="Oswald"/>
              <a:sym typeface="Oswald"/>
            </a:endParaRPr>
          </a:p>
        </p:txBody>
      </p:sp>
      <p:sp>
        <p:nvSpPr>
          <p:cNvPr id="117" name="Google Shape;117;p26"/>
          <p:cNvSpPr txBox="1"/>
          <p:nvPr/>
        </p:nvSpPr>
        <p:spPr>
          <a:xfrm>
            <a:off x="3007150" y="2931450"/>
            <a:ext cx="57528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ru" sz="1800">
                <a:solidFill>
                  <a:srgbClr val="A5769C"/>
                </a:solidFill>
                <a:latin typeface="Oswald"/>
                <a:ea typeface="Oswald"/>
                <a:cs typeface="Oswald"/>
                <a:sym typeface="Oswald"/>
              </a:rPr>
              <a:t>Goals and Problems Addressed</a:t>
            </a:r>
            <a:endParaRPr b="1" sz="1800">
              <a:solidFill>
                <a:srgbClr val="A5769C"/>
              </a:solidFill>
              <a:latin typeface="Oswald"/>
              <a:ea typeface="Oswald"/>
              <a:cs typeface="Oswald"/>
              <a:sym typeface="Oswald"/>
            </a:endParaRPr>
          </a:p>
        </p:txBody>
      </p:sp>
      <p:sp>
        <p:nvSpPr>
          <p:cNvPr id="118" name="Google Shape;118;p26"/>
          <p:cNvSpPr txBox="1"/>
          <p:nvPr/>
        </p:nvSpPr>
        <p:spPr>
          <a:xfrm>
            <a:off x="289625" y="121725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Project Description</a:t>
            </a:r>
            <a:endParaRPr b="1" sz="1800">
              <a:solidFill>
                <a:srgbClr val="A5769C"/>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7"/>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24" name="Google Shape;124;p27"/>
          <p:cNvSpPr txBox="1"/>
          <p:nvPr/>
        </p:nvSpPr>
        <p:spPr>
          <a:xfrm>
            <a:off x="449425" y="1808150"/>
            <a:ext cx="7601400" cy="2251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Python</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Pandas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Machine Learning (K-Means)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Statistical Analysis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Data Visualization (Matplotlib, Seaborn &amp; Plotly)</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Jupyter Notebook (Google.coolab)</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Tableau (Dashboard)</a:t>
            </a:r>
            <a:endParaRPr sz="1700">
              <a:solidFill>
                <a:srgbClr val="62524A"/>
              </a:solidFill>
              <a:latin typeface="Oswald"/>
              <a:ea typeface="Oswald"/>
              <a:cs typeface="Oswald"/>
              <a:sym typeface="Oswald"/>
            </a:endParaRPr>
          </a:p>
        </p:txBody>
      </p:sp>
      <p:sp>
        <p:nvSpPr>
          <p:cNvPr id="125" name="Google Shape;125;p27"/>
          <p:cNvSpPr txBox="1"/>
          <p:nvPr/>
        </p:nvSpPr>
        <p:spPr>
          <a:xfrm>
            <a:off x="309600" y="1217250"/>
            <a:ext cx="15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Stack:</a:t>
            </a:r>
            <a:endParaRPr b="1" sz="1800">
              <a:solidFill>
                <a:srgbClr val="A5769C"/>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8"/>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31" name="Google Shape;131;p28"/>
          <p:cNvSpPr txBox="1"/>
          <p:nvPr/>
        </p:nvSpPr>
        <p:spPr>
          <a:xfrm>
            <a:off x="449425" y="1808150"/>
            <a:ext cx="76014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Dataset Source:</a:t>
            </a:r>
            <a:r>
              <a:rPr lang="ru" sz="1700">
                <a:solidFill>
                  <a:srgbClr val="62524A"/>
                </a:solidFill>
                <a:latin typeface="Oswald"/>
                <a:ea typeface="Oswald"/>
                <a:cs typeface="Oswald"/>
                <a:sym typeface="Oswald"/>
              </a:rPr>
              <a:t> The dataset includes simulated user interaction data across various platforms, containing demographic, behavioral, and engagement metrics.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Size:</a:t>
            </a:r>
            <a:r>
              <a:rPr lang="ru" sz="1700">
                <a:solidFill>
                  <a:srgbClr val="62524A"/>
                </a:solidFill>
                <a:latin typeface="Oswald"/>
                <a:ea typeface="Oswald"/>
                <a:cs typeface="Oswald"/>
                <a:sym typeface="Oswald"/>
              </a:rPr>
              <a:t> The dataset includes 1000 rows and 32 columns.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Cleaning:</a:t>
            </a:r>
            <a:r>
              <a:rPr lang="ru" sz="1700">
                <a:solidFill>
                  <a:srgbClr val="62524A"/>
                </a:solidFill>
                <a:latin typeface="Oswald"/>
                <a:ea typeface="Oswald"/>
                <a:cs typeface="Oswald"/>
                <a:sym typeface="Oswald"/>
              </a:rPr>
              <a:t> Missing values were checked (none found), categorical variables were encoded for analysis, and some fields were reformatted for better analysis. Time was also segmented into morning, afternoon, and evening to provide deeper insights.</a:t>
            </a:r>
            <a:endParaRPr sz="1100">
              <a:solidFill>
                <a:schemeClr val="dk1"/>
              </a:solidFill>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32" name="Google Shape;132;p28"/>
          <p:cNvSpPr txBox="1"/>
          <p:nvPr/>
        </p:nvSpPr>
        <p:spPr>
          <a:xfrm>
            <a:off x="309600" y="1217250"/>
            <a:ext cx="245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Dataset Overview:</a:t>
            </a:r>
            <a:endParaRPr b="1" sz="1800">
              <a:solidFill>
                <a:srgbClr val="A5769C"/>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9"/>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38" name="Google Shape;138;p29"/>
          <p:cNvSpPr txBox="1"/>
          <p:nvPr/>
        </p:nvSpPr>
        <p:spPr>
          <a:xfrm>
            <a:off x="449425" y="1808150"/>
            <a:ext cx="76014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700">
                <a:solidFill>
                  <a:srgbClr val="62524A"/>
                </a:solidFill>
                <a:latin typeface="Oswald"/>
                <a:ea typeface="Oswald"/>
                <a:cs typeface="Oswald"/>
                <a:sym typeface="Oswald"/>
              </a:rPr>
              <a:t>Analyze behavioral patterns of users based on demographic and usage patterns.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lang="ru" sz="1700">
                <a:solidFill>
                  <a:srgbClr val="62524A"/>
                </a:solidFill>
                <a:latin typeface="Oswald"/>
                <a:ea typeface="Oswald"/>
                <a:cs typeface="Oswald"/>
                <a:sym typeface="Oswald"/>
              </a:rPr>
              <a:t>Identify correlations between psychological metrics (e.g., satisfaction, addiction level) and other features.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lang="ru" sz="1700">
                <a:solidFill>
                  <a:srgbClr val="62524A"/>
                </a:solidFill>
                <a:latin typeface="Oswald"/>
                <a:ea typeface="Oswald"/>
                <a:cs typeface="Oswald"/>
                <a:sym typeface="Oswald"/>
              </a:rPr>
              <a:t>Segment users into clusters based on psychological metrics and explore differences in income, age, and platform usage.</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39" name="Google Shape;139;p29"/>
          <p:cNvSpPr txBox="1"/>
          <p:nvPr/>
        </p:nvSpPr>
        <p:spPr>
          <a:xfrm>
            <a:off x="309600" y="1217250"/>
            <a:ext cx="30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Project Objectives</a:t>
            </a:r>
            <a:r>
              <a:rPr lang="ru" sz="1100">
                <a:solidFill>
                  <a:schemeClr val="dk1"/>
                </a:solidFill>
              </a:rPr>
              <a:t>:</a:t>
            </a:r>
            <a:endParaRPr b="1" sz="1800">
              <a:solidFill>
                <a:srgbClr val="A5769C"/>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3" name="Shape 143"/>
        <p:cNvGrpSpPr/>
        <p:nvPr/>
      </p:nvGrpSpPr>
      <p:grpSpPr>
        <a:xfrm>
          <a:off x="0" y="0"/>
          <a:ext cx="0" cy="0"/>
          <a:chOff x="0" y="0"/>
          <a:chExt cx="0" cy="0"/>
        </a:xfrm>
      </p:grpSpPr>
      <p:sp>
        <p:nvSpPr>
          <p:cNvPr id="144" name="Google Shape;144;p30"/>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45" name="Google Shape;145;p30"/>
          <p:cNvSpPr txBox="1"/>
          <p:nvPr/>
        </p:nvSpPr>
        <p:spPr>
          <a:xfrm>
            <a:off x="449425" y="1808150"/>
            <a:ext cx="7601400" cy="331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Correlations:</a:t>
            </a:r>
            <a:r>
              <a:rPr lang="ru" sz="1600">
                <a:solidFill>
                  <a:srgbClr val="62524A"/>
                </a:solidFill>
                <a:latin typeface="Oswald"/>
                <a:ea typeface="Oswald"/>
                <a:cs typeface="Oswald"/>
                <a:sym typeface="Oswald"/>
              </a:rPr>
              <a:t> Strong correlations were observed among Productivity Loss, Satisfaction, Self Control, and Addiction Level. These were key metrics for clustering.</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Clustering:</a:t>
            </a:r>
            <a:r>
              <a:rPr lang="ru" sz="1600">
                <a:solidFill>
                  <a:srgbClr val="62524A"/>
                </a:solidFill>
                <a:latin typeface="Oswald"/>
                <a:ea typeface="Oswald"/>
                <a:cs typeface="Oswald"/>
                <a:sym typeface="Oswald"/>
              </a:rPr>
              <a:t> K-Means clustering revealed three distinct user groups that significantly varied in psychological metrics but showed minimal differences in engagement or demographic variables.</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Time of Day Analysis:</a:t>
            </a:r>
            <a:r>
              <a:rPr lang="ru" sz="1600">
                <a:solidFill>
                  <a:srgbClr val="62524A"/>
                </a:solidFill>
                <a:latin typeface="Oswald"/>
                <a:ea typeface="Oswald"/>
                <a:cs typeface="Oswald"/>
                <a:sym typeface="Oswald"/>
              </a:rPr>
              <a:t> Time of day strongly influenced psychological metrics, with higher addiction levels and lower self-control observed during the evening.</a:t>
            </a:r>
            <a:endParaRPr sz="1000">
              <a:solidFill>
                <a:schemeClr val="dk1"/>
              </a:solidFill>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46" name="Google Shape;146;p30"/>
          <p:cNvSpPr txBox="1"/>
          <p:nvPr/>
        </p:nvSpPr>
        <p:spPr>
          <a:xfrm>
            <a:off x="309600" y="1217250"/>
            <a:ext cx="56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Feature Correlations / Machine Learning</a:t>
            </a:r>
            <a:r>
              <a:rPr lang="ru" sz="1100">
                <a:solidFill>
                  <a:schemeClr val="dk1"/>
                </a:solidFill>
              </a:rPr>
              <a:t>:</a:t>
            </a:r>
            <a:endParaRPr b="1" sz="1800">
              <a:solidFill>
                <a:srgbClr val="A5769C"/>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sp>
        <p:nvSpPr>
          <p:cNvPr id="151" name="Google Shape;151;p31"/>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52" name="Google Shape;152;p31"/>
          <p:cNvSpPr txBox="1"/>
          <p:nvPr/>
        </p:nvSpPr>
        <p:spPr>
          <a:xfrm>
            <a:off x="449425" y="1808150"/>
            <a:ext cx="7601400" cy="122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53" name="Google Shape;153;p31"/>
          <p:cNvSpPr txBox="1"/>
          <p:nvPr/>
        </p:nvSpPr>
        <p:spPr>
          <a:xfrm>
            <a:off x="309600" y="1217250"/>
            <a:ext cx="56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Feature Correlations / Machine Learning</a:t>
            </a:r>
            <a:r>
              <a:rPr lang="ru" sz="1100">
                <a:solidFill>
                  <a:schemeClr val="dk1"/>
                </a:solidFill>
              </a:rPr>
              <a:t>:</a:t>
            </a:r>
            <a:endParaRPr b="1" sz="1800">
              <a:solidFill>
                <a:srgbClr val="A5769C"/>
              </a:solidFill>
              <a:latin typeface="Oswald"/>
              <a:ea typeface="Oswald"/>
              <a:cs typeface="Oswald"/>
              <a:sym typeface="Oswald"/>
            </a:endParaRPr>
          </a:p>
        </p:txBody>
      </p:sp>
      <p:pic>
        <p:nvPicPr>
          <p:cNvPr id="154" name="Google Shape;154;p31"/>
          <p:cNvPicPr preferRelativeResize="0"/>
          <p:nvPr/>
        </p:nvPicPr>
        <p:blipFill>
          <a:blip r:embed="rId3">
            <a:alphaModFix/>
          </a:blip>
          <a:stretch>
            <a:fillRect/>
          </a:stretch>
        </p:blipFill>
        <p:spPr>
          <a:xfrm>
            <a:off x="169775" y="1747575"/>
            <a:ext cx="6544400" cy="1530500"/>
          </a:xfrm>
          <a:prstGeom prst="rect">
            <a:avLst/>
          </a:prstGeom>
          <a:noFill/>
          <a:ln>
            <a:noFill/>
          </a:ln>
        </p:spPr>
      </p:pic>
      <p:pic>
        <p:nvPicPr>
          <p:cNvPr id="155" name="Google Shape;155;p31"/>
          <p:cNvPicPr preferRelativeResize="0"/>
          <p:nvPr/>
        </p:nvPicPr>
        <p:blipFill>
          <a:blip r:embed="rId4">
            <a:alphaModFix/>
          </a:blip>
          <a:stretch>
            <a:fillRect/>
          </a:stretch>
        </p:blipFill>
        <p:spPr>
          <a:xfrm>
            <a:off x="1830250" y="3470425"/>
            <a:ext cx="6553200" cy="12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32"/>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pic>
        <p:nvPicPr>
          <p:cNvPr id="161" name="Google Shape;161;p32"/>
          <p:cNvPicPr preferRelativeResize="0"/>
          <p:nvPr/>
        </p:nvPicPr>
        <p:blipFill>
          <a:blip r:embed="rId3">
            <a:alphaModFix/>
          </a:blip>
          <a:stretch>
            <a:fillRect/>
          </a:stretch>
        </p:blipFill>
        <p:spPr>
          <a:xfrm>
            <a:off x="689150" y="1090326"/>
            <a:ext cx="3049476" cy="1910350"/>
          </a:xfrm>
          <a:prstGeom prst="rect">
            <a:avLst/>
          </a:prstGeom>
          <a:noFill/>
          <a:ln>
            <a:noFill/>
          </a:ln>
        </p:spPr>
      </p:pic>
      <p:pic>
        <p:nvPicPr>
          <p:cNvPr id="162" name="Google Shape;162;p32"/>
          <p:cNvPicPr preferRelativeResize="0"/>
          <p:nvPr/>
        </p:nvPicPr>
        <p:blipFill>
          <a:blip r:embed="rId4">
            <a:alphaModFix/>
          </a:blip>
          <a:stretch>
            <a:fillRect/>
          </a:stretch>
        </p:blipFill>
        <p:spPr>
          <a:xfrm>
            <a:off x="5223050" y="1099850"/>
            <a:ext cx="3049474" cy="1910350"/>
          </a:xfrm>
          <a:prstGeom prst="rect">
            <a:avLst/>
          </a:prstGeom>
          <a:noFill/>
          <a:ln>
            <a:noFill/>
          </a:ln>
        </p:spPr>
      </p:pic>
      <p:pic>
        <p:nvPicPr>
          <p:cNvPr id="163" name="Google Shape;163;p32"/>
          <p:cNvPicPr preferRelativeResize="0"/>
          <p:nvPr/>
        </p:nvPicPr>
        <p:blipFill>
          <a:blip r:embed="rId5">
            <a:alphaModFix/>
          </a:blip>
          <a:stretch>
            <a:fillRect/>
          </a:stretch>
        </p:blipFill>
        <p:spPr>
          <a:xfrm>
            <a:off x="689150" y="3265650"/>
            <a:ext cx="3049476" cy="1755400"/>
          </a:xfrm>
          <a:prstGeom prst="rect">
            <a:avLst/>
          </a:prstGeom>
          <a:noFill/>
          <a:ln>
            <a:noFill/>
          </a:ln>
        </p:spPr>
      </p:pic>
      <p:pic>
        <p:nvPicPr>
          <p:cNvPr id="164" name="Google Shape;164;p32"/>
          <p:cNvPicPr preferRelativeResize="0"/>
          <p:nvPr/>
        </p:nvPicPr>
        <p:blipFill>
          <a:blip r:embed="rId6">
            <a:alphaModFix/>
          </a:blip>
          <a:stretch>
            <a:fillRect/>
          </a:stretch>
        </p:blipFill>
        <p:spPr>
          <a:xfrm>
            <a:off x="5223050" y="3265650"/>
            <a:ext cx="3097550" cy="1815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8" name="Shape 168"/>
        <p:cNvGrpSpPr/>
        <p:nvPr/>
      </p:nvGrpSpPr>
      <p:grpSpPr>
        <a:xfrm>
          <a:off x="0" y="0"/>
          <a:ext cx="0" cy="0"/>
          <a:chOff x="0" y="0"/>
          <a:chExt cx="0" cy="0"/>
        </a:xfrm>
      </p:grpSpPr>
      <p:sp>
        <p:nvSpPr>
          <p:cNvPr id="169" name="Google Shape;169;p33"/>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70" name="Google Shape;170;p33"/>
          <p:cNvSpPr txBox="1"/>
          <p:nvPr/>
        </p:nvSpPr>
        <p:spPr>
          <a:xfrm>
            <a:off x="459425" y="1578450"/>
            <a:ext cx="8410500" cy="46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100">
              <a:solidFill>
                <a:schemeClr val="dk1"/>
              </a:solidFill>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Data Representation:</a:t>
            </a:r>
            <a:r>
              <a:rPr lang="ru" sz="1600">
                <a:solidFill>
                  <a:srgbClr val="62524A"/>
                </a:solidFill>
                <a:latin typeface="Oswald"/>
                <a:ea typeface="Oswald"/>
                <a:cs typeface="Oswald"/>
                <a:sym typeface="Oswald"/>
              </a:rPr>
              <a:t> The dataset is </a:t>
            </a:r>
            <a:r>
              <a:rPr lang="ru" sz="1600">
                <a:solidFill>
                  <a:srgbClr val="62524A"/>
                </a:solidFill>
                <a:latin typeface="Oswald"/>
                <a:ea typeface="Oswald"/>
                <a:cs typeface="Oswald"/>
                <a:sym typeface="Oswald"/>
              </a:rPr>
              <a:t>synthetic</a:t>
            </a:r>
            <a:r>
              <a:rPr lang="ru" sz="1600">
                <a:solidFill>
                  <a:srgbClr val="62524A"/>
                </a:solidFill>
                <a:latin typeface="Oswald"/>
                <a:ea typeface="Oswald"/>
                <a:cs typeface="Oswald"/>
                <a:sym typeface="Oswald"/>
              </a:rPr>
              <a:t> and might not fully show how people behave in real life.</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Demographic Balance:</a:t>
            </a:r>
            <a:r>
              <a:rPr lang="ru" sz="1600">
                <a:solidFill>
                  <a:srgbClr val="62524A"/>
                </a:solidFill>
                <a:latin typeface="Oswald"/>
                <a:ea typeface="Oswald"/>
                <a:cs typeface="Oswald"/>
                <a:sym typeface="Oswald"/>
              </a:rPr>
              <a:t> Some groups (like rural or urban users) might have more or fewer people than expected.</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b="1"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Access to Real Data:</a:t>
            </a:r>
            <a:r>
              <a:rPr lang="ru" sz="1600">
                <a:solidFill>
                  <a:srgbClr val="62524A"/>
                </a:solidFill>
                <a:latin typeface="Oswald"/>
                <a:ea typeface="Oswald"/>
                <a:cs typeface="Oswald"/>
                <a:sym typeface="Oswald"/>
              </a:rPr>
              <a:t> Real datasets with these kinds of metrics are often not free and require payment, making it harder to use real-world information.</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Future Improvements:</a:t>
            </a:r>
            <a:r>
              <a:rPr lang="ru" sz="1600">
                <a:solidFill>
                  <a:srgbClr val="62524A"/>
                </a:solidFill>
                <a:latin typeface="Oswald"/>
                <a:ea typeface="Oswald"/>
                <a:cs typeface="Oswald"/>
                <a:sym typeface="Oswald"/>
              </a:rPr>
              <a:t> Using real-world data, improving how we measure feelings like satisfaction, and trying predictive tools could make the analysis better.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b="1" sz="16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71" name="Google Shape;171;p33"/>
          <p:cNvSpPr txBox="1"/>
          <p:nvPr/>
        </p:nvSpPr>
        <p:spPr>
          <a:xfrm>
            <a:off x="309600" y="1217250"/>
            <a:ext cx="56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Limits:</a:t>
            </a:r>
            <a:endParaRPr b="1" sz="1800">
              <a:solidFill>
                <a:srgbClr val="A5769C"/>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