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6" Type="http://schemas.openxmlformats.org/officeDocument/2006/relationships/slide" Target="slides/slide45.xml" /><Relationship Id="rId47" Type="http://schemas.openxmlformats.org/officeDocument/2006/relationships/slide" Target="slides/slide46.xml" /><Relationship Id="rId48" Type="http://schemas.openxmlformats.org/officeDocument/2006/relationships/slide" Target="slides/slide47.xml" /><Relationship Id="rId49" Type="http://schemas.openxmlformats.org/officeDocument/2006/relationships/slide" Target="slides/slide48.xml" /><Relationship Id="rId50" Type="http://schemas.openxmlformats.org/officeDocument/2006/relationships/slide" Target="slides/slide49.xml" /><Relationship Id="rId51" Type="http://schemas.openxmlformats.org/officeDocument/2006/relationships/slide" Target="slides/slide50.xml" /><Relationship Id="rId52" Type="http://schemas.openxmlformats.org/officeDocument/2006/relationships/slide" Target="slides/slide51.xml" /><Relationship Id="rId53" Type="http://schemas.openxmlformats.org/officeDocument/2006/relationships/slide" Target="slides/slide52.xml" /><Relationship Id="rId54" Type="http://schemas.openxmlformats.org/officeDocument/2006/relationships/slide" Target="slides/slide53.xml" /><Relationship Id="rId55" Type="http://schemas.openxmlformats.org/officeDocument/2006/relationships/slide" Target="slides/slide54.xml" /><Relationship Id="rId56" Type="http://schemas.openxmlformats.org/officeDocument/2006/relationships/slide" Target="slides/slide55.xml" /><Relationship Id="rId57" Type="http://schemas.openxmlformats.org/officeDocument/2006/relationships/slide" Target="slides/slide56.xml" /><Relationship Id="rId58" Type="http://schemas.openxmlformats.org/officeDocument/2006/relationships/slide" Target="slides/slide57.xml" /><Relationship Id="rId59" Type="http://schemas.openxmlformats.org/officeDocument/2006/relationships/slide" Target="slides/slide58.xml" /><Relationship Id="rId60" Type="http://schemas.openxmlformats.org/officeDocument/2006/relationships/slide" Target="slides/slide59.xml" /><Relationship Id="rId61" Type="http://schemas.openxmlformats.org/officeDocument/2006/relationships/slide" Target="slides/slide60.xml" /><Relationship Id="rId62" Type="http://schemas.openxmlformats.org/officeDocument/2006/relationships/slide" Target="slides/slide61.xml" /><Relationship Id="rId64" Type="http://schemas.openxmlformats.org/officeDocument/2006/relationships/viewProps" Target="viewProps.xml" /><Relationship Id="rId6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6" Type="http://schemas.openxmlformats.org/officeDocument/2006/relationships/tableStyles" Target="tableStyles.xml" /><Relationship Id="rId6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3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7.png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jpg" /></Relationships>
</file>

<file path=ppt/slides/_rels/slide4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0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2.png" /></Relationships>
</file>

<file path=ppt/slides/_rels/slide5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4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3.png" /></Relationships>
</file>

<file path=ppt/slides/_rels/slide5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4.png" /></Relationships>
</file>

<file path=ppt/slides/_rels/slide5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Régression robuste aux valeurs extrêmes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ECL8202 - Hiver 2020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</a:p>
              <a:p>
                <a:pPr lvl="0" indent="0" marL="0">
                  <a:buNone/>
                </a:pPr>
                <a:r>
                  <a:rPr/>
                  <a:t>]</a:t>
                </a:r>
              </a:p>
              <a:p>
                <a:pPr lvl="0" indent="0" marL="0">
                  <a:buNone/>
                </a:pPr>
                <a:r>
                  <a:rPr/>
                  <a:t>.pull-right[</a:t>
                </a:r>
              </a:p>
              <a:p>
                <a:pPr lvl="0"/>
                <a:r>
                  <a:rPr/>
                  <a:t>Courbe verte: </a:t>
                </a:r>
                <a14:m>
                  <m:oMath xmlns:m="http://schemas.openxmlformats.org/officeDocument/2006/math">
                    <m:r>
                      <m:t>N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0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1</m:t>
                        </m:r>
                      </m:e>
                    </m:d>
                  </m:oMath>
                </a14:m>
              </a:p>
              <a:p>
                <a:pPr lvl="0"/>
                <a:r>
                  <a:rPr/>
                  <a:t>Courbe orange: mélange de 95% suivant </a:t>
                </a:r>
                <a14:m>
                  <m:oMath xmlns:m="http://schemas.openxmlformats.org/officeDocument/2006/math">
                    <m:r>
                      <m:t>N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0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1</m:t>
                        </m:r>
                      </m:e>
                    </m:d>
                  </m:oMath>
                </a14:m>
                <a:r>
                  <a:rPr/>
                  <a:t>, 5% suivant </a:t>
                </a:r>
                <a14:m>
                  <m:oMath xmlns:m="http://schemas.openxmlformats.org/officeDocument/2006/math">
                    <m:r>
                      <m:t>N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0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5</m:t>
                        </m:r>
                      </m:e>
                    </m:d>
                  </m:oMath>
                </a14:m>
              </a:p>
              <a:p>
                <a:pPr lvl="0" indent="0" marL="0">
                  <a:buNone/>
                </a:pPr>
                <a:r>
                  <a:rPr/>
                  <a:t>]</a:t>
                </a:r>
              </a:p>
            </p:txBody>
          </p:sp>
        </mc:Choice>
      </mc:AlternateContent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Précision et valeurs extrêmes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Simulons 1000 échantillons avec </a:t>
                </a:r>
                <a14:m>
                  <m:oMath xmlns:m="http://schemas.openxmlformats.org/officeDocument/2006/math">
                    <m:r>
                      <m:t>n</m:t>
                    </m:r>
                    <m:r>
                      <m:rPr>
                        <m:sty m:val="p"/>
                      </m:rPr>
                      <m:t>=</m:t>
                    </m:r>
                    <m:r>
                      <m:t>100</m:t>
                    </m:r>
                  </m:oMath>
                </a14:m>
                <a:r>
                  <a:rPr/>
                  <a:t> pour chaque distribution.</a:t>
                </a:r>
              </a:p>
              <a:p>
                <a:pPr lvl="0" indent="0">
                  <a:buNone/>
                </a:pPr>
                <a:r>
                  <a:rPr>
                    <a:solidFill>
                      <a:srgbClr val="06287E"/>
                    </a:solidFill>
                    <a:latin typeface="Courier"/>
                  </a:rPr>
                  <a:t>set.seed</a:t>
                </a:r>
                <a:r>
                  <a:rPr>
                    <a:latin typeface="Courier"/>
                  </a:rPr>
                  <a:t>(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82</a:t>
                </a:r>
                <a:r>
                  <a:rPr>
                    <a:latin typeface="Courier"/>
                  </a:rPr>
                  <a:t>)</a:t>
                </a:r>
                <a:br/>
                <a:r>
                  <a:rPr>
                    <a:latin typeface="Courier"/>
                  </a:rPr>
                  <a:t>norm_samp </a:t>
                </a:r>
                <a:r>
                  <a:rPr>
                    <a:solidFill>
                      <a:srgbClr val="007020"/>
                    </a:solidFill>
                    <a:latin typeface="Courier"/>
                  </a:rPr>
                  <a:t>&lt;-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06287E"/>
                    </a:solidFill>
                    <a:latin typeface="Courier"/>
                  </a:rPr>
                  <a:t>replicate</a:t>
                </a:r>
                <a:r>
                  <a:rPr>
                    <a:latin typeface="Courier"/>
                  </a:rPr>
                  <a:t>(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1000</a:t>
                </a:r>
                <a:r>
                  <a:rPr>
                    <a:latin typeface="Courier"/>
                  </a:rPr>
                  <a:t>, </a:t>
                </a:r>
                <a:r>
                  <a:rPr>
                    <a:solidFill>
                      <a:srgbClr val="06287E"/>
                    </a:solidFill>
                    <a:latin typeface="Courier"/>
                  </a:rPr>
                  <a:t>rnorm</a:t>
                </a:r>
                <a:r>
                  <a:rPr>
                    <a:latin typeface="Courier"/>
                  </a:rPr>
                  <a:t>(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100</a:t>
                </a:r>
                <a:r>
                  <a:rPr>
                    <a:latin typeface="Courier"/>
                  </a:rPr>
                  <a:t>)) </a:t>
                </a:r>
                <a:r>
                  <a:rPr i="1">
                    <a:solidFill>
                      <a:srgbClr val="60A0B0"/>
                    </a:solidFill>
                    <a:latin typeface="Courier"/>
                  </a:rPr>
                  <a:t># par défaut, mean = 0, sd = 1</a:t>
                </a:r>
                <a:br/>
                <a:r>
                  <a:rPr>
                    <a:latin typeface="Courier"/>
                  </a:rPr>
                  <a:t>mix_samp </a:t>
                </a:r>
                <a:r>
                  <a:rPr>
                    <a:solidFill>
                      <a:srgbClr val="007020"/>
                    </a:solidFill>
                    <a:latin typeface="Courier"/>
                  </a:rPr>
                  <a:t>&lt;-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06287E"/>
                    </a:solidFill>
                    <a:latin typeface="Courier"/>
                  </a:rPr>
                  <a:t>replicate</a:t>
                </a:r>
                <a:r>
                  <a:rPr>
                    <a:latin typeface="Courier"/>
                  </a:rPr>
                  <a:t>(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1000</a:t>
                </a:r>
                <a:r>
                  <a:rPr>
                    <a:latin typeface="Courier"/>
                  </a:rPr>
                  <a:t>, </a:t>
                </a:r>
                <a:r>
                  <a:rPr>
                    <a:solidFill>
                      <a:srgbClr val="06287E"/>
                    </a:solidFill>
                    <a:latin typeface="Courier"/>
                  </a:rPr>
                  <a:t>rnorm</a:t>
                </a:r>
                <a:r>
                  <a:rPr>
                    <a:latin typeface="Courier"/>
                  </a:rPr>
                  <a:t>(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100</a:t>
                </a:r>
                <a:r>
                  <a:rPr>
                    <a:latin typeface="Courier"/>
                  </a:rPr>
                  <a:t>, </a:t>
                </a:r>
                <a:r>
                  <a:rPr>
                    <a:solidFill>
                      <a:srgbClr val="7D9029"/>
                    </a:solidFill>
                    <a:latin typeface="Courier"/>
                  </a:rPr>
                  <a:t>mean =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0</a:t>
                </a:r>
                <a:r>
                  <a:rPr>
                    <a:latin typeface="Courier"/>
                  </a:rPr>
                  <a:t>, </a:t>
                </a:r>
                <a:r>
                  <a:rPr>
                    <a:solidFill>
                      <a:srgbClr val="7D9029"/>
                    </a:solidFill>
                    <a:latin typeface="Courier"/>
                  </a:rPr>
                  <a:t>sd =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06287E"/>
                    </a:solidFill>
                    <a:latin typeface="Courier"/>
                  </a:rPr>
                  <a:t>c</a:t>
                </a:r>
                <a:r>
                  <a:rPr>
                    <a:latin typeface="Courier"/>
                  </a:rPr>
                  <a:t>(</a:t>
                </a:r>
                <a:r>
                  <a:rPr>
                    <a:solidFill>
                      <a:srgbClr val="06287E"/>
                    </a:solidFill>
                    <a:latin typeface="Courier"/>
                  </a:rPr>
                  <a:t>rep</a:t>
                </a:r>
                <a:r>
                  <a:rPr>
                    <a:latin typeface="Courier"/>
                  </a:rPr>
                  <a:t>(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1</a:t>
                </a:r>
                <a:r>
                  <a:rPr>
                    <a:latin typeface="Courier"/>
                  </a:rPr>
                  <a:t>, 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95</a:t>
                </a:r>
                <a:r>
                  <a:rPr>
                    <a:latin typeface="Courier"/>
                  </a:rPr>
                  <a:t>), </a:t>
                </a:r>
                <a:r>
                  <a:rPr>
                    <a:solidFill>
                      <a:srgbClr val="06287E"/>
                    </a:solidFill>
                    <a:latin typeface="Courier"/>
                  </a:rPr>
                  <a:t>rep</a:t>
                </a:r>
                <a:r>
                  <a:rPr>
                    <a:latin typeface="Courier"/>
                  </a:rPr>
                  <a:t>(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5</a:t>
                </a:r>
                <a:r>
                  <a:rPr>
                    <a:latin typeface="Courier"/>
                  </a:rPr>
                  <a:t>, 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5</a:t>
                </a:r>
                <a:r>
                  <a:rPr>
                    <a:latin typeface="Courier"/>
                  </a:rPr>
                  <a:t>))))</a:t>
                </a:r>
              </a:p>
              <a:p>
                <a:pPr lvl="0" indent="0" marL="0">
                  <a:buNone/>
                </a:pPr>
                <a:r>
                  <a:rPr/>
                  <a:t>–</a:t>
                </a:r>
              </a:p>
              <a:p>
                <a:pPr lvl="0" indent="0" marL="0">
                  <a:buNone/>
                </a:pPr>
                <a:r>
                  <a:rPr/>
                  <a:t>.pull-left[</a:t>
                </a:r>
              </a:p>
              <a:p>
                <a:pPr lvl="0" indent="0" marL="0">
                  <a:buNone/>
                </a:pPr>
                <a:r>
                  <a:rPr i="1"/>
                  <a:t>Moyenne</a:t>
                </a:r>
              </a:p>
              <a:p>
                <a:pPr lvl="0" indent="0">
                  <a:buNone/>
                </a:pPr>
                <a:r>
                  <a:rPr>
                    <a:solidFill>
                      <a:srgbClr val="06287E"/>
                    </a:solidFill>
                    <a:latin typeface="Courier"/>
                  </a:rPr>
                  <a:t>sd</a:t>
                </a:r>
                <a:r>
                  <a:rPr>
                    <a:latin typeface="Courier"/>
                  </a:rPr>
                  <a:t>(</a:t>
                </a:r>
                <a:r>
                  <a:rPr>
                    <a:solidFill>
                      <a:srgbClr val="06287E"/>
                    </a:solidFill>
                    <a:latin typeface="Courier"/>
                  </a:rPr>
                  <a:t>apply</a:t>
                </a:r>
                <a:r>
                  <a:rPr>
                    <a:latin typeface="Courier"/>
                  </a:rPr>
                  <a:t>(norm_samp, 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2</a:t>
                </a:r>
                <a:r>
                  <a:rPr>
                    <a:latin typeface="Courier"/>
                  </a:rPr>
                  <a:t>, mean))</a:t>
                </a:r>
              </a:p>
              <a:p>
                <a:pPr lvl="0" indent="0">
                  <a:buNone/>
                </a:pPr>
                <a:r>
                  <a:rPr>
                    <a:latin typeface="Courier"/>
                  </a:rPr>
                  <a:t>## [1] 0.1012396</a:t>
                </a:r>
              </a:p>
              <a:p>
                <a:pPr lvl="0" indent="0">
                  <a:buNone/>
                </a:pPr>
                <a:r>
                  <a:rPr>
                    <a:solidFill>
                      <a:srgbClr val="06287E"/>
                    </a:solidFill>
                    <a:latin typeface="Courier"/>
                  </a:rPr>
                  <a:t>sd</a:t>
                </a:r>
                <a:r>
                  <a:rPr>
                    <a:latin typeface="Courier"/>
                  </a:rPr>
                  <a:t>(</a:t>
                </a:r>
                <a:r>
                  <a:rPr>
                    <a:solidFill>
                      <a:srgbClr val="06287E"/>
                    </a:solidFill>
                    <a:latin typeface="Courier"/>
                  </a:rPr>
                  <a:t>apply</a:t>
                </a:r>
                <a:r>
                  <a:rPr>
                    <a:latin typeface="Courier"/>
                  </a:rPr>
                  <a:t>(mix_samp, 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2</a:t>
                </a:r>
                <a:r>
                  <a:rPr>
                    <a:latin typeface="Courier"/>
                  </a:rPr>
                  <a:t>, mean))</a:t>
                </a:r>
              </a:p>
              <a:p>
                <a:pPr lvl="0" indent="0">
                  <a:buNone/>
                </a:pPr>
                <a:r>
                  <a:rPr>
                    <a:latin typeface="Courier"/>
                  </a:rPr>
                  <a:t>## [1] 0.1524184</a:t>
                </a:r>
              </a:p>
              <a:p>
                <a:pPr lvl="0" indent="0" marL="0">
                  <a:buNone/>
                </a:pPr>
                <a:r>
                  <a:rPr/>
                  <a:t>]</a:t>
                </a:r>
              </a:p>
              <a:p>
                <a:pPr lvl="0" indent="0" marL="0">
                  <a:buNone/>
                </a:pPr>
                <a:r>
                  <a:rPr/>
                  <a:t>.pull-right[</a:t>
                </a:r>
              </a:p>
              <a:p>
                <a:pPr lvl="0" indent="0" marL="0">
                  <a:buNone/>
                </a:pPr>
                <a:r>
                  <a:rPr i="1"/>
                  <a:t>Médiane</a:t>
                </a:r>
              </a:p>
              <a:p>
                <a:pPr lvl="0" indent="0">
                  <a:buNone/>
                </a:pPr>
                <a:r>
                  <a:rPr>
                    <a:solidFill>
                      <a:srgbClr val="06287E"/>
                    </a:solidFill>
                    <a:latin typeface="Courier"/>
                  </a:rPr>
                  <a:t>sd</a:t>
                </a:r>
                <a:r>
                  <a:rPr>
                    <a:latin typeface="Courier"/>
                  </a:rPr>
                  <a:t>(</a:t>
                </a:r>
                <a:r>
                  <a:rPr>
                    <a:solidFill>
                      <a:srgbClr val="06287E"/>
                    </a:solidFill>
                    <a:latin typeface="Courier"/>
                  </a:rPr>
                  <a:t>apply</a:t>
                </a:r>
                <a:r>
                  <a:rPr>
                    <a:latin typeface="Courier"/>
                  </a:rPr>
                  <a:t>(norm_samp, 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2</a:t>
                </a:r>
                <a:r>
                  <a:rPr>
                    <a:latin typeface="Courier"/>
                  </a:rPr>
                  <a:t>, median))</a:t>
                </a:r>
              </a:p>
              <a:p>
                <a:pPr lvl="0" indent="0">
                  <a:buNone/>
                </a:pPr>
                <a:r>
                  <a:rPr>
                    <a:latin typeface="Courier"/>
                  </a:rPr>
                  <a:t>## [1] 0.122032</a:t>
                </a:r>
              </a:p>
              <a:p>
                <a:pPr lvl="0" indent="0">
                  <a:buNone/>
                </a:pPr>
                <a:r>
                  <a:rPr>
                    <a:solidFill>
                      <a:srgbClr val="06287E"/>
                    </a:solidFill>
                    <a:latin typeface="Courier"/>
                  </a:rPr>
                  <a:t>sd</a:t>
                </a:r>
                <a:r>
                  <a:rPr>
                    <a:latin typeface="Courier"/>
                  </a:rPr>
                  <a:t>(</a:t>
                </a:r>
                <a:r>
                  <a:rPr>
                    <a:solidFill>
                      <a:srgbClr val="06287E"/>
                    </a:solidFill>
                    <a:latin typeface="Courier"/>
                  </a:rPr>
                  <a:t>apply</a:t>
                </a:r>
                <a:r>
                  <a:rPr>
                    <a:latin typeface="Courier"/>
                  </a:rPr>
                  <a:t>(mix_samp, 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2</a:t>
                </a:r>
                <a:r>
                  <a:rPr>
                    <a:latin typeface="Courier"/>
                  </a:rPr>
                  <a:t>, median))</a:t>
                </a:r>
              </a:p>
              <a:p>
                <a:pPr lvl="0" indent="0">
                  <a:buNone/>
                </a:pPr>
                <a:r>
                  <a:rPr>
                    <a:latin typeface="Courier"/>
                  </a:rPr>
                  <a:t>## [1] 0.1311463</a:t>
                </a:r>
              </a:p>
              <a:p>
                <a:pPr lvl="0" indent="0" marL="0">
                  <a:buNone/>
                </a:pPr>
                <a:r>
                  <a:rPr/>
                  <a:t>]</a:t>
                </a:r>
              </a:p>
            </p:txBody>
          </p:sp>
        </mc:Choice>
      </mc:AlternateContent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Précision et valeurs extrêmes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Supposons qu’on compare deux groupes qui diffèrent par leur moyenne et leur médiane et que moyenne = médiane pour chacun (distribution symétrique).</a:t>
                </a:r>
              </a:p>
              <a:p>
                <a:pPr lvl="0" indent="0" marL="0">
                  <a:buNone/>
                </a:pPr>
                <a:r>
                  <a:rPr/>
                  <a:t>–</a:t>
                </a:r>
              </a:p>
              <a:p>
                <a:pPr lvl="0"/>
                <a:r>
                  <a:rPr/>
                  <a:t>Distribution normale: plus facile de détecter une différence significative entre moyennes (test </a:t>
                </a:r>
                <a14:m>
                  <m:oMath xmlns:m="http://schemas.openxmlformats.org/officeDocument/2006/math">
                    <m:r>
                      <m:t>t</m:t>
                    </m:r>
                  </m:oMath>
                </a14:m>
                <a:r>
                  <a:rPr/>
                  <a:t>).</a:t>
                </a:r>
              </a:p>
              <a:p>
                <a:pPr lvl="0"/>
                <a:r>
                  <a:rPr/>
                  <a:t>En présence de valeurs extrêmes: plus facile de détecter une différence entre médianes.</a:t>
                </a:r>
              </a:p>
              <a:p>
                <a:pPr lvl="0" indent="0" marL="0">
                  <a:buNone/>
                </a:pPr>
                <a:r>
                  <a:rPr/>
                  <a:t>–</a:t>
                </a:r>
              </a:p>
              <a:p>
                <a:pPr lvl="0"/>
                <a:r>
                  <a:rPr/>
                  <a:t>M-estimateurs: approchent l’efficacité de la moyenne pour la distribution normale tout en étant plus robustes aux valeurs extrêmes.</a:t>
                </a:r>
              </a:p>
            </p:txBody>
          </p:sp>
        </mc:Choice>
      </mc:AlternateContent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Valeurs extrêmes et régression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Modèle de régression linéaire simple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y</m:t>
                      </m:r>
                      <m:r>
                        <m:rPr>
                          <m:sty m:val="p"/>
                        </m:rPr>
                        <m:t>=</m:t>
                      </m:r>
                      <m:sSub>
                        <m:e>
                          <m:r>
                            <m:t>β</m:t>
                          </m:r>
                        </m:e>
                        <m:sub>
                          <m:r>
                            <m:t>0</m:t>
                          </m:r>
                        </m:sub>
                      </m:sSub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β</m:t>
                          </m:r>
                        </m:e>
                        <m:sub>
                          <m:r>
                            <m:t>1</m:t>
                          </m:r>
                        </m:sub>
                      </m:sSub>
                      <m:r>
                        <m:t>x</m:t>
                      </m:r>
                      <m:r>
                        <m:rPr>
                          <m:sty m:val="p"/>
                        </m:rPr>
                        <m:t>+</m:t>
                      </m:r>
                      <m:r>
                        <m:t>ϵ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ϵ</m:t>
                      </m:r>
                      <m:r>
                        <m:rPr>
                          <m:sty m:val="p"/>
                        </m:rPr>
                        <m:t>∼</m:t>
                      </m:r>
                      <m:r>
                        <m:t>N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0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r>
                            <m:t>σ</m:t>
                          </m:r>
                        </m:e>
                      </m:d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–</a:t>
                </a:r>
              </a:p>
              <a:p>
                <a:pPr lvl="0" indent="0" marL="0">
                  <a:buNone/>
                </a:pPr>
                <a:r>
                  <a:rPr/>
                  <a:t>Méthode des moindres carrés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nary>
                        <m:naryPr>
                          <m:chr m:val="∑"/>
                          <m:limLoc m:val="undOvr"/>
                          <m:subHide m:val="0"/>
                          <m:supHide m:val="0"/>
                        </m:naryPr>
                        <m:sub>
                          <m:r>
                            <m:t>i</m:t>
                          </m:r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1</m:t>
                          </m:r>
                        </m:sub>
                        <m:sup>
                          <m:r>
                            <m:t>n</m:t>
                          </m:r>
                        </m:sup>
                        <m:e>
                          <m:sSup>
                            <m:e>
                              <m:acc>
                                <m:accPr>
                                  <m:chr m:val="̂"/>
                                </m:accPr>
                                <m:e>
                                  <m:sSub>
                                    <m:e>
                                      <m:r>
                                        <m:t>ϵ</m:t>
                                      </m:r>
                                    </m:e>
                                    <m:sub>
                                      <m:r>
                                        <m:t>i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  <m:sup>
                              <m:r>
                                <m:t>2</m:t>
                              </m:r>
                            </m:sup>
                          </m:sSup>
                        </m:e>
                      </m:nary>
                      <m:r>
                        <m:rPr>
                          <m:sty m:val="p"/>
                        </m:rPr>
                        <m:t>=</m:t>
                      </m:r>
                      <m:nary>
                        <m:naryPr>
                          <m:chr m:val="∑"/>
                          <m:limLoc m:val="undOvr"/>
                          <m:subHide m:val="0"/>
                          <m:supHide m:val="0"/>
                        </m:naryPr>
                        <m:sub>
                          <m:r>
                            <m:t>i</m:t>
                          </m:r>
                        </m:sub>
                        <m:sup>
                          <m:r>
                            <m:t>n</m:t>
                          </m:r>
                        </m:sup>
                        <m:e>
                          <m:sSup>
                            <m:e>
                              <m:d>
                                <m:dPr>
                                  <m:begChr m:val="("/>
                                  <m:endChr m:val=")"/>
                                  <m:sepChr m:val=""/>
                                  <m:grow/>
                                </m:dPr>
                                <m:e>
                                  <m:sSub>
                                    <m:e>
                                      <m:r>
                                        <m:t>y</m:t>
                                      </m:r>
                                    </m:e>
                                    <m:sub>
                                      <m:r>
                                        <m:t>i</m:t>
                                      </m:r>
                                    </m:sub>
                                  </m:sSub>
                                  <m:r>
                                    <m:rPr>
                                      <m:sty m:val="p"/>
                                    </m:rPr>
                                    <m:t>−</m:t>
                                  </m:r>
                                  <m:acc>
                                    <m:accPr>
                                      <m:chr m:val="̂"/>
                                    </m:accPr>
                                    <m:e>
                                      <m:sSub>
                                        <m:e>
                                          <m:r>
                                            <m:t>β</m:t>
                                          </m:r>
                                        </m:e>
                                        <m:sub>
                                          <m: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</m:acc>
                                  <m:r>
                                    <m:rPr>
                                      <m:sty m:val="p"/>
                                    </m:rPr>
                                    <m:t>−</m:t>
                                  </m:r>
                                  <m:acc>
                                    <m:accPr>
                                      <m:chr m:val="̂"/>
                                    </m:accPr>
                                    <m:e>
                                      <m:sSub>
                                        <m:e>
                                          <m:r>
                                            <m:t>β</m:t>
                                          </m:r>
                                        </m:e>
                                        <m:sub>
                                          <m: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acc>
                                  <m:r>
                                    <m:t>x</m:t>
                                  </m:r>
                                </m:e>
                              </m:d>
                            </m:e>
                            <m:sup>
                              <m: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</a:p>
              <a:p>
                <a:pPr lvl="0"/>
                <a14:m>
                  <m:oMath xmlns:m="http://schemas.openxmlformats.org/officeDocument/2006/math">
                    <m:acc>
                      <m:accPr>
                        <m:chr m:val="̂"/>
                      </m:accPr>
                      <m:e>
                        <m:sSub>
                          <m:e>
                            <m:r>
                              <m:t>ϵ</m:t>
                            </m:r>
                          </m:e>
                          <m:sub>
                            <m:r>
                              <m:t>i</m:t>
                            </m:r>
                          </m:sub>
                        </m:sSub>
                      </m:e>
                    </m:acc>
                  </m:oMath>
                </a14:m>
                <a:r>
                  <a:rPr/>
                  <a:t>: Estimé du résidu de l’observation </a:t>
                </a:r>
                <a14:m>
                  <m:oMath xmlns:m="http://schemas.openxmlformats.org/officeDocument/2006/math">
                    <m:r>
                      <m:t>i</m:t>
                    </m:r>
                  </m:oMath>
                </a14:m>
                <a:r>
                  <a:rPr/>
                  <a:t>.</a:t>
                </a:r>
              </a:p>
            </p:txBody>
          </p:sp>
        </mc:Choice>
      </mc:AlternateContent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Valeurs extrêmes et régression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/>
                <a:r>
                  <a:rPr/>
                  <a:t>Observations ont plus d’influence sur la droite de régression si </a:t>
                </a:r>
                <a14:m>
                  <m:oMath xmlns:m="http://schemas.openxmlformats.org/officeDocument/2006/math">
                    <m:acc>
                      <m:accPr>
                        <m:chr m:val="̂"/>
                      </m:accPr>
                      <m:e>
                        <m:sSub>
                          <m:e>
                            <m:r>
                              <m:t>ϵ</m:t>
                            </m:r>
                          </m:e>
                          <m:sub>
                            <m:r>
                              <m:t>i</m:t>
                            </m:r>
                          </m:sub>
                        </m:sSub>
                      </m:e>
                    </m:acc>
                  </m:oMath>
                </a14:m>
                <a:r>
                  <a:rPr/>
                  <a:t> est élevé ou si </a:t>
                </a:r>
                <a14:m>
                  <m:oMath xmlns:m="http://schemas.openxmlformats.org/officeDocument/2006/math">
                    <m:sSub>
                      <m:e>
                        <m:r>
                          <m:t>x</m:t>
                        </m:r>
                      </m:e>
                      <m:sub>
                        <m:r>
                          <m:t>i</m:t>
                        </m:r>
                      </m:sub>
                    </m:sSub>
                  </m:oMath>
                </a14:m>
                <a:r>
                  <a:rPr/>
                  <a:t> est élevé.</a:t>
                </a:r>
              </a:p>
              <a:p>
                <a:pPr lvl="0"/>
                <a:r>
                  <a:rPr/>
                  <a:t>Exemple: </a:t>
                </a:r>
                <a14:m>
                  <m:oMath xmlns:m="http://schemas.openxmlformats.org/officeDocument/2006/math">
                    <m:r>
                      <m:t>ϵ</m:t>
                    </m:r>
                    <m:r>
                      <m:rPr>
                        <m:sty m:val="p"/>
                      </m:rPr>
                      <m:t>=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20</m:t>
                    </m:r>
                  </m:oMath>
                </a14:m>
                <a:r>
                  <a:rPr/>
                  <a:t> pour le point orangé:</a:t>
                </a:r>
              </a:p>
            </p:txBody>
          </p:sp>
        </mc:Choice>
      </mc:AlternateContent>
      <p:pic>
        <p:nvPicPr>
          <p:cNvPr descr="04-Regression_robuste_files/figure-pptx/unnamed-chunk-5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800100"/>
            <a:ext cx="5105400" cy="3187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Valeurs extrêmes et régression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Effet de levier (</a:t>
                </a:r>
                <a:r>
                  <a:rPr i="1"/>
                  <a:t>leverage</a:t>
                </a:r>
                <a:r>
                  <a:rPr/>
                  <a:t>): observations près des extrêmes de </a:t>
                </a:r>
                <a14:m>
                  <m:oMath xmlns:m="http://schemas.openxmlformats.org/officeDocument/2006/math">
                    <m:r>
                      <m:t>x</m:t>
                    </m:r>
                  </m:oMath>
                </a14:m>
                <a:r>
                  <a:rPr/>
                  <a:t> exercent une plus grande influence sur la droite de régression.</a:t>
                </a:r>
              </a:p>
              <a:p>
                <a:pPr lvl="0" indent="0" marL="0">
                  <a:buNone/>
                </a:pPr>
                <a:r>
                  <a:rPr/>
                  <a:t>–</a:t>
                </a:r>
              </a:p>
              <a:p>
                <a:pPr lvl="0"/>
                <a:r>
                  <a:rPr/>
                  <a:t>Distance de Cook: mesure l’influence d’une observation en tenant compte à la fois de la magnitude du résidu et de l’extrémité des prédicteurs. Une distance &gt;1 indique une observation très influente.</a:t>
                </a:r>
              </a:p>
            </p:txBody>
          </p:sp>
        </mc:Choice>
      </mc:AlternateContent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Exemple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Jeu de données </a:t>
            </a:r>
            <a:r>
              <a:rPr>
                <a:latin typeface="Courier"/>
              </a:rPr>
              <a:t>Animals2</a:t>
            </a:r>
            <a:r>
              <a:rPr/>
              <a:t> inclus avec le package </a:t>
            </a:r>
            <a:r>
              <a:rPr i="1"/>
              <a:t>robustbase</a:t>
            </a:r>
            <a:r>
              <a:rPr/>
              <a:t>: masse du cerveau d’espèces animales (</a:t>
            </a:r>
            <a:r>
              <a:rPr i="1"/>
              <a:t>brain</a:t>
            </a:r>
            <a:r>
              <a:rPr/>
              <a:t>, en g) en fonction de leur masse corporelle (</a:t>
            </a:r>
            <a:r>
              <a:rPr i="1"/>
              <a:t>body</a:t>
            </a:r>
            <a:r>
              <a:rPr/>
              <a:t>, en kg).</a:t>
            </a:r>
          </a:p>
          <a:p>
            <a:pPr lvl="0" indent="0" marL="0">
              <a:buNone/>
            </a:pPr>
            <a:r>
              <a:rPr/>
              <a:t>.pull-left[</a:t>
            </a:r>
          </a:p>
        </p:txBody>
      </p:sp>
      <p:pic>
        <p:nvPicPr>
          <p:cNvPr descr="04-Regression_robuste_files/figure-pptx/unnamed-chunk-6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800100"/>
            <a:ext cx="5105400" cy="3187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</a:p>
          <a:p>
            <a:pPr lvl="0" indent="0" marL="0">
              <a:buNone/>
            </a:pPr>
            <a:r>
              <a:rPr/>
              <a:t>]</a:t>
            </a:r>
          </a:p>
          <a:p>
            <a:pPr lvl="0" indent="0" marL="0">
              <a:buNone/>
            </a:pPr>
            <a:r>
              <a:rPr/>
              <a:t>–</a:t>
            </a:r>
          </a:p>
          <a:p>
            <a:pPr lvl="0" indent="0" marL="0">
              <a:buNone/>
            </a:pPr>
            <a:r>
              <a:rPr/>
              <a:t>.pull-right[</a:t>
            </a:r>
          </a:p>
          <a:p>
            <a:pPr lvl="0"/>
            <a:r>
              <a:rPr/>
              <a:t>Tous des mammifères sauf 3 dinosaures (points les plus à droite).</a:t>
            </a:r>
          </a:p>
          <a:p>
            <a:pPr lvl="0" indent="0" marL="0">
              <a:buNone/>
            </a:pPr>
            <a:r>
              <a:rPr/>
              <a:t>]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Régression linéaire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Pente de 0.59 avec l’ensemble des données.</a:t>
            </a:r>
          </a:p>
          <a:p>
            <a:pPr lvl="0" indent="0" marL="0">
              <a:buNone/>
            </a:pPr>
            <a:r>
              <a:rPr/>
              <a:t>.code50[</a:t>
            </a:r>
          </a:p>
          <a:p>
            <a:pPr lvl="0" indent="0">
              <a:buNone/>
            </a:pPr>
            <a:r>
              <a:rPr>
                <a:latin typeface="Courier"/>
              </a:rPr>
              <a:t>lm_ani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lm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log</a:t>
            </a:r>
            <a:r>
              <a:rPr>
                <a:latin typeface="Courier"/>
              </a:rPr>
              <a:t>(brain) </a:t>
            </a:r>
            <a:r>
              <a:rPr>
                <a:solidFill>
                  <a:srgbClr val="4070A0"/>
                </a:solidFill>
                <a:latin typeface="Courier"/>
              </a:rPr>
              <a:t>~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log</a:t>
            </a:r>
            <a:r>
              <a:rPr>
                <a:latin typeface="Courier"/>
              </a:rPr>
              <a:t>(body), Animals2)</a:t>
            </a:r>
            <a:br/>
            <a:r>
              <a:rPr>
                <a:solidFill>
                  <a:srgbClr val="06287E"/>
                </a:solidFill>
                <a:latin typeface="Courier"/>
              </a:rPr>
              <a:t>summary</a:t>
            </a:r>
            <a:r>
              <a:rPr>
                <a:latin typeface="Courier"/>
              </a:rPr>
              <a:t>(lm_ani)</a:t>
            </a:r>
          </a:p>
          <a:p>
            <a:pPr lvl="0" indent="0">
              <a:buNone/>
            </a:pPr>
            <a:r>
              <a:rPr>
                <a:latin typeface="Courier"/>
              </a:rPr>
              <a:t>## 
## Call:
## lm(formula = log(brain) ~ log(body), data = Animals2)
## 
## Residuals:
##     Min      1Q  Median      3Q     Max 
## -3.8592 -0.5075  0.1550  0.6410  2.5724 
## 
## Coefficients:
##             Estimate Std. Error t value Pr(&gt;|t|)    
## (Intercept)  2.17169    0.16203   13.40   &lt;2e-16 ***
## log(body)    0.59152    0.04117   14.37   &lt;2e-16 ***
## ---
## Signif. codes:  0 '***' 0.001 '**' 0.01 '*' 0.05 '.' 0.1 ' ' 1
## 
## Residual standard error: 1.172 on 63 degrees of freedom
## Multiple R-squared:  0.7662, Adjusted R-squared:  0.7625 
## F-statistic: 206.4 on 1 and 63 DF,  p-value: &lt; 2.2e-16</a:t>
            </a:r>
          </a:p>
          <a:p>
            <a:pPr lvl="0" indent="0" marL="0">
              <a:buNone/>
            </a:pPr>
            <a:r>
              <a:rPr/>
              <a:t>]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Graphiques de diagnostic</a:t>
            </a:r>
          </a:p>
        </p:txBody>
      </p:sp>
      <p:pic>
        <p:nvPicPr>
          <p:cNvPr descr="04-Regression_robuste_files/figure-pptx/unnamed-chunk-8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32000" y="1193800"/>
            <a:ext cx="50800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Modèles linéaires classiques: effets estimés en comparant des moyennes, incertitude basée sur la variance résiduelle.</a:t>
            </a:r>
          </a:p>
          <a:p>
            <a:pPr lvl="0" indent="0" marL="0">
              <a:buNone/>
            </a:pPr>
            <a:r>
              <a:rPr/>
              <a:t>–</a:t>
            </a:r>
          </a:p>
          <a:p>
            <a:pPr lvl="0"/>
            <a:r>
              <a:rPr/>
              <a:t>Ces méthodes sont optimales lorsque la variation aléatoire est normalement distribuée, mais elles réagissent fortement à la présence de valeurs extrêmes.</a:t>
            </a:r>
          </a:p>
          <a:p>
            <a:pPr lvl="0" indent="0" marL="0">
              <a:buNone/>
            </a:pPr>
            <a:r>
              <a:rPr/>
              <a:t>–</a:t>
            </a:r>
          </a:p>
          <a:p>
            <a:pPr lvl="0"/>
            <a:r>
              <a:rPr/>
              <a:t>Dans ce cours: différentes méthodes de régression linéaire plus robustes aux valeurs extrêmes.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Ignorer les valeurs extrêmes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Pente de 0.75 si on ignore les 3 valeurs extrêmes.</a:t>
            </a:r>
          </a:p>
          <a:p>
            <a:pPr lvl="0" indent="0" marL="0">
              <a:buNone/>
            </a:pPr>
            <a:r>
              <a:rPr/>
              <a:t>.code50[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summary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lm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log</a:t>
            </a:r>
            <a:r>
              <a:rPr>
                <a:latin typeface="Courier"/>
              </a:rPr>
              <a:t>(brain) </a:t>
            </a:r>
            <a:r>
              <a:rPr>
                <a:solidFill>
                  <a:srgbClr val="4070A0"/>
                </a:solidFill>
                <a:latin typeface="Courier"/>
              </a:rPr>
              <a:t>~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log</a:t>
            </a:r>
            <a:r>
              <a:rPr>
                <a:latin typeface="Courier"/>
              </a:rPr>
              <a:t>(body), Animals2[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6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16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26</a:t>
            </a:r>
            <a:r>
              <a:rPr>
                <a:latin typeface="Courier"/>
              </a:rPr>
              <a:t>),]))</a:t>
            </a:r>
          </a:p>
          <a:p>
            <a:pPr lvl="0" indent="0">
              <a:buNone/>
            </a:pPr>
            <a:r>
              <a:rPr>
                <a:latin typeface="Courier"/>
              </a:rPr>
              <a:t>## 
## Call:
## lm(formula = log(brain) ~ log(body), data = Animals2[-c(6, 16, 
##     26), ])
## 
## Residuals:
##      Min       1Q   Median       3Q      Max 
## -1.71550 -0.49228 -0.06162  0.43597  1.94829 
## 
## Coefficients:
##             Estimate Std. Error t value Pr(&gt;|t|)    
## (Intercept)  2.13479    0.09604   22.23   &lt;2e-16 ***
## log(body)    0.75169    0.02846   26.41   &lt;2e-16 ***
## ---
## Signif. codes:  0 '***' 0.001 '**' 0.01 '*' 0.05 '.' 0.1 ' ' 1
## 
## Residual standard error: 0.6943 on 60 degrees of freedom
## Multiple R-squared:  0.9208, Adjusted R-squared:  0.9195 
## F-statistic: 697.4 on 1 and 60 DF,  p-value: &lt; 2.2e-16</a:t>
            </a:r>
          </a:p>
          <a:p>
            <a:pPr lvl="0" indent="0" marL="0">
              <a:buNone/>
            </a:pPr>
            <a:r>
              <a:rPr/>
              <a:t>]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Comparaison</a:t>
            </a:r>
          </a:p>
        </p:txBody>
      </p:sp>
      <p:pic>
        <p:nvPicPr>
          <p:cNvPr descr="04-Regression_robuste_files/figure-pptx/unnamed-chunk-10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854200" y="1193800"/>
            <a:ext cx="5422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class: inverse, center, middle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Régression robuste avec les M-estimateurs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M-estimateurs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Les M-estimateurs sont des mesures de la tendance centrale qui:</a:t>
            </a:r>
          </a:p>
          <a:p>
            <a:pPr lvl="0"/>
            <a:r>
              <a:rPr/>
              <a:t>offrent une meilleure robustesse aux valeurs extrêmes que la moyenne;</a:t>
            </a:r>
          </a:p>
          <a:p>
            <a:pPr lvl="0"/>
            <a:r>
              <a:rPr/>
              <a:t>ont une erreur-type qui s’approche de celle de la moyenne lorsque la distribution est normale.</a:t>
            </a:r>
          </a:p>
          <a:p>
            <a:pPr lvl="0" indent="0" marL="0">
              <a:buNone/>
            </a:pPr>
            <a:r>
              <a:rPr/>
              <a:t>–</a:t>
            </a:r>
          </a:p>
          <a:p>
            <a:pPr lvl="0" indent="0" marL="0">
              <a:buNone/>
            </a:pPr>
            <a:r>
              <a:rPr/>
              <a:t>On peut les utiliser en remplacement à la moyenne dans le cadre d’un modèle de régression.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Méthode des moindres carrés pondérés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Dans une régression, le calcul des M-estimateurs est équivalent à donner un poids à chaque observation en fonction de son résidu, pour réduire le poids des résidus plus extrêmes.</a:t>
                </a:r>
              </a:p>
              <a:p>
                <a:pPr lvl="0" indent="0" marL="0">
                  <a:buNone/>
                </a:pPr>
                <a:r>
                  <a:rPr/>
                  <a:t>–</a:t>
                </a:r>
              </a:p>
              <a:p>
                <a:pPr lvl="0"/>
                <a:r>
                  <a:rPr/>
                  <a:t>Méthode des moindres carrés pondérés: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nary>
                        <m:naryPr>
                          <m:chr m:val="∑"/>
                          <m:limLoc m:val="undOvr"/>
                          <m:subHide m:val="0"/>
                          <m:supHide m:val="0"/>
                        </m:naryPr>
                        <m:sub>
                          <m:r>
                            <m:t>i</m:t>
                          </m:r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1</m:t>
                          </m:r>
                        </m:sub>
                        <m:sup>
                          <m:r>
                            <m:t>n</m:t>
                          </m:r>
                        </m:sup>
                        <m:e>
                          <m:sSubSup>
                            <m:e>
                              <m:r>
                                <m:t>w</m:t>
                              </m:r>
                            </m:e>
                            <m:sub>
                              <m:r>
                                <m:t>i</m:t>
                              </m:r>
                            </m:sub>
                            <m:sup>
                              <m:r>
                                <m:t>2</m:t>
                              </m:r>
                            </m:sup>
                          </m:sSubSup>
                        </m:e>
                      </m:nary>
                      <m:sSup>
                        <m:e>
                          <m:acc>
                            <m:accPr>
                              <m:chr m:val="̂"/>
                            </m:accPr>
                            <m:e>
                              <m:sSub>
                                <m:e>
                                  <m:r>
                                    <m:t>ϵ</m:t>
                                  </m:r>
                                </m:e>
                                <m:sub>
                                  <m:r>
                                    <m:t>i</m:t>
                                  </m:r>
                                </m:sub>
                              </m:sSub>
                            </m:e>
                          </m:acc>
                        </m:e>
                        <m:sup>
                          <m:r>
                            <m:t>2</m:t>
                          </m:r>
                        </m:sup>
                      </m:sSup>
                    </m:oMath>
                  </m:oMathPara>
                </a14:m>
              </a:p>
              <a:p>
                <a:pPr lvl="0"/>
                <a14:m>
                  <m:oMath xmlns:m="http://schemas.openxmlformats.org/officeDocument/2006/math">
                    <m:sSub>
                      <m:e>
                        <m:r>
                          <m:t>w</m:t>
                        </m:r>
                      </m:e>
                      <m:sub>
                        <m:r>
                          <m:t>i</m:t>
                        </m:r>
                      </m:sub>
                    </m:sSub>
                  </m:oMath>
                </a14:m>
                <a:r>
                  <a:rPr/>
                  <a:t> est le poids de l’observation </a:t>
                </a:r>
                <a14:m>
                  <m:oMath xmlns:m="http://schemas.openxmlformats.org/officeDocument/2006/math">
                    <m:r>
                      <m:t>i</m:t>
                    </m:r>
                  </m:oMath>
                </a14:m>
                <a:r>
                  <a:rPr/>
                  <a:t>.</a:t>
                </a:r>
              </a:p>
            </p:txBody>
          </p:sp>
        </mc:Choice>
      </mc:AlternateContent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M-estimateurs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.pull-left[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Méthode de Huber</a:t>
                </a:r>
              </a:p>
              <a:p>
                <a:pPr lvl="0"/>
                <a14:m>
                  <m:oMath xmlns:m="http://schemas.openxmlformats.org/officeDocument/2006/math">
                    <m:sSub>
                      <m:e>
                        <m:r>
                          <m:t>w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r>
                      <m:t>1</m:t>
                    </m:r>
                  </m:oMath>
                </a14:m>
                <a:r>
                  <a:rPr/>
                  <a:t>, si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|</m:t>
                    </m:r>
                    <m:acc>
                      <m:accPr>
                        <m:chr m:val="̂"/>
                      </m:accPr>
                      <m:e>
                        <m:sSub>
                          <m:e>
                            <m:r>
                              <m:t>ϵ</m:t>
                            </m:r>
                          </m:e>
                          <m:sub>
                            <m:r>
                              <m:t>i</m:t>
                            </m:r>
                          </m:sub>
                        </m:sSub>
                      </m:e>
                    </m:acc>
                    <m:r>
                      <m:rPr>
                        <m:sty m:val="p"/>
                      </m:rPr>
                      <m:t>|</m:t>
                    </m:r>
                    <m:r>
                      <m:rPr>
                        <m:sty m:val="p"/>
                      </m:rPr>
                      <m:t>≤</m:t>
                    </m:r>
                    <m:r>
                      <m:t>k</m:t>
                    </m:r>
                  </m:oMath>
                </a14:m>
              </a:p>
              <a:p>
                <a:pPr lvl="0"/>
                <a14:m>
                  <m:oMath xmlns:m="http://schemas.openxmlformats.org/officeDocument/2006/math">
                    <m:sSub>
                      <m:e>
                        <m:r>
                          <m:t>w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r>
                      <m:t>k</m:t>
                    </m:r>
                    <m:r>
                      <m:rPr>
                        <m:sty m:val="p"/>
                      </m:rPr>
                      <m:t>/</m:t>
                    </m:r>
                    <m:r>
                      <m:rPr>
                        <m:sty m:val="p"/>
                      </m:rPr>
                      <m:t>|</m:t>
                    </m:r>
                    <m:acc>
                      <m:accPr>
                        <m:chr m:val="̂"/>
                      </m:accPr>
                      <m:e>
                        <m:sSub>
                          <m:e>
                            <m:r>
                              <m:t>ϵ</m:t>
                            </m:r>
                          </m:e>
                          <m:sub>
                            <m:r>
                              <m:t>i</m:t>
                            </m:r>
                          </m:sub>
                        </m:sSub>
                      </m:e>
                    </m:acc>
                    <m:r>
                      <m:rPr>
                        <m:sty m:val="p"/>
                      </m:rPr>
                      <m:t>|</m:t>
                    </m:r>
                  </m:oMath>
                </a14:m>
                <a:r>
                  <a:rPr/>
                  <a:t>, si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|</m:t>
                    </m:r>
                    <m:acc>
                      <m:accPr>
                        <m:chr m:val="̂"/>
                      </m:accPr>
                      <m:e>
                        <m:sSub>
                          <m:e>
                            <m:r>
                              <m:t>ϵ</m:t>
                            </m:r>
                          </m:e>
                          <m:sub>
                            <m:r>
                              <m:t>i</m:t>
                            </m:r>
                          </m:sub>
                        </m:sSub>
                      </m:e>
                    </m:acc>
                    <m:r>
                      <m:rPr>
                        <m:sty m:val="p"/>
                      </m:rPr>
                      <m:t>|</m:t>
                    </m:r>
                    <m:r>
                      <m:rPr>
                        <m:sty m:val="p"/>
                      </m:rPr>
                      <m:t>&gt;</m:t>
                    </m:r>
                    <m:r>
                      <m:t>k</m:t>
                    </m:r>
                  </m:oMath>
                </a14:m>
              </a:p>
              <a:p>
                <a:pPr lvl="0"/>
                <a:r>
                  <a:rPr/>
                  <a:t>Choix habituel: </a:t>
                </a:r>
                <a14:m>
                  <m:oMath xmlns:m="http://schemas.openxmlformats.org/officeDocument/2006/math">
                    <m:r>
                      <m:t>k</m:t>
                    </m:r>
                    <m:r>
                      <m:rPr>
                        <m:sty m:val="p"/>
                      </m:rPr>
                      <m:t>=</m:t>
                    </m:r>
                    <m:r>
                      <m:t>1.345</m:t>
                    </m:r>
                    <m:acc>
                      <m:accPr>
                        <m:chr m:val="̂"/>
                      </m:accPr>
                      <m:e>
                        <m:r>
                          <m:t>σ</m:t>
                        </m:r>
                      </m:e>
                    </m:acc>
                  </m:oMath>
                </a14:m>
              </a:p>
              <a:p>
                <a:pPr lvl="0" indent="0" marL="0">
                  <a:buNone/>
                </a:pPr>
                <a:r>
                  <a:rPr/>
                  <a:t>]</a:t>
                </a:r>
              </a:p>
              <a:p>
                <a:pPr lvl="0" indent="0" marL="0">
                  <a:buNone/>
                </a:pPr>
                <a:r>
                  <a:rPr/>
                  <a:t>–</a:t>
                </a:r>
              </a:p>
              <a:p>
                <a:pPr lvl="0" indent="0" marL="0">
                  <a:buNone/>
                </a:pPr>
                <a:r>
                  <a:rPr/>
                  <a:t>.pull-right[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Bipoids de Tukey</a:t>
                </a:r>
              </a:p>
              <a:p>
                <a:pPr lvl="0"/>
                <a14:m>
                  <m:oMath xmlns:m="http://schemas.openxmlformats.org/officeDocument/2006/math">
                    <m:sSub>
                      <m:e>
                        <m:r>
                          <m:t>w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sSup>
                      <m:e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1</m:t>
                            </m:r>
                            <m:r>
                              <m:rPr>
                                <m:sty m:val="p"/>
                              </m:rPr>
                              <m:t>−</m:t>
                            </m:r>
                            <m:sSup>
                              <m:e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acc>
                                      <m:accPr>
                                        <m:chr m:val="̂"/>
                                      </m:accPr>
                                      <m:e>
                                        <m:sSub>
                                          <m:e>
                                            <m:r>
                                              <m:t>ϵ</m:t>
                                            </m:r>
                                          </m:e>
                                          <m:sub>
                                            <m:r>
                                              <m:t>i</m:t>
                                            </m:r>
                                          </m:sub>
                                        </m:sSub>
                                      </m:e>
                                    </m:acc>
                                    <m:r>
                                      <m:rPr>
                                        <m:sty m:val="p"/>
                                      </m:rPr>
                                      <m:t>/</m:t>
                                    </m:r>
                                    <m:r>
                                      <m:t>k</m:t>
                                    </m:r>
                                  </m:e>
                                </m:d>
                              </m:e>
                              <m:sup>
                                <m:r>
                                  <m:t>2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/>
                  <a:t>, si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|</m:t>
                    </m:r>
                    <m:acc>
                      <m:accPr>
                        <m:chr m:val="̂"/>
                      </m:accPr>
                      <m:e>
                        <m:sSub>
                          <m:e>
                            <m:r>
                              <m:t>ϵ</m:t>
                            </m:r>
                          </m:e>
                          <m:sub>
                            <m:r>
                              <m:t>i</m:t>
                            </m:r>
                          </m:sub>
                        </m:sSub>
                      </m:e>
                    </m:acc>
                    <m:r>
                      <m:rPr>
                        <m:sty m:val="p"/>
                      </m:rPr>
                      <m:t>|</m:t>
                    </m:r>
                    <m:r>
                      <m:rPr>
                        <m:sty m:val="p"/>
                      </m:rPr>
                      <m:t>≤</m:t>
                    </m:r>
                    <m:r>
                      <m:t>k</m:t>
                    </m:r>
                  </m:oMath>
                </a14:m>
              </a:p>
              <a:p>
                <a:pPr lvl="0"/>
                <a14:m>
                  <m:oMath xmlns:m="http://schemas.openxmlformats.org/officeDocument/2006/math">
                    <m:sSub>
                      <m:e>
                        <m:r>
                          <m:t>w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r>
                      <m:t>0</m:t>
                    </m:r>
                  </m:oMath>
                </a14:m>
                <a:r>
                  <a:rPr/>
                  <a:t>, si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|</m:t>
                    </m:r>
                    <m:acc>
                      <m:accPr>
                        <m:chr m:val="̂"/>
                      </m:accPr>
                      <m:e>
                        <m:sSub>
                          <m:e>
                            <m:r>
                              <m:t>ϵ</m:t>
                            </m:r>
                          </m:e>
                          <m:sub>
                            <m:r>
                              <m:t>i</m:t>
                            </m:r>
                          </m:sub>
                        </m:sSub>
                      </m:e>
                    </m:acc>
                    <m:r>
                      <m:rPr>
                        <m:sty m:val="p"/>
                      </m:rPr>
                      <m:t>|</m:t>
                    </m:r>
                    <m:r>
                      <m:rPr>
                        <m:sty m:val="p"/>
                      </m:rPr>
                      <m:t>&gt;</m:t>
                    </m:r>
                    <m:r>
                      <m:t>k</m:t>
                    </m:r>
                  </m:oMath>
                </a14:m>
              </a:p>
              <a:p>
                <a:pPr lvl="0"/>
                <a:r>
                  <a:rPr/>
                  <a:t>Choix habituel: </a:t>
                </a:r>
                <a14:m>
                  <m:oMath xmlns:m="http://schemas.openxmlformats.org/officeDocument/2006/math">
                    <m:r>
                      <m:t>k</m:t>
                    </m:r>
                    <m:r>
                      <m:rPr>
                        <m:sty m:val="p"/>
                      </m:rPr>
                      <m:t>=</m:t>
                    </m:r>
                    <m:r>
                      <m:t>4.685</m:t>
                    </m:r>
                    <m:acc>
                      <m:accPr>
                        <m:chr m:val="̂"/>
                      </m:accPr>
                      <m:e>
                        <m:r>
                          <m:t>σ</m:t>
                        </m:r>
                      </m:e>
                    </m:acc>
                  </m:oMath>
                </a14:m>
              </a:p>
              <a:p>
                <a:pPr lvl="0" indent="0" marL="0">
                  <a:buNone/>
                </a:pPr>
                <a:r>
                  <a:rPr/>
                  <a:t>]</a:t>
                </a:r>
              </a:p>
            </p:txBody>
          </p:sp>
        </mc:Choice>
      </mc:AlternateContent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Poids en fonction des résidus</a:t>
            </a:r>
          </a:p>
        </p:txBody>
      </p:sp>
      <p:pic>
        <p:nvPicPr>
          <p:cNvPr descr="04-Regression_robuste_files/figure-pptx/unnamed-chunk-1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854200" y="1193800"/>
            <a:ext cx="5422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Régression avec les M-estimateurs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Algorithme itératif (</a:t>
            </a:r>
            <a:r>
              <a:rPr i="1"/>
              <a:t>iterative reweighted least squares</a:t>
            </a:r>
            <a:r>
              <a:rPr/>
              <a:t>)</a:t>
            </a:r>
          </a:p>
          <a:p>
            <a:pPr lvl="0"/>
            <a:r>
              <a:rPr/>
              <a:t>À partir d’une valeur initiale pour chaque coefficient, calculer les résidus et les poids.</a:t>
            </a:r>
          </a:p>
          <a:p>
            <a:pPr lvl="0" indent="0" marL="0">
              <a:buNone/>
            </a:pPr>
            <a:r>
              <a:rPr/>
              <a:t>–</a:t>
            </a:r>
          </a:p>
          <a:p>
            <a:pPr lvl="0"/>
            <a:r>
              <a:rPr/>
              <a:t>Ré-estimer les coefficients en minimisant la somme des carrés des résidus pondérés, puis réviser la valeur des résidus et des poids selon ces nouveaux coefficients.</a:t>
            </a:r>
          </a:p>
          <a:p>
            <a:pPr lvl="0" indent="0" marL="0">
              <a:buNone/>
            </a:pPr>
            <a:r>
              <a:rPr/>
              <a:t>–</a:t>
            </a:r>
          </a:p>
          <a:p>
            <a:pPr lvl="0"/>
            <a:r>
              <a:rPr/>
              <a:t>Répéter l’étape précédente jusqu’à ce que les poids demeurent stables.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Régression avec les M-estimateurs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Le bipoids de Tukey est plus résistant aux valeurs extrêmes avec grand effet de levier, mais son résultat dépend des valeurs initiales choisies.</a:t>
            </a:r>
          </a:p>
          <a:p>
            <a:pPr lvl="0" indent="0" marL="0">
              <a:buNone/>
            </a:pPr>
            <a:r>
              <a:rPr/>
              <a:t>–</a:t>
            </a:r>
          </a:p>
          <a:p>
            <a:pPr lvl="0"/>
            <a:r>
              <a:rPr/>
              <a:t>Méthode MM: régression avec un M-estimateur, où les valeurs initiales sont basées sur une autre méthode robuste.</a:t>
            </a:r>
          </a:p>
          <a:p>
            <a:pPr lvl="0"/>
            <a:r>
              <a:rPr/>
              <a:t>Méthode MM avec bipoids de Tukey: choix par défaut de la fonction </a:t>
            </a:r>
            <a:r>
              <a:rPr>
                <a:latin typeface="Courier"/>
              </a:rPr>
              <a:t>lmrob</a:t>
            </a:r>
            <a:r>
              <a:rPr/>
              <a:t> du package </a:t>
            </a:r>
            <a:r>
              <a:rPr i="1"/>
              <a:t>robustbase</a:t>
            </a:r>
            <a:r>
              <a:rPr/>
              <a:t>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Contenu du cours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Sensibilité aux valeurs extrêmes</a:t>
                </a:r>
              </a:p>
              <a:p>
                <a:pPr lvl="0"/>
                <a:r>
                  <a:rPr/>
                  <a:t>Régression robuste avec les M-estimateurs</a:t>
                </a:r>
              </a:p>
              <a:p>
                <a:pPr lvl="0"/>
                <a:r>
                  <a:rPr/>
                  <a:t>Régression </a:t>
                </a:r>
                <a14:m>
                  <m:oMath xmlns:m="http://schemas.openxmlformats.org/officeDocument/2006/math">
                    <m:r>
                      <m:t>t</m:t>
                    </m:r>
                  </m:oMath>
                </a14:m>
              </a:p>
              <a:p>
                <a:pPr lvl="0"/>
                <a:r>
                  <a:rPr/>
                  <a:t>Régression quantile</a:t>
                </a:r>
              </a:p>
            </p:txBody>
          </p:sp>
        </mc:Choice>
      </mc:AlternateContent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Application dans 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.code50[</a:t>
            </a:r>
          </a:p>
          <a:p>
            <a:pPr lvl="0" indent="0">
              <a:buNone/>
            </a:pPr>
            <a:r>
              <a:rPr>
                <a:latin typeface="Courier"/>
              </a:rPr>
              <a:t>lmrob_ani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lmrob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log</a:t>
            </a:r>
            <a:r>
              <a:rPr>
                <a:latin typeface="Courier"/>
              </a:rPr>
              <a:t>(brain) </a:t>
            </a:r>
            <a:r>
              <a:rPr>
                <a:solidFill>
                  <a:srgbClr val="4070A0"/>
                </a:solidFill>
                <a:latin typeface="Courier"/>
              </a:rPr>
              <a:t>~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log</a:t>
            </a:r>
            <a:r>
              <a:rPr>
                <a:latin typeface="Courier"/>
              </a:rPr>
              <a:t>(body), Animals2)</a:t>
            </a:r>
            <a:br/>
            <a:r>
              <a:rPr>
                <a:solidFill>
                  <a:srgbClr val="06287E"/>
                </a:solidFill>
                <a:latin typeface="Courier"/>
              </a:rPr>
              <a:t>summary</a:t>
            </a:r>
            <a:r>
              <a:rPr>
                <a:latin typeface="Courier"/>
              </a:rPr>
              <a:t>(lmrob_ani)</a:t>
            </a:r>
          </a:p>
          <a:p>
            <a:pPr lvl="0" indent="0">
              <a:buNone/>
            </a:pPr>
            <a:r>
              <a:rPr>
                <a:latin typeface="Courier"/>
              </a:rPr>
              <a:t>## 
## Call:
## lmrob(formula = log(brain) ~ log(body), data = Animals2)
##  \--&gt; method = "MM"
## Residuals:
##      Min       1Q   Median       3Q      Max 
## -5.56235 -0.52597 -0.04378  0.46510  1.98894 
## 
## Coefficients:
##             Estimate Std. Error t value Pr(&gt;|t|)    
## (Intercept)  2.11749    0.09146   23.15   &lt;2e-16 ***
## log(body)    0.74603    0.02065   36.12   &lt;2e-16 ***
## ---
## Signif. codes:  0 '***' 0.001 '**' 0.01 '*' 0.05 '.' 0.1 ' ' 1
## 
## Robust residual standard error: 0.721 
## Multiple R-squared:  0.9229, Adjusted R-squared:  0.9217 
## Convergence in 8 IRWLS iterations
## 
## Robustness weights: 
##  3 observations c(6,16,26) are outliers with |weight| = 0 ( &lt; 0.0015); 
##  10 weights are ~= 1. The remaining 52 ones are summarized as
##    Min. 1st Qu.  Median    Mean 3rd Qu.    Max. 
##  0.4269  0.8956  0.9512  0.9092  0.9829  0.9986</a:t>
            </a:r>
          </a:p>
          <a:p>
            <a:pPr lvl="0" indent="0" marL="0">
              <a:buNone/>
            </a:pPr>
            <a:r>
              <a:rPr/>
              <a:t>]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Visualiser les poids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.code50[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ggplot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data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880000"/>
                </a:solidFill>
                <a:latin typeface="Courier"/>
              </a:rPr>
              <a:t>NULL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06287E"/>
                </a:solidFill>
                <a:latin typeface="Courier"/>
              </a:rPr>
              <a:t>aes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x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rownames</a:t>
            </a:r>
            <a:r>
              <a:rPr>
                <a:latin typeface="Courier"/>
              </a:rPr>
              <a:t>(Animals2), </a:t>
            </a:r>
            <a:br/>
            <a:r>
              <a:rPr>
                <a:latin typeface="Courier"/>
              </a:rPr>
              <a:t>                        </a:t>
            </a:r>
            <a:r>
              <a:rPr>
                <a:solidFill>
                  <a:srgbClr val="7D9029"/>
                </a:solidFill>
                <a:latin typeface="Courier"/>
              </a:rPr>
              <a:t>y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weights</a:t>
            </a:r>
            <a:r>
              <a:rPr>
                <a:latin typeface="Courier"/>
              </a:rPr>
              <a:t>(lmrob_ani, </a:t>
            </a:r>
            <a:r>
              <a:rPr>
                <a:solidFill>
                  <a:srgbClr val="7D9029"/>
                </a:solidFill>
                <a:latin typeface="Courier"/>
              </a:rPr>
              <a:t>type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"robustness"</a:t>
            </a:r>
            <a:r>
              <a:rPr>
                <a:latin typeface="Courier"/>
              </a:rPr>
              <a:t>)))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06287E"/>
                </a:solidFill>
                <a:latin typeface="Courier"/>
              </a:rPr>
              <a:t>geom_point</a:t>
            </a:r>
            <a:r>
              <a:rPr>
                <a:latin typeface="Courier"/>
              </a:rPr>
              <a:t>()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06287E"/>
                </a:solidFill>
                <a:latin typeface="Courier"/>
              </a:rPr>
              <a:t>coord_flip</a:t>
            </a:r>
            <a:r>
              <a:rPr>
                <a:latin typeface="Courier"/>
              </a:rPr>
              <a:t>()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 i="1">
                <a:solidFill>
                  <a:srgbClr val="60A0B0"/>
                </a:solidFill>
                <a:latin typeface="Courier"/>
              </a:rPr>
              <a:t># inverse la position des axes x et y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06287E"/>
                </a:solidFill>
                <a:latin typeface="Courier"/>
              </a:rPr>
              <a:t>theme_bw</a:t>
            </a:r>
            <a:r>
              <a:rPr>
                <a:latin typeface="Courier"/>
              </a:rPr>
              <a:t>()</a:t>
            </a:r>
          </a:p>
        </p:txBody>
      </p:sp>
      <p:pic>
        <p:nvPicPr>
          <p:cNvPr descr="04-Regression_robuste_files/figure-pptx/unnamed-chunk-14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685800"/>
            <a:ext cx="5105400" cy="3403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 ]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Comparaison</a:t>
            </a:r>
          </a:p>
        </p:txBody>
      </p:sp>
      <p:pic>
        <p:nvPicPr>
          <p:cNvPr descr="04-Regression_robuste_files/figure-pptx/unnamed-chunk-15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854200" y="1193800"/>
            <a:ext cx="5422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Extension aux modèles généralisés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Fonction </a:t>
            </a:r>
            <a:r>
              <a:rPr>
                <a:latin typeface="Courier"/>
              </a:rPr>
              <a:t>glmrob</a:t>
            </a:r>
            <a:r>
              <a:rPr/>
              <a:t> dans </a:t>
            </a:r>
            <a:r>
              <a:rPr i="1"/>
              <a:t>robustbase</a:t>
            </a:r>
            <a:r>
              <a:rPr/>
              <a:t>: méthodes semblables aux M-estimateurs pour produire des estimés robustes des coefficients de modèles linéaires généralisés (GLM).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class: inverse, center, middle</a:t>
            </a:r>
          </a:p>
        </p:txBody>
      </p:sp>
    </p:spTree>
  </p:cSld>
</p:sld>
</file>

<file path=ppt/slides/slide36.xml><?xml version="1.0" encoding="UTF-8"?><p:sld xmlns:a="http://schemas.openxmlformats.org/drawingml/2006/main" xmlns:r="http://schemas.openxmlformats.org/officeDocument/2006/relationships" xmlns:p="http://schemas.openxmlformats.org/presentationml/2006/main"><p:cSld><p:spTree><p:nvGrpSpPr><p:cNvPr id="1" name="" /><p:cNvGrpSpPr /><p:nvPr /></p:nvGrpSpPr><p:grpSpPr><a:xfrm><a:off x="0" y="0" /><a:ext cx="0" cy="0" /><a:chOff x="0" y="0" /><a:chExt cx="0" cy="0" /></a:xfrm></p:grpSpPr><p:sp><p:nvSpPr><p:cNvPr id="2" name="Title 1" /><p:cNvSpPr><a:spLocks noGrp="1" /></p:cNvSpPr><p:nvPr><p:ph type="title" /></p:nvPr></p:nvSpPr><p:spPr /><p:txBody><a:bodyPr /><a:lstStyle /><a:p><a:pPr lvl="0" indent="0" marL="0"><a:buNone /></a:pPr><a:r><a:rPr /><a:t>Régression </a:t></a:r><a14:m><m:oMath xmlns:m="http://schemas.openxmlformats.org/officeDocument/2006/math"><m:r><m:t>t</m:t></m:r></m:oMath></a14:m></a:p></p:txBody></p:sp></p:spTree></p:cSld>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Régression robuste paramétrique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La régression robuste basée sur les M-estimateurs ne suppose pas une distribution spécifique des résidus autour de la valeur attendue de </a:t>
                </a:r>
                <a14:m>
                  <m:oMath xmlns:m="http://schemas.openxmlformats.org/officeDocument/2006/math">
                    <m:r>
                      <m:t>y</m:t>
                    </m:r>
                  </m:oMath>
                </a14:m>
                <a:r>
                  <a:rPr/>
                  <a:t>.</a:t>
                </a:r>
              </a:p>
              <a:p>
                <a:pPr lvl="0" indent="0" marL="0">
                  <a:buNone/>
                </a:pPr>
                <a:r>
                  <a:rPr/>
                  <a:t>–</a:t>
                </a:r>
              </a:p>
              <a:p>
                <a:pPr lvl="0"/>
                <a:r>
                  <a:rPr/>
                  <a:t>Certaines approches de modélisation (ex.: maximum de vraisemblance, modèles bayésiens) requièrent de spécifier la distribution de chaque variable aléatoire.</a:t>
                </a:r>
              </a:p>
              <a:p>
                <a:pPr lvl="0" indent="0" marL="0">
                  <a:buNone/>
                </a:pPr>
                <a:r>
                  <a:rPr/>
                  <a:t>–</a:t>
                </a:r>
              </a:p>
              <a:p>
                <a:pPr lvl="0"/>
                <a:r>
                  <a:rPr/>
                  <a:t>La distribution </a:t>
                </a:r>
                <a14:m>
                  <m:oMath xmlns:m="http://schemas.openxmlformats.org/officeDocument/2006/math">
                    <m:r>
                      <m:t>t</m:t>
                    </m:r>
                  </m:oMath>
                </a14:m>
                <a:r>
                  <a:rPr/>
                  <a:t> de Student est semblable à la normale, mais prévoit davantage de valeurs extrêmes.</a:t>
                </a:r>
              </a:p>
            </p:txBody>
          </p:sp>
        </mc:Choice>
      </mc:AlternateContent>
    </p:spTree>
  </p:cSld>
</p:sld>
</file>

<file path=ppt/slides/slide38.xml><?xml version="1.0" encoding="UTF-8"?><p:sld xmlns:a="http://schemas.openxmlformats.org/drawingml/2006/main" xmlns:r="http://schemas.openxmlformats.org/officeDocument/2006/relationships" xmlns:p="http://schemas.openxmlformats.org/presentationml/2006/main"><p:cSld><p:spTree><p:nvGrpSpPr><p:cNvPr id="1" name="" /><p:cNvGrpSpPr /><p:nvPr /></p:nvGrpSpPr><p:grpSpPr><a:xfrm><a:off x="0" y="0" /><a:ext cx="0" cy="0" /><a:chOff x="0" y="0" /><a:chExt cx="0" cy="0" /></a:xfrm></p:grpSpPr><p:sp><p:nvSpPr><p:cNvPr id="2" name="Title 1" /><p:cNvSpPr><a:spLocks noGrp="1" /></p:cNvSpPr><p:nvPr><p:ph type="title" /></p:nvPr></p:nvSpPr><p:spPr /><p:txBody><a:bodyPr /><a:lstStyle /><a:p><a:pPr lvl="0" indent="0" marL="0"><a:buNone /></a:pPr><a:r><a:rPr /><a:t>Distribution </a:t></a:r><a14:m><m:oMath xmlns:m="http://schemas.openxmlformats.org/officeDocument/2006/math"><m:r><m:t>t</m:t></m:r></m:oMath></a14:m></a:p></p:txBody></p:sp><mc:AlternateContent xmlns:mc="http://schemas.openxmlformats.org/markup-compatibility/2006"><mc:Choice xmlns:a14="http://schemas.microsoft.com/office/drawing/2010/main" Requires="a14"><p:sp><p:nvSpPr><p:cNvPr id="3" name="Content Placeholder 2" /><p:cNvSpPr><a:spLocks noGrp="1" /></p:cNvSpPr><p:nvPr><p:ph idx="1" /></p:nvPr></p:nvSpPr><p:spPr /><p:txBody><a:bodyPr /><a:lstStyle /><a:p><a:pPr lvl="0" /><a:r><a:rPr /><a:t>Plus souvent utilisée pour représenter la distribution de la moyenne d’un échantillon, </a:t></a:r><a14:m><m:oMath xmlns:m="http://schemas.openxmlformats.org/officeDocument/2006/math"><m:acc><m:accPr><m:chr m:val="‾" /></m:accPr><m:e><m:r><m:t>x</m:t></m:r></m:e></m:acc></m:oMath></a14:m><a:r><a:rPr /><a:t>, si l’écart-type de la population est inconnue.</a:t></a:r></a:p><a:p><a:pPr lvl="0" indent="0" marL="0"><a:buNone /></a:pPr><a:r><a:rPr /><a:t>–</a:t></a:r></a:p><a:p><a:pPr lvl="0" indent="0" marL="0"><a:buNone /></a:pPr><a14:m><m:oMathPara xmlns:m="http://schemas.openxmlformats.org/officeDocument/2006/math"><m:oMathParaPr><m:jc m:val="center" /></m:oMathParaPr><m:oMath><m:r><m:t>t</m:t></m:r><m:r><m:rPr><m:sty m:val="p" /></m:rPr><m:t>=</m:t></m:r><m:f><m:fPr><m:type m:val="bar" /></m:fPr><m:num><m:acc><m:accPr><m:chr m:val="‾" /></m:accPr><m:e><m:r><m:t>x</m:t></m:r></m:e></m:acc><m:r><m:rPr><m:sty m:val="p" /></m:rPr><m:t>−</m:t></m:r><m:r><m:t>μ</m:t></m:r></m:num><m:den><m:r><m:t>s</m:t></m:r><m:r><m:rPr><m:sty m:val="p" /></m:rPr><m:t>/</m:t></m:r><m:rad><m:radPr><m:degHide m:val="1" /></m:radPr><m:deg /><m:e><m:r><m:t>n</m:t></m:r></m:e></m:rad></m:den></m:f></m:oMath></m:oMathPara></a14:m></a:p><a:p><a:pPr lvl="0" /><a:r><a:rPr /><a:t>La statistique </a:t></a:r><a14:m><m:oMath xmlns:m="http://schemas.openxmlformats.org/officeDocument/2006/math"><m:r><m:t>t</m:t></m:r></m:oMath></a14:m><a:r><a:rPr /><a:t> suit une distribution </a:t></a:r><a14:m><m:oMath xmlns:m="http://schemas.openxmlformats.org/officeDocument/2006/math"><m:r><m:t>t</m:t></m:r></m:oMath></a14:m><a:r><a:rPr /><a:t> avec </a:t></a:r><a14:m><m:oMath xmlns:m="http://schemas.openxmlformats.org/officeDocument/2006/math"><m:r><m:t>n</m:t></m:r><m:r><m:rPr><m:sty m:val="p" /></m:rPr><m:t>−</m:t></m:r><m:r><m:t>1</m:t></m:r></m:oMath></a14:m><a:r><a:rPr /><a:t> degrés de liberté.</a:t></a:r></a:p><a:p><a:pPr lvl="0" indent="0" marL="0"><a:buNone /></a:pPr><a:r><a:rPr /><a:t>–</a:t></a:r></a:p><a:p><a:pPr lvl="0" /><a:r><a:rPr /><a:t>Même à variance égale, la distribution </a:t></a:r><a14:m><m:oMath xmlns:m="http://schemas.openxmlformats.org/officeDocument/2006/math"><m:r><m:t>t</m:t></m:r></m:oMath></a14:m><a:r><a:rPr /><a:t> assigne une probabilité plus grande aux valeurs extrêmes que la distribution normale.</a:t></a:r></a:p></p:txBody></p:sp></mc:Choice></mc:AlternateContent></p:spTree></p:cSld></p:sld>
</file>

<file path=ppt/slides/slide39.xml><?xml version="1.0" encoding="UTF-8"?><p:sld xmlns:a="http://schemas.openxmlformats.org/drawingml/2006/main" xmlns:r="http://schemas.openxmlformats.org/officeDocument/2006/relationships" xmlns:p="http://schemas.openxmlformats.org/presentationml/2006/main"><p:cSld><p:spTree><p:nvGrpSpPr><p:cNvPr id="1" name="" /><p:cNvGrpSpPr /><p:nvPr /></p:nvGrpSpPr><p:grpSpPr><a:xfrm><a:off x="0" y="0" /><a:ext cx="0" cy="0" /><a:chOff x="0" y="0" /><a:chExt cx="0" cy="0" /></a:xfrm></p:grpSpPr><p:sp><p:nvSpPr><p:cNvPr id="2" name="Title 1" /><p:cNvSpPr><a:spLocks noGrp="1" /></p:cNvSpPr><p:nvPr><p:ph type="title" /></p:nvPr></p:nvSpPr><p:spPr /><p:txBody><a:bodyPr /><a:lstStyle /><a:p><a:pPr lvl="0" indent="0" marL="0"><a:buNone /></a:pPr><a:r><a:rPr /><a:t>Distribution </a:t></a:r><a14:m><m:oMath xmlns:m="http://schemas.openxmlformats.org/officeDocument/2006/math"><m:r><m:t>t</m:t></m:r></m:oMath></a14:m></a:p></p:txBody></p:sp><p:pic><p:nvPicPr><p:cNvPr descr="04-Regression_robuste_files/figure-pptx/unnamed-chunk-16-1.png" id="0" name="Picture 1" /><p:cNvPicPr><a:picLocks noGrp="1" noChangeAspect="1" /></p:cNvPicPr><p:nvPr /></p:nvPicPr><p:blipFill><a:blip r:embed="rId2" /><a:stretch><a:fillRect /></a:stretch></p:blipFill><p:spPr bwMode="auto"><a:xfrm><a:off x="1752600" y="1193800" /><a:ext cx="5651500" cy="3390900" /></a:xfrm><a:prstGeom prst="rect"><a:avLst /></a:prstGeom><a:noFill /><a:ln w="9525"><a:noFill /><a:headEnd /><a:tailEnd /></a:ln></p:spPr></p:pic></p:spTree></p:cSld>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class: inverse, center, middle</a:t>
            </a:r>
          </a:p>
        </p:txBody>
      </p:sp>
    </p:spTree>
  </p:cSld>
</p:sld>
</file>

<file path=ppt/slides/slide40.xml><?xml version="1.0" encoding="UTF-8"?><p:sld xmlns:a="http://schemas.openxmlformats.org/drawingml/2006/main" xmlns:r="http://schemas.openxmlformats.org/officeDocument/2006/relationships" xmlns:p="http://schemas.openxmlformats.org/presentationml/2006/main"><p:cSld><p:spTree><p:nvGrpSpPr><p:cNvPr id="1" name="" /><p:cNvGrpSpPr /><p:nvPr /></p:nvGrpSpPr><p:grpSpPr><a:xfrm><a:off x="0" y="0" /><a:ext cx="0" cy="0" /><a:chOff x="0" y="0" /><a:chExt cx="0" cy="0" /></a:xfrm></p:grpSpPr><p:sp><p:nvSpPr><p:cNvPr id="2" name="Title 1" /><p:cNvSpPr><a:spLocks noGrp="1" /></p:cNvSpPr><p:nvPr><p:ph type="title" /></p:nvPr></p:nvSpPr><p:spPr /><p:txBody><a:bodyPr /><a:lstStyle /><a:p><a:pPr lvl="0" indent="0" marL="0"><a:buNone /></a:pPr><a:r><a:rPr /><a:t>Régression </a:t></a:r><a14:m><m:oMath xmlns:m="http://schemas.openxmlformats.org/officeDocument/2006/math"><m:r><m:t>t</m:t></m:r></m:oMath></a14:m></a:p></p:txBody></p:sp><mc:AlternateContent xmlns:mc="http://schemas.openxmlformats.org/markup-compatibility/2006"><mc:Choice xmlns:a14="http://schemas.microsoft.com/office/drawing/2010/main" Requires="a14"><p:sp><p:nvSpPr><p:cNvPr id="3" name="Content Placeholder 2" /><p:cNvSpPr><a:spLocks noGrp="1" /></p:cNvSpPr><p:nvPr><p:ph idx="1" /></p:nvPr></p:nvSpPr><p:spPr /><p:txBody><a:bodyPr /><a:lstStyle /><a:p><a:pPr lvl="0" /><a:r><a:rPr /><a:t>La distribution </a:t></a:r><a14:m><m:oMath xmlns:m="http://schemas.openxmlformats.org/officeDocument/2006/math"><m:r><m:t>t</m:t></m:r></m:oMath></a14:m><a:r><a:rPr /><a:t> peut aussi représenter la variation résiduelle d’un modèle où on veut prévoir davantage de valeurs extrêmes qu’une distribution normale.</a:t></a:r></a:p><a:p><a:pPr lvl="0" indent="0" marL="0"><a:buNone /></a:pPr><a:r><a:rPr /><a:t>–</a:t></a:r></a:p><a:p><a:pPr lvl="0" /><a:r><a:rPr /><a:t>Modèle de régression </a:t></a:r><a14:m><m:oMath xmlns:m="http://schemas.openxmlformats.org/officeDocument/2006/math"><m:r><m:t>t</m:t></m:r></m:oMath></a14:m><a:r><a:rPr /><a:t>:</a:t></a:r></a:p><a:p><a:pPr lvl="0" indent="0" marL="0"><a:buNone /></a:pPr><a14:m><m:oMathPara xmlns:m="http://schemas.openxmlformats.org/officeDocument/2006/math"><m:oMathParaPr><m:jc m:val="center" /></m:oMathParaPr><m:oMath><m:r><m:t>y</m:t></m:r><m:r><m:rPr><m:sty m:val="p" /></m:rPr><m:t>=</m:t></m:r><m:sSub><m:e><m:r><m:t>β</m:t></m:r></m:e><m:sub><m:r><m:t>0</m:t></m:r></m:sub></m:sSub><m:r><m:rPr><m:sty m:val="p" /></m:rPr><m:t>+</m:t></m:r><m:sSub><m:e><m:r><m:t>β</m:t></m:r></m:e><m:sub><m:r><m:t>1</m:t></m:r></m:sub></m:sSub><m:r><m:t>x</m:t></m:r><m:r><m:rPr><m:sty m:val="p" /></m:rPr><m:t>+</m:t></m:r><m:r><m:rPr><m:sty m:val="p" /></m:rPr><m:t>.</m:t></m:r><m:r><m:rPr><m:sty m:val="p" /></m:rPr><m:t>.</m:t></m:r><m:r><m:rPr><m:sty m:val="p" /></m:rPr><m:t>.</m:t></m:r><m:r><m:rPr><m:sty m:val="p" /></m:rPr><m:t>+</m:t></m:r><m:r><m:t>ϵ</m:t></m:r></m:oMath></m:oMathPara></a14:m></a:p><a:p><a:pPr lvl="0" indent="0" marL="0"><a:buNone /></a:pPr><a14:m><m:oMathPara xmlns:m="http://schemas.openxmlformats.org/officeDocument/2006/math"><m:oMathParaPr><m:jc m:val="center" /></m:oMathParaPr><m:oMath><m:r><m:t>ϵ</m:t></m:r><m:r><m:rPr><m:sty m:val="p" /></m:rPr><m:t>/</m:t></m:r><m:r><m:t>σ</m:t></m:r><m:r><m:rPr><m:sty m:val="p" /></m:rPr><m:t>∼</m:t></m:r><m:r><m:t>t</m:t></m:r><m:d><m:dPr><m:begChr m:val="(" /><m:endChr m:val=")" /><m:sepChr m:val="" /><m:grow /></m:dPr><m:e><m:r><m:t>ν</m:t></m:r></m:e></m:d></m:oMath></m:oMathPara></a14:m></a:p><a:p><a:pPr lvl="0" indent="0" marL="0"><a:buNone /></a:pPr><a:r><a:rPr /><a:t>–</a:t></a:r></a:p><a:p><a:pPr lvl="0" /><a:r><a:rPr /><a:t>Fonction </a:t></a:r><a:r><a:rPr><a:latin typeface="Courier" /></a:rPr><a:t>tlm</a:t></a:r><a:r><a:rPr /><a:t> du package </a:t></a:r><a:r><a:rPr i="1" /><a:t>hett</a:t></a:r><a:r><a:rPr /><a:t> dans R.</a:t></a:r></a:p></p:txBody></p:sp></mc:Choice></mc:AlternateContent></p:spTree></p:cSld></p:sld>
</file>

<file path=ppt/slides/slide41.xml><?xml version="1.0" encoding="UTF-8"?><p:sld xmlns:a="http://schemas.openxmlformats.org/drawingml/2006/main" xmlns:r="http://schemas.openxmlformats.org/officeDocument/2006/relationships" xmlns:p="http://schemas.openxmlformats.org/presentationml/2006/main"><p:cSld><p:spTree><p:nvGrpSpPr><p:cNvPr id="1" name="" /><p:cNvGrpSpPr /><p:nvPr /></p:nvGrpSpPr><p:grpSpPr><a:xfrm><a:off x="0" y="0" /><a:ext cx="0" cy="0" /><a:chOff x="0" y="0" /><a:chExt cx="0" cy="0" /></a:xfrm></p:grpSpPr><p:sp><p:nvSpPr><p:cNvPr id="2" name="Title 1" /><p:cNvSpPr><a:spLocks noGrp="1" /></p:cNvSpPr><p:nvPr><p:ph type="title" /></p:nvPr></p:nvSpPr><p:spPr /><p:txBody><a:bodyPr /><a:lstStyle /><a:p><a:pPr lvl="0" indent="0" marL="0"><a:buNone /></a:pPr><a:r><a:rPr /><a:t>Régression </a:t></a:r><a14:m><m:oMath xmlns:m="http://schemas.openxmlformats.org/officeDocument/2006/math"><m:r><m:t>t</m:t></m:r></m:oMath></a14:m></a:p></p:txBody></p:sp><p:sp><p:nvSpPr><p:cNvPr id="3" name="Content Placeholder 2" /><p:cNvSpPr><a:spLocks noGrp="1" /></p:cNvSpPr><p:nvPr><p:ph idx="1" /></p:nvPr></p:nvSpPr><p:spPr /><p:txBody><a:bodyPr /><a:lstStyle /><a:p><a:pPr lvl="0" indent="0" marL="0"><a:buNone /></a:pPr><a:r><a:rPr /><a:t>.code50[</a:t></a:r></a:p><a:p><a:pPr lvl="0" indent="0"><a:buNone /></a:pPr><a:r><a:rPr><a:solidFill><a:srgbClr val="06287E" /></a:solidFill><a:latin typeface="Courier" /></a:rPr><a:t>library</a:t></a:r><a:r><a:rPr><a:latin typeface="Courier" /></a:rPr><a:t>(hett)</a:t></a:r><a:br /><a:r><a:rPr><a:latin typeface="Courier" /></a:rPr><a:t>treg </a:t></a:r><a:r><a:rPr><a:solidFill><a:srgbClr val="007020" /></a:solidFill><a:latin typeface="Courier" /></a:rPr><a:t>&lt;-</a:t></a:r><a:r><a:rPr><a:latin typeface="Courier" /></a:rPr><a:t> </a:t></a:r><a:r><a:rPr><a:solidFill><a:srgbClr val="06287E" /></a:solidFill><a:latin typeface="Courier" /></a:rPr><a:t>tlm</a:t></a:r><a:r><a:rPr><a:latin typeface="Courier" /></a:rPr><a:t>(</a:t></a:r><a:r><a:rPr><a:solidFill><a:srgbClr val="06287E" /></a:solidFill><a:latin typeface="Courier" /></a:rPr><a:t>log</a:t></a:r><a:r><a:rPr><a:latin typeface="Courier" /></a:rPr><a:t>(brain) </a:t></a:r><a:r><a:rPr><a:solidFill><a:srgbClr val="4070A0" /></a:solidFill><a:latin typeface="Courier" /></a:rPr><a:t>~</a:t></a:r><a:r><a:rPr><a:latin typeface="Courier" /></a:rPr><a:t> </a:t></a:r><a:r><a:rPr><a:solidFill><a:srgbClr val="06287E" /></a:solidFill><a:latin typeface="Courier" /></a:rPr><a:t>log</a:t></a:r><a:r><a:rPr><a:latin typeface="Courier" /></a:rPr><a:t>(body), </a:t></a:r><a:r><a:rPr><a:solidFill><a:srgbClr val="7D9029" /></a:solidFill><a:latin typeface="Courier" /></a:rPr><a:t>data =</a:t></a:r><a:r><a:rPr><a:latin typeface="Courier" /></a:rPr><a:t> Animals2, </a:t></a:r><a:r><a:rPr><a:solidFill><a:srgbClr val="7D9029" /></a:solidFill><a:latin typeface="Courier" /></a:rPr><a:t>estDof =</a:t></a:r><a:r><a:rPr><a:latin typeface="Courier" /></a:rPr><a:t> </a:t></a:r><a:r><a:rPr><a:solidFill><a:srgbClr val="880000" /></a:solidFill><a:latin typeface="Courier" /></a:rPr><a:t>TRUE</a:t></a:r><a:r><a:rPr><a:latin typeface="Courier" /></a:rPr><a:t>)</a:t></a:r><a:br /><a:r><a:rPr><a:solidFill><a:srgbClr val="06287E" /></a:solidFill><a:latin typeface="Courier" /></a:rPr><a:t>summary</a:t></a:r><a:r><a:rPr><a:latin typeface="Courier" /></a:rPr><a:t>(treg)</a:t></a:r></a:p><a:p><a:pPr lvl="0" indent="0"><a:buNone /></a:pPr><a:r><a:rPr><a:latin typeface="Courier" /></a:rPr><a:t>## Location model :
## 
## Call:
## tlm(lform = log(brain) ~ log(body), data = Animals2, estDof = TRUE)
## 
## Residuals: 
##        Min          1Q      Median          3Q         Max  
## -5.415e+00  -5.039e-01  -8.369e-07   5.181e-01   2.067e+00  
## 
## Coefficients:
##             Estimate Std. Error t value Pr(&gt;|t|)    
## (Intercept)  2.07829    0.09628   21.59   &lt;2e-16 ***
## log(body)    0.73653    0.02447   30.11   &lt;2e-16 ***
## ---
## Signif. codes:  0 &#39;***&#39; 0.001 &#39;**&#39; 0.01 &#39;*&#39; 0.05 &#39;.&#39; 0.1 &#39; &#39; 1
## 
## (Scale parameter(s) as estimated below)
## 
## 
## Scale Model :
## 
## Call:
## tlm(lform = log(brain) ~ log(body), data = Animals2, estDof = TRUE)
## 
## Residuals: 
##     Min       1Q   Median       3Q      Max  
## -2.4484  -1.9795  -0.1566   1.2246   4.9181  
## 
## Coefficients:
##             Estimate Std. Error z value Pr(&gt;|z|)    
## (Intercept)  -1.2244     0.2745  -4.461 8.17e-06 ***
## ---
## Signif. codes:  0 &#39;***&#39; 0.001 &#39;**&#39; 0.01 &#39;*&#39; 0.05 &#39;.&#39; 0.1 &#39; &#39; 1
## 
## (Scale parameter taken to be  2 )
## 
## 
## Est. degrees of freedom parameter:  2.071194
## Standard error for d.o.f:  0.6678805
## No. of iterations of model : 8 in 0
## Heteroscedastic t Likelihood : -86.3654</a:t></a:r></a:p><a:p><a:pPr lvl="0" indent="0" marL="0"><a:buNone /></a:pPr><a:r><a:rPr /><a:t>]</a:t></a:r></a:p></p:txBody></p:sp></p:spTree></p:cSld>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class: inverse, center, middle</a:t>
            </a:r>
          </a:p>
        </p:txBody>
      </p:sp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Régression quantile</a:t>
            </a:r>
          </a:p>
        </p:txBody>
      </p:sp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Quantiles d’une distribution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14:m>
                  <m:oMath xmlns:m="http://schemas.openxmlformats.org/officeDocument/2006/math">
                    <m:sSub>
                      <m:e>
                        <m:r>
                          <m:t>q</m:t>
                        </m:r>
                      </m:e>
                      <m:sub>
                        <m:r>
                          <m:t>p</m:t>
                        </m:r>
                      </m:sub>
                    </m:sSub>
                  </m:oMath>
                </a14:m>
                <a:r>
                  <a:rPr/>
                  <a:t>, le quantile associé à une probabilité </a:t>
                </a:r>
                <a14:m>
                  <m:oMath xmlns:m="http://schemas.openxmlformats.org/officeDocument/2006/math">
                    <m:r>
                      <m:t>p</m:t>
                    </m:r>
                  </m:oMath>
                </a14:m>
                <a:r>
                  <a:rPr/>
                  <a:t>, est défini par l’équation: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y</m:t>
                          </m:r>
                          <m:r>
                            <m:rPr>
                              <m:sty m:val="p"/>
                            </m:rPr>
                            <m:t>≤</m:t>
                          </m:r>
                          <m:sSub>
                            <m:e>
                              <m:r>
                                <m:t>q</m:t>
                              </m:r>
                            </m:e>
                            <m:sub>
                              <m:r>
                                <m:t>p</m:t>
                              </m:r>
                            </m:sub>
                          </m:sSub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r>
                        <m:t>p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–</a:t>
                </a:r>
              </a:p>
              <a:p>
                <a:pPr lvl="0"/>
                <a:r>
                  <a:rPr/>
                  <a:t>Par exemple, </a:t>
                </a:r>
                <a14:m>
                  <m:oMath xmlns:m="http://schemas.openxmlformats.org/officeDocument/2006/math">
                    <m:sSub>
                      <m:e>
                        <m:r>
                          <m:t>q</m:t>
                        </m:r>
                      </m:e>
                      <m:sub>
                        <m:r>
                          <m:t>0.5</m:t>
                        </m:r>
                      </m:sub>
                    </m:sSub>
                  </m:oMath>
                </a14:m>
                <a:r>
                  <a:rPr/>
                  <a:t> est la médiane, </a:t>
                </a:r>
                <a14:m>
                  <m:oMath xmlns:m="http://schemas.openxmlformats.org/officeDocument/2006/math">
                    <m:sSub>
                      <m:e>
                        <m:r>
                          <m:t>q</m:t>
                        </m:r>
                      </m:e>
                      <m:sub>
                        <m:r>
                          <m:t>0.25</m:t>
                        </m:r>
                      </m:sub>
                    </m:sSub>
                  </m:oMath>
                </a14:m>
                <a:r>
                  <a:rPr/>
                  <a:t> est le premier quartile, </a:t>
                </a:r>
                <a14:m>
                  <m:oMath xmlns:m="http://schemas.openxmlformats.org/officeDocument/2006/math">
                    <m:sSub>
                      <m:e>
                        <m:r>
                          <m:t>q</m:t>
                        </m:r>
                      </m:e>
                      <m:sub>
                        <m:r>
                          <m:t>0.3</m:t>
                        </m:r>
                      </m:sub>
                    </m:sSub>
                  </m:oMath>
                </a14:m>
                <a:r>
                  <a:rPr/>
                  <a:t> est le troisème décile, etc.</a:t>
                </a:r>
              </a:p>
              <a:p>
                <a:pPr lvl="0" indent="0" marL="0">
                  <a:buNone/>
                </a:pPr>
                <a:r>
                  <a:rPr/>
                  <a:t>–</a:t>
                </a:r>
              </a:p>
              <a:p>
                <a:pPr lvl="0"/>
                <a:r>
                  <a:rPr/>
                  <a:t>Comme la médiane, les quantiles sont robustes aux valeurs extrêmes, mais leur point de rupture diminue à mesure que </a:t>
                </a:r>
                <a14:m>
                  <m:oMath xmlns:m="http://schemas.openxmlformats.org/officeDocument/2006/math">
                    <m:r>
                      <m:t>p</m:t>
                    </m:r>
                  </m:oMath>
                </a14:m>
                <a:r>
                  <a:rPr/>
                  <a:t> s’approche de 0 ou 1.</a:t>
                </a:r>
              </a:p>
            </p:txBody>
          </p:sp>
        </mc:Choice>
      </mc:AlternateContent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Régression quantile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Plutôt que de modéliser la moyenne de </a:t>
                </a:r>
                <a14:m>
                  <m:oMath xmlns:m="http://schemas.openxmlformats.org/officeDocument/2006/math">
                    <m:r>
                      <m:t>y</m:t>
                    </m:r>
                  </m:oMath>
                </a14:m>
                <a:r>
                  <a:rPr/>
                  <a:t> en fonction de prédicteurs, la régression quantile modélise un ou plusieurs quantiles de </a:t>
                </a:r>
                <a14:m>
                  <m:oMath xmlns:m="http://schemas.openxmlformats.org/officeDocument/2006/math">
                    <m:r>
                      <m:t>y</m:t>
                    </m:r>
                  </m:oMath>
                </a14:m>
                <a:r>
                  <a:rPr/>
                  <a:t> en fonction des mêmes prédicteurs.</a:t>
                </a:r>
              </a:p>
            </p:txBody>
          </p:sp>
        </mc:Choice>
      </mc:AlternateContent>
    </p:spTree>
  </p:cSld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Applications de la régression quantile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Régression robuste aux valeurs extrêmes</a:t>
            </a:r>
          </a:p>
          <a:p>
            <a:pPr lvl="0" indent="0" marL="0">
              <a:buNone/>
            </a:pPr>
            <a:r>
              <a:rPr/>
              <a:t>–</a:t>
            </a:r>
          </a:p>
          <a:p>
            <a:pPr lvl="0"/>
            <a:r>
              <a:rPr/>
              <a:t>Modéliser une variable réponse dont la variance n’est pas homogène</a:t>
            </a:r>
          </a:p>
        </p:txBody>
      </p:sp>
    </p:spTree>
  </p:cSld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Exemple: Courbes de croissance d’enfants</a:t>
            </a:r>
          </a:p>
        </p:txBody>
      </p:sp>
      <p:pic>
        <p:nvPicPr>
          <p:cNvPr descr="../images/courbe_croissance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63900" y="1193800"/>
            <a:ext cx="2628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Applications de la régression quantile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Régression robuste aux valeurs extrêmes</a:t>
            </a:r>
          </a:p>
          <a:p>
            <a:pPr lvl="0"/>
            <a:r>
              <a:rPr/>
              <a:t>Modéliser une variable réponse dont la variance n’est pas homogène</a:t>
            </a:r>
          </a:p>
          <a:p>
            <a:pPr lvl="0"/>
            <a:r>
              <a:rPr/>
              <a:t>Représenter un cas où un prédicteur influence les extrêmes de la distribution davantage que son centre (ex.: facteur limitant)</a:t>
            </a:r>
          </a:p>
        </p:txBody>
      </p:sp>
    </p:spTree>
  </p:cSld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Exemple: Facteur limitant</a:t>
            </a:r>
          </a:p>
        </p:txBody>
      </p:sp>
      <p:pic>
        <p:nvPicPr>
          <p:cNvPr descr="04-Regression_robuste_files/figure-pptx/unnamed-chunk-18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854200" y="1193800"/>
            <a:ext cx="5422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Sensibilité aux valeurs extrêmes</a:t>
            </a:r>
          </a:p>
        </p:txBody>
      </p:sp>
    </p:spTree>
  </p:cSld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Exemple: Vitesse de course de mammifères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/>
            <a:r>
              <a:rPr/>
              <a:t>Jeu de données </a:t>
            </a:r>
            <a:r>
              <a:rPr>
                <a:latin typeface="Courier"/>
              </a:rPr>
              <a:t>Mammals</a:t>
            </a:r>
            <a:r>
              <a:rPr/>
              <a:t> inclus avec le package </a:t>
            </a:r>
            <a:r>
              <a:rPr i="1"/>
              <a:t>quantreg</a:t>
            </a:r>
            <a:r>
              <a:rPr/>
              <a:t>. Vitesse maximale connue d’espèces de mammifères (</a:t>
            </a:r>
            <a:r>
              <a:rPr i="1"/>
              <a:t>speed</a:t>
            </a:r>
            <a:r>
              <a:rPr/>
              <a:t>, en km/h) en fonction du poids (</a:t>
            </a:r>
            <a:r>
              <a:rPr i="1"/>
              <a:t>weight</a:t>
            </a:r>
            <a:r>
              <a:rPr/>
              <a:t>).</a:t>
            </a:r>
          </a:p>
          <a:p>
            <a:pPr lvl="0" indent="0" marL="0">
              <a:buNone/>
            </a:pPr>
            <a:r>
              <a:rPr/>
              <a:t>.code60[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library</a:t>
            </a:r>
            <a:r>
              <a:rPr>
                <a:latin typeface="Courier"/>
              </a:rPr>
              <a:t>(quantreg)</a:t>
            </a:r>
            <a:br/>
            <a:r>
              <a:rPr>
                <a:solidFill>
                  <a:srgbClr val="06287E"/>
                </a:solidFill>
                <a:latin typeface="Courier"/>
              </a:rPr>
              <a:t>data</a:t>
            </a:r>
            <a:r>
              <a:rPr>
                <a:latin typeface="Courier"/>
              </a:rPr>
              <a:t>(Mammals)</a:t>
            </a:r>
            <a:br/>
            <a:r>
              <a:rPr>
                <a:solidFill>
                  <a:srgbClr val="06287E"/>
                </a:solidFill>
                <a:latin typeface="Courier"/>
              </a:rPr>
              <a:t>ggplot</a:t>
            </a:r>
            <a:r>
              <a:rPr>
                <a:latin typeface="Courier"/>
              </a:rPr>
              <a:t>(Mammals, </a:t>
            </a:r>
            <a:r>
              <a:rPr>
                <a:solidFill>
                  <a:srgbClr val="06287E"/>
                </a:solidFill>
                <a:latin typeface="Courier"/>
              </a:rPr>
              <a:t>aes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x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log</a:t>
            </a:r>
            <a:r>
              <a:rPr>
                <a:latin typeface="Courier"/>
              </a:rPr>
              <a:t>(weight), </a:t>
            </a:r>
            <a:r>
              <a:rPr>
                <a:solidFill>
                  <a:srgbClr val="7D9029"/>
                </a:solidFill>
                <a:latin typeface="Courier"/>
              </a:rPr>
              <a:t>y =</a:t>
            </a:r>
            <a:r>
              <a:rPr>
                <a:latin typeface="Courier"/>
              </a:rPr>
              <a:t> speed))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geom_point</a:t>
            </a:r>
            <a:r>
              <a:rPr>
                <a:latin typeface="Courier"/>
              </a:rPr>
              <a:t>()</a:t>
            </a:r>
          </a:p>
        </p:txBody>
      </p:sp>
      <p:pic>
        <p:nvPicPr>
          <p:cNvPr descr="04-Regression_robuste_files/figure-pptx/unnamed-chunk-19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939800"/>
            <a:ext cx="5105400" cy="2921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</a:p>
          <a:p>
            <a:pPr lvl="0" indent="0" marL="0">
              <a:buNone/>
            </a:pPr>
            <a:r>
              <a:rPr/>
              <a:t>]</a:t>
            </a:r>
          </a:p>
        </p:txBody>
      </p:sp>
    </p:spTree>
  </p:cSld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Régression quantile avec </a:t>
            </a:r>
            <a:r>
              <a:rPr i="1"/>
              <a:t>quantreg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Fonction </a:t>
            </a:r>
            <a:r>
              <a:rPr>
                <a:latin typeface="Courier"/>
              </a:rPr>
              <a:t>rq</a:t>
            </a:r>
            <a:r>
              <a:rPr/>
              <a:t>: régression linéaire par quantile.</a:t>
            </a:r>
          </a:p>
          <a:p>
            <a:pPr lvl="0" indent="0" marL="0">
              <a:buNone/>
            </a:pPr>
            <a:r>
              <a:rPr/>
              <a:t>–</a:t>
            </a:r>
          </a:p>
          <a:p>
            <a:pPr lvl="0"/>
            <a:r>
              <a:rPr/>
              <a:t>Formule spécifiée comme dans </a:t>
            </a:r>
            <a:r>
              <a:rPr>
                <a:latin typeface="Courier"/>
              </a:rPr>
              <a:t>lm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–</a:t>
            </a:r>
          </a:p>
          <a:p>
            <a:pPr lvl="0"/>
            <a:r>
              <a:rPr/>
              <a:t>Ajout d’un argument </a:t>
            </a:r>
            <a:r>
              <a:rPr>
                <a:latin typeface="Courier"/>
              </a:rPr>
              <a:t>tau</a:t>
            </a:r>
            <a:r>
              <a:rPr/>
              <a:t> décrivant quels quantiles modéliser.</a:t>
            </a:r>
          </a:p>
          <a:p>
            <a:pPr lvl="0" indent="0">
              <a:buNone/>
            </a:pPr>
            <a:r>
              <a:rPr>
                <a:latin typeface="Courier"/>
              </a:rPr>
              <a:t>qreg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rq</a:t>
            </a:r>
            <a:r>
              <a:rPr>
                <a:latin typeface="Courier"/>
              </a:rPr>
              <a:t>(speed </a:t>
            </a:r>
            <a:r>
              <a:rPr>
                <a:solidFill>
                  <a:srgbClr val="4070A0"/>
                </a:solidFill>
                <a:latin typeface="Courier"/>
              </a:rPr>
              <a:t>~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log</a:t>
            </a:r>
            <a:r>
              <a:rPr>
                <a:latin typeface="Courier"/>
              </a:rPr>
              <a:t>(weight), </a:t>
            </a:r>
            <a:r>
              <a:rPr>
                <a:solidFill>
                  <a:srgbClr val="7D9029"/>
                </a:solidFill>
                <a:latin typeface="Courier"/>
              </a:rPr>
              <a:t>tau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0.10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0.25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0.5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0.75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0.9</a:t>
            </a:r>
            <a:r>
              <a:rPr>
                <a:latin typeface="Courier"/>
              </a:rPr>
              <a:t>), </a:t>
            </a:r>
            <a:r>
              <a:rPr>
                <a:solidFill>
                  <a:srgbClr val="7D9029"/>
                </a:solidFill>
                <a:latin typeface="Courier"/>
              </a:rPr>
              <a:t>data =</a:t>
            </a:r>
            <a:r>
              <a:rPr>
                <a:latin typeface="Courier"/>
              </a:rPr>
              <a:t> Mammals)</a:t>
            </a:r>
          </a:p>
        </p:txBody>
      </p:sp>
    </p:spTree>
  </p:cSld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Régression quantile avec </a:t>
            </a:r>
            <a:r>
              <a:rPr i="1"/>
              <a:t>quantreg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.code50[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summary</a:t>
            </a:r>
            <a:r>
              <a:rPr>
                <a:latin typeface="Courier"/>
              </a:rPr>
              <a:t>(qreg)</a:t>
            </a:r>
          </a:p>
          <a:p>
            <a:pPr lvl="0" indent="0">
              <a:buNone/>
            </a:pPr>
            <a:r>
              <a:rPr>
                <a:latin typeface="Courier"/>
              </a:rPr>
              <a:t>## 
## Call: rq(formula = speed ~ log(weight), tau = c(0.1, 0.25, 0.5, 0.75, 
##     0.9), data = Mammals)
## 
## tau: [1] 0.1
## 
## Coefficients:
##             coefficients lower bd upper bd
## (Intercept) 13.30752      8.74691 14.56745
## log(weight)  2.34755      1.62337  3.26536
## 
## Call: rq(formula = speed ~ log(weight), tau = c(0.1, 0.25, 0.5, 0.75, 
##     0.9), data = Mammals)
## 
## tau: [1] 0.25
## 
## Coefficients:
##             coefficients lower bd upper bd
## (Intercept) 20.81692     18.62656 23.71090
## log(weight)  3.84176      3.32131  5.06629
## 
## Call: rq(formula = speed ~ log(weight), tau = c(0.1, 0.25, 0.5, 0.75, 
##     0.9), data = Mammals)
## 
## tau: [1] 0.5
## 
## Coefficients:
##             coefficients lower bd upper bd
## (Intercept) 31.19403     28.66333 33.18496
## log(weight)  5.54939      4.68512  5.95244
## 
## Call: rq(formula = speed ~ log(weight), tau = c(0.1, 0.25, 0.5, 0.75, 
##     0.9), data = Mammals)
## 
## tau: [1] 0.75
## 
## Coefficients:
##             coefficients lower bd upper bd
## (Intercept) 41.69078     38.59558 59.42984
## log(weight)  6.93824      2.56935  7.93761
## 
## Call: rq(formula = speed ~ log(weight), tau = c(0.1, 0.25, 0.5, 0.75, 
##     0.9), data = Mammals)
## 
## tau: [1] 0.9
## 
## Coefficients:
##             coefficients lower bd upper bd
## (Intercept) 55.82662     49.74724 83.80662
## log(weight)  7.10732     -3.05803 11.32294</a:t>
            </a:r>
          </a:p>
          <a:p>
            <a:pPr lvl="0" indent="0" marL="0">
              <a:buNone/>
            </a:pPr>
            <a:r>
              <a:rPr/>
              <a:t>]</a:t>
            </a:r>
          </a:p>
        </p:txBody>
      </p:sp>
    </p:spTree>
  </p:cSld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Visualisation des estimés par quantile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.code60[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plot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summary</a:t>
            </a:r>
            <a:r>
              <a:rPr>
                <a:latin typeface="Courier"/>
              </a:rPr>
              <a:t>(qreg), </a:t>
            </a:r>
            <a:r>
              <a:rPr>
                <a:solidFill>
                  <a:srgbClr val="7D9029"/>
                </a:solidFill>
                <a:latin typeface="Courier"/>
              </a:rPr>
              <a:t>mfrow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))</a:t>
            </a:r>
          </a:p>
        </p:txBody>
      </p:sp>
      <p:pic>
        <p:nvPicPr>
          <p:cNvPr descr="04-Regression_robuste_files/figure-pptx/unnamed-chunk-2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863600"/>
            <a:ext cx="5105400" cy="3060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 ]</a:t>
            </a:r>
          </a:p>
        </p:txBody>
      </p:sp>
    </p:spTree>
  </p:cSld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Prédictions des quantiles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qpred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predict</a:t>
            </a:r>
            <a:r>
              <a:rPr>
                <a:latin typeface="Courier"/>
              </a:rPr>
              <a:t>(qreg)</a:t>
            </a:r>
            <a:br/>
            <a:r>
              <a:rPr>
                <a:solidFill>
                  <a:srgbClr val="06287E"/>
                </a:solidFill>
                <a:latin typeface="Courier"/>
              </a:rPr>
              <a:t>head</a:t>
            </a:r>
            <a:r>
              <a:rPr>
                <a:latin typeface="Courier"/>
              </a:rPr>
              <a:t>(qpred)</a:t>
            </a:r>
          </a:p>
          <a:p>
            <a:pPr lvl="0" indent="0">
              <a:buNone/>
            </a:pPr>
            <a:r>
              <a:rPr>
                <a:latin typeface="Courier"/>
              </a:rPr>
              <a:t>##          [,1]     [,2]     [,3]      [,4]      [,5]
## [1,] 33.73009 54.23840 79.47103 102.05010 117.65681
## [2,] 32.77824 52.68070 77.22095  99.23689 114.77505
## [3,] 32.10289 51.57549 75.62449  97.24088 112.73040
## [4,] 30.31373 48.64753 71.39507  91.95297 107.31363
## [5,] 27.37280 43.83471 64.44300  83.26100  98.40985
## [6,] 27.05933 43.32171 63.70199  82.33453  97.46080</a:t>
            </a:r>
          </a:p>
        </p:txBody>
      </p:sp>
    </p:spTree>
  </p:cSld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Visualiser les droites de régression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.code60[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ggplot</a:t>
            </a:r>
            <a:r>
              <a:rPr>
                <a:latin typeface="Courier"/>
              </a:rPr>
              <a:t>(Mammals, </a:t>
            </a:r>
            <a:r>
              <a:rPr>
                <a:solidFill>
                  <a:srgbClr val="06287E"/>
                </a:solidFill>
                <a:latin typeface="Courier"/>
              </a:rPr>
              <a:t>aes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x =</a:t>
            </a:r>
            <a:r>
              <a:rPr>
                <a:latin typeface="Courier"/>
              </a:rPr>
              <a:t> weight, </a:t>
            </a:r>
            <a:r>
              <a:rPr>
                <a:solidFill>
                  <a:srgbClr val="7D9029"/>
                </a:solidFill>
                <a:latin typeface="Courier"/>
              </a:rPr>
              <a:t>y =</a:t>
            </a:r>
            <a:r>
              <a:rPr>
                <a:latin typeface="Courier"/>
              </a:rPr>
              <a:t> speed))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06287E"/>
                </a:solidFill>
                <a:latin typeface="Courier"/>
              </a:rPr>
              <a:t>geom_point</a:t>
            </a:r>
            <a:r>
              <a:rPr>
                <a:latin typeface="Courier"/>
              </a:rPr>
              <a:t>()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06287E"/>
                </a:solidFill>
                <a:latin typeface="Courier"/>
              </a:rPr>
              <a:t>geom_quantile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quantiles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0.1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0.25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0.5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0.75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0.9</a:t>
            </a:r>
            <a:r>
              <a:rPr>
                <a:latin typeface="Courier"/>
              </a:rPr>
              <a:t>), </a:t>
            </a:r>
            <a:r>
              <a:rPr>
                <a:solidFill>
                  <a:srgbClr val="7D9029"/>
                </a:solidFill>
                <a:latin typeface="Courier"/>
              </a:rPr>
              <a:t>color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"#b3452c"</a:t>
            </a:r>
            <a:r>
              <a:rPr>
                <a:latin typeface="Courier"/>
              </a:rPr>
              <a:t>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06287E"/>
                </a:solidFill>
                <a:latin typeface="Courier"/>
              </a:rPr>
              <a:t>scale_x_log10</a:t>
            </a:r>
            <a:r>
              <a:rPr>
                <a:latin typeface="Courier"/>
              </a:rPr>
              <a:t>()</a:t>
            </a:r>
          </a:p>
        </p:txBody>
      </p:sp>
      <p:pic>
        <p:nvPicPr>
          <p:cNvPr descr="04-Regression_robuste_files/figure-pptx/unnamed-chunk-24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800100"/>
            <a:ext cx="5105400" cy="3187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 ]</a:t>
            </a:r>
          </a:p>
        </p:txBody>
      </p:sp>
    </p:spTree>
  </p:cSld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Résumé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La moyenne et la variance sont sensibles aux valeurs extrêmes.</a:t>
                </a:r>
              </a:p>
              <a:p>
                <a:pPr lvl="0" indent="0" marL="0">
                  <a:buNone/>
                </a:pPr>
                <a:r>
                  <a:rPr/>
                  <a:t>–</a:t>
                </a:r>
              </a:p>
              <a:p>
                <a:pPr lvl="0"/>
                <a:r>
                  <a:rPr/>
                  <a:t>Pour une régression linéaire, l’influence d’une observation augmente si son résidu est grand (valeur extrême de </a:t>
                </a:r>
                <a14:m>
                  <m:oMath xmlns:m="http://schemas.openxmlformats.org/officeDocument/2006/math">
                    <m:r>
                      <m:t>y</m:t>
                    </m:r>
                  </m:oMath>
                </a14:m>
                <a:r>
                  <a:rPr/>
                  <a:t>) ou si elle a un grand effet de levier (valeur extrême de </a:t>
                </a:r>
                <a14:m>
                  <m:oMath xmlns:m="http://schemas.openxmlformats.org/officeDocument/2006/math">
                    <m:r>
                      <m:t>x</m:t>
                    </m:r>
                  </m:oMath>
                </a14:m>
                <a:r>
                  <a:rPr/>
                  <a:t>). La distance de Cook mesure l’effet combiné de ces deux facteurs.</a:t>
                </a:r>
              </a:p>
              <a:p>
                <a:pPr lvl="0" indent="0" marL="0">
                  <a:buNone/>
                </a:pPr>
                <a:r>
                  <a:rPr/>
                  <a:t>–</a:t>
                </a:r>
              </a:p>
              <a:p>
                <a:pPr lvl="0"/>
                <a:r>
                  <a:rPr/>
                  <a:t>La régression robuste basée sur les M-estimateurs (fonction </a:t>
                </a:r>
                <a:r>
                  <a:rPr>
                    <a:latin typeface="Courier"/>
                  </a:rPr>
                  <a:t>lmrob</a:t>
                </a:r>
                <a:r>
                  <a:rPr/>
                  <a:t> du package </a:t>
                </a:r>
                <a:r>
                  <a:rPr i="1"/>
                  <a:t>robustbase</a:t>
                </a:r>
                <a:r>
                  <a:rPr/>
                  <a:t>) produit des estimés presque aussi précis que la régression linéaire si les suppositions de celle-ci sont respectées, tout en étant beaucoup moins sensibles à la présence de quelques valeurs extrêmes.</a:t>
                </a:r>
              </a:p>
            </p:txBody>
          </p:sp>
        </mc:Choice>
      </mc:AlternateContent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Mesures de tendance centrale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Moyenne: équilibre la somme des écarts positifs et négatifs.</a:t>
            </a:r>
          </a:p>
          <a:p>
            <a:pPr lvl="0"/>
            <a:r>
              <a:rPr/>
              <a:t>Médiane: équilibre le nombre d’observations de part et d’autre.</a:t>
            </a:r>
          </a:p>
          <a:p>
            <a:pPr lvl="0" indent="0" marL="0">
              <a:buNone/>
            </a:pPr>
            <a:r>
              <a:rPr/>
              <a:t>–</a:t>
            </a:r>
          </a:p>
          <a:p>
            <a:pPr lvl="0"/>
            <a:r>
              <a:rPr/>
              <a:t>Conséquence: La moyenne est plus sensible à l’ajout d’une valeur extrême.</a:t>
            </a:r>
          </a:p>
        </p:txBody>
      </p:sp>
    </p:spTree>
  </p:cSld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Résumé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La distribution </a:t>
                </a:r>
                <a14:m>
                  <m:oMath xmlns:m="http://schemas.openxmlformats.org/officeDocument/2006/math">
                    <m:r>
                      <m:t>t</m:t>
                    </m:r>
                  </m:oMath>
                </a14:m>
                <a:r>
                  <a:rPr/>
                  <a:t> offre une méthode paramétrique pour représenter une variable comportant davantage de valeurs extrêmes que la distribution normale.</a:t>
                </a:r>
              </a:p>
              <a:p>
                <a:pPr lvl="0" indent="0" marL="0">
                  <a:buNone/>
                </a:pPr>
                <a:r>
                  <a:rPr/>
                  <a:t>–</a:t>
                </a:r>
              </a:p>
              <a:p>
                <a:pPr lvl="0"/>
                <a:r>
                  <a:rPr/>
                  <a:t>La fonction </a:t>
                </a:r>
                <a:r>
                  <a:rPr>
                    <a:latin typeface="Courier"/>
                  </a:rPr>
                  <a:t>tlm</a:t>
                </a:r>
                <a:r>
                  <a:rPr/>
                  <a:t> du package </a:t>
                </a:r>
                <a:r>
                  <a:rPr i="1"/>
                  <a:t>hett</a:t>
                </a:r>
                <a:r>
                  <a:rPr/>
                  <a:t> ajuste un modèle de régression linéaire où la réponse suit une distribution </a:t>
                </a:r>
                <a14:m>
                  <m:oMath xmlns:m="http://schemas.openxmlformats.org/officeDocument/2006/math">
                    <m:r>
                      <m:t>t</m:t>
                    </m:r>
                  </m:oMath>
                </a14:m>
                <a:r>
                  <a:rPr/>
                  <a:t> plutôt que normale autour de sa valeur moyenne.</a:t>
                </a:r>
              </a:p>
              <a:p>
                <a:pPr lvl="0" indent="0" marL="0">
                  <a:buNone/>
                </a:pPr>
                <a:r>
                  <a:rPr/>
                  <a:t>–</a:t>
                </a:r>
              </a:p>
              <a:p>
                <a:pPr lvl="0"/>
                <a:r>
                  <a:rPr/>
                  <a:t>La régression quantile modélise l’effet d’un prédicteur sur différents quantiles de la distribution de la réponse.</a:t>
                </a:r>
              </a:p>
            </p:txBody>
          </p:sp>
        </mc:Choice>
      </mc:AlternateContent>
    </p:spTree>
  </p:cSld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Références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Fox, J. (2002) Robust Regression. Appendix to </a:t>
            </a:r>
            <a:r>
              <a:rPr i="1"/>
              <a:t>An R and S-PLUS Companion to Applied Regression</a:t>
            </a:r>
            <a:r>
              <a:rPr/>
              <a:t>. Sage Publications, Thousands Oaks, USA.</a:t>
            </a:r>
          </a:p>
          <a:p>
            <a:pPr lvl="0"/>
            <a:r>
              <a:rPr/>
              <a:t>Cade, B.S. et Noon, B.R. (2003) A gentle introduction to quantile regression for ecologists. </a:t>
            </a:r>
            <a:r>
              <a:rPr i="1"/>
              <a:t>Frontiers in Ecology and the Environment</a:t>
            </a:r>
            <a:r>
              <a:rPr/>
              <a:t> 1: 412–420.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Exemple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Échantillon de 10 valeurs:</a:t>
            </a:r>
          </a:p>
          <a:p>
            <a:pPr lvl="0" indent="0" marL="0">
              <a:buNone/>
            </a:pPr>
            <a:r>
              <a:rPr>
                <a:latin typeface="Courier"/>
              </a:rPr>
              <a:t>18 29 30 40 43 44 48 49 56 83</a:t>
            </a:r>
          </a:p>
          <a:p>
            <a:pPr lvl="0"/>
            <a:r>
              <a:rPr/>
              <a:t>Médiane = 43.5, Moyenne = 44.</a:t>
            </a:r>
          </a:p>
          <a:p>
            <a:pPr lvl="0" indent="0" marL="0">
              <a:buNone/>
            </a:pPr>
            <a:r>
              <a:rPr/>
              <a:t>–</a:t>
            </a:r>
          </a:p>
          <a:p>
            <a:pPr lvl="0" indent="0" marL="0">
              <a:buNone/>
            </a:pPr>
            <a:r>
              <a:rPr/>
              <a:t>On ajoute une valeur de 580:</a:t>
            </a:r>
          </a:p>
          <a:p>
            <a:pPr lvl="0"/>
            <a:r>
              <a:rPr/>
              <a:t>Médiane = 44, Moyenne = 93.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Point de rupture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Combien de valeurs extrêmes, si elles sont assez extrêmes, peuvent affecter sans limite la valeur de l’estimé?</a:t>
                </a:r>
              </a:p>
              <a:p>
                <a:pPr lvl="0" indent="0" marL="0">
                  <a:buNone/>
                </a:pPr>
                <a:r>
                  <a:rPr/>
                  <a:t>–</a:t>
                </a:r>
              </a:p>
              <a:p>
                <a:pPr lvl="0"/>
                <a:r>
                  <a:rPr/>
                  <a:t>Généralement exprimé comme une fraction du nombre d’observations.</a:t>
                </a:r>
              </a:p>
              <a:p>
                <a:pPr lvl="0"/>
                <a:r>
                  <a:rPr/>
                  <a:t>Point de rupture de </a:t>
                </a:r>
                <a14:m>
                  <m:oMath xmlns:m="http://schemas.openxmlformats.org/officeDocument/2006/math">
                    <m:r>
                      <m:t>1</m:t>
                    </m:r>
                    <m:r>
                      <m:rPr>
                        <m:sty m:val="p"/>
                      </m:rPr>
                      <m:t>/</m:t>
                    </m:r>
                    <m:r>
                      <m:t>n</m:t>
                    </m:r>
                  </m:oMath>
                </a14:m>
                <a:r>
                  <a:rPr/>
                  <a:t> pour la moyenne (une observation extrême), 0.5 pour la médiane.</a:t>
                </a:r>
              </a:p>
            </p:txBody>
          </p:sp>
        </mc:Choice>
      </mc:AlternateContent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Précision et valeurs extrêmes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Exemple</a:t>
            </a:r>
          </a:p>
          <a:p>
            <a:pPr lvl="0" indent="0" marL="0">
              <a:buNone/>
            </a:pPr>
            <a:r>
              <a:rPr/>
              <a:t>.pull-left[</a:t>
            </a:r>
          </a:p>
          <a:p>
            <a:pPr lvl="0" indent="0">
              <a:buNone/>
            </a:pPr>
            <a:r>
              <a:rPr>
                <a:latin typeface="Courier"/>
              </a:rPr>
              <a:t>## Warning: Using `size` aesthetic for lines was deprecated in ggplot2 3.4.0.
## ℹ Please use `linewidth` instead.
## This warning is displayed once every 8 hours.
## Call `lifecycle::last_lifecycle_warnings()` to see where this warning was
## generated.</a:t>
            </a:r>
          </a:p>
        </p:txBody>
      </p:sp>
      <p:pic>
        <p:nvPicPr>
          <p:cNvPr descr="04-Regression_robuste_files/figure-pptx/unnamed-chunk-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800100"/>
            <a:ext cx="5105400" cy="3187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Régression robuste aux valeurs extrêmes</dc:title>
  <dc:creator/>
  <cp:keywords/>
  <dcterms:created xsi:type="dcterms:W3CDTF">2024-01-23T19:31:39Z</dcterms:created>
  <dcterms:modified xsi:type="dcterms:W3CDTF">2024-01-23T19:31:39Z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ECL8202 - Hiver 2020</vt:lpwstr>
  </property>
  <property fmtid="{D5CDD505-2E9C-101B-9397-08002B2CF9AE}" pid="3" name="output">
    <vt:lpwstr/>
  </property>
</Properties>
</file>