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1" Type="http://schemas.openxmlformats.org/officeDocument/2006/relationships/viewProps" Target="viewProps.xml" /><Relationship Id="rId9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3" Type="http://schemas.openxmlformats.org/officeDocument/2006/relationships/tableStyles" Target="tableStyles.xml" /><Relationship Id="rId9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texts.com/fpp3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doi:10.1029/2005JC003384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pn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pn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png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3.pn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4.png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OTexts.com/fpp3" TargetMode="Externa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png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png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Séries temporelles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ECL8202 - Hiver 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Aperçu des deux prochains cours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 cours-ci: données temporelles à intervalles réguliers (ex.: une mesure par mois).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Prochain cours: données spatiales, méthodes aussi applicables aux séries temporelles irrégulières.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inverse, center, middle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Propriétés des séries temporelles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Packages R utilisés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Package </a:t>
            </a:r>
            <a:r>
              <a:rPr i="1"/>
              <a:t>fpp3</a:t>
            </a:r>
            <a:r>
              <a:rPr/>
              <a:t> accompagnant le manuel de Hyndman et Athanasopoulos, </a:t>
            </a:r>
            <a:r>
              <a:rPr i="1"/>
              <a:t>Forecasting: Principles and Practice</a:t>
            </a:r>
            <a:r>
              <a:rPr/>
              <a:t>, 3e édition (</a:t>
            </a:r>
            <a:r>
              <a:rPr>
                <a:hlinkClick r:id="rId2"/>
              </a:rPr>
              <a:t>https://otexts.com/fpp3/</a:t>
            </a:r>
            <a:r>
              <a:rPr/>
              <a:t>).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(fpp3)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Charge plusieurs autres packages reliés à l’analyse de séries temporelles.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Exemple: Commerce de fourrures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Jeu de données </a:t>
            </a:r>
            <a:r>
              <a:rPr>
                <a:latin typeface="Courier"/>
              </a:rPr>
              <a:t>pelt</a:t>
            </a:r>
            <a:r>
              <a:rPr/>
              <a:t>: Nombre de fourrures de lièvre (</a:t>
            </a:r>
            <a:r>
              <a:rPr i="1"/>
              <a:t>Hare</a:t>
            </a:r>
            <a:r>
              <a:rPr/>
              <a:t>) et de lynx échangées à la Compagnie de la Baie d’Hudson entre 1845 et 1935.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</a:t>
            </a:r>
            <a:r>
              <a:rPr>
                <a:latin typeface="Courier"/>
              </a:rPr>
              <a:t>(pelt)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(pelt)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tsibble: 6 x 3 [1Y]
##    Year  Hare  Lynx
##   &lt;dbl&gt; &lt;dbl&gt; &lt;dbl&gt;
## 1  1845 19580 30090
## 2  1846 19600 45150
## 3  1847 19610 49150
## 4  1848 11990 39520
## 5  1849 28040 21230
## 6  1850 58000  8420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>
                <a:latin typeface="Courier"/>
              </a:rPr>
              <a:t>pelt</a:t>
            </a:r>
            <a:r>
              <a:rPr/>
              <a:t> est un tableau de données temporel ou </a:t>
            </a:r>
            <a:r>
              <a:rPr i="1"/>
              <a:t>tsibble</a:t>
            </a:r>
            <a:r>
              <a:rPr/>
              <a:t>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Visualiser une série temporelle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La commande </a:t>
            </a:r>
            <a:r>
              <a:rPr>
                <a:latin typeface="Courier"/>
              </a:rPr>
              <a:t>autoplot</a:t>
            </a:r>
            <a:r>
              <a:rPr/>
              <a:t> appliquée à un objet de type </a:t>
            </a:r>
            <a:r>
              <a:rPr i="1"/>
              <a:t>tsibble</a:t>
            </a:r>
            <a:r>
              <a:rPr/>
              <a:t> produit un graphique temporel des variables spécifiées avec </a:t>
            </a:r>
            <a:r>
              <a:rPr>
                <a:latin typeface="Courier"/>
              </a:rPr>
              <a:t>vars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(pelt, </a:t>
            </a:r>
            <a:r>
              <a:rPr>
                <a:solidFill>
                  <a:srgbClr val="06287E"/>
                </a:solidFill>
                <a:latin typeface="Courier"/>
              </a:rPr>
              <a:t>vars</a:t>
            </a:r>
            <a:r>
              <a:rPr>
                <a:latin typeface="Courier"/>
              </a:rPr>
              <a:t>(Hare, Lynx))</a:t>
            </a:r>
          </a:p>
        </p:txBody>
      </p:sp>
      <p:pic>
        <p:nvPicPr>
          <p:cNvPr descr="11-Series_temporell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Notez que l’axe des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indique le temps entre chaque observation, soit [1Y] pour “1 year”.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Visualiser une série temporelle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Il s’agit d’un graphique de type </a:t>
            </a:r>
            <a:r>
              <a:rPr>
                <a:latin typeface="Courier"/>
              </a:rPr>
              <a:t>ggplot</a:t>
            </a:r>
            <a:r>
              <a:rPr/>
              <a:t> que nous pouvons personnaliser.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(pelt, </a:t>
            </a:r>
            <a:r>
              <a:rPr>
                <a:solidFill>
                  <a:srgbClr val="06287E"/>
                </a:solidFill>
                <a:latin typeface="Courier"/>
              </a:rPr>
              <a:t>vars</a:t>
            </a:r>
            <a:r>
              <a:rPr>
                <a:latin typeface="Courier"/>
              </a:rPr>
              <a:t>(Hare, Lynx))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"Année"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"Fourrures échangées"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11-Series_temporell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Exemple: Couverture de glace en Arctique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ice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read.table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"C:/Users/buttoval/Documents/ECL8202//donnees/sea_ice.txt"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(ice)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"month"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"day"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"ice_km2"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(ice)</a:t>
            </a:r>
          </a:p>
          <a:p>
            <a:pPr lvl="0" indent="0">
              <a:buNone/>
            </a:pPr>
            <a:r>
              <a:rPr>
                <a:latin typeface="Courier"/>
              </a:rPr>
              <a:t>##   year month day  ice_km2
## 1 1972     1   1 14449000
## 2 1972     1   2 14541400
## 3 1972     1   3 14633900
## 4 1972     1   4 14716100
## 5 1972     1   5 14808500
## 6 1972     1   6 14890700</a:t>
            </a:r>
          </a:p>
          <a:p>
            <a:pPr lvl="0" indent="0" marL="0">
              <a:buNone/>
            </a:pPr>
            <a:r>
              <a:rPr i="1"/>
              <a:t>Source</a:t>
            </a:r>
            <a:r>
              <a:rPr/>
              <a:t>: Spreen, G., L. Kaleschke, and G.Heygster (2008), Sea ice remote sensing using AMSR-E 89 GHz channels J. Geophys. Res.,vol. 113, C02S03, </a:t>
            </a:r>
            <a:r>
              <a:rPr>
                <a:hlinkClick r:id="rId2"/>
              </a:rPr>
              <a:t>doi:10.1029/2005JC003384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Exemple: Couverture de glace en Arctique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Créer une date à partir des colonnes </a:t>
            </a:r>
            <a:r>
              <a:rPr i="1"/>
              <a:t>year</a:t>
            </a:r>
            <a:r>
              <a:rPr/>
              <a:t>, </a:t>
            </a:r>
            <a:r>
              <a:rPr i="1"/>
              <a:t>month</a:t>
            </a:r>
            <a:r>
              <a:rPr/>
              <a:t> et </a:t>
            </a:r>
            <a:r>
              <a:rPr i="1"/>
              <a:t>day</a:t>
            </a:r>
            <a:r>
              <a:rPr/>
              <a:t>, convertir la surface glacée en millions de km2, puis convertir en </a:t>
            </a:r>
            <a:r>
              <a:rPr i="1"/>
              <a:t>tsibble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.code60[</a:t>
            </a:r>
          </a:p>
          <a:p>
            <a:pPr lvl="0" indent="0">
              <a:buNone/>
            </a:pPr>
            <a:r>
              <a:rPr>
                <a:latin typeface="Courier"/>
              </a:rPr>
              <a:t>ice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(ice, 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make_date</a:t>
            </a:r>
            <a:r>
              <a:rPr>
                <a:latin typeface="Courier"/>
              </a:rPr>
              <a:t>(year, month, day),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ice_Mkm2 =</a:t>
            </a:r>
            <a:r>
              <a:rPr>
                <a:latin typeface="Courier"/>
              </a:rPr>
              <a:t> ice_km2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1E6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year,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month,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day,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ice_km2)</a:t>
            </a:r>
            <a:br/>
            <a:r>
              <a:rPr>
                <a:latin typeface="Courier"/>
              </a:rPr>
              <a:t>ice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as_tsibble</a:t>
            </a:r>
            <a:r>
              <a:rPr>
                <a:latin typeface="Courier"/>
              </a:rPr>
              <a:t>(ice, </a:t>
            </a:r>
            <a:r>
              <a:rPr>
                <a:solidFill>
                  <a:srgbClr val="7D9029"/>
                </a:solidFill>
                <a:latin typeface="Courier"/>
              </a:rPr>
              <a:t>index =</a:t>
            </a:r>
            <a:r>
              <a:rPr>
                <a:latin typeface="Courier"/>
              </a:rPr>
              <a:t> date)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(ice)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tsibble: 6 x 2 [1D]
##   date       ice_Mkm2
##   &lt;date&gt;        &lt;dbl&gt;
## 1 1972-01-01     14.4
## 2 1972-01-02     14.5
## 3 1972-01-03     14.6
## 4 1972-01-04     14.7
## 5 1972-01-05     14.8
## 6 1972-01-06     14.9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Contenu du cours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Dépendance temporelle et spatiale</a:t>
            </a:r>
          </a:p>
          <a:p>
            <a:pPr lvl="0"/>
            <a:r>
              <a:rPr/>
              <a:t>Propriétés des séries temporelles</a:t>
            </a:r>
          </a:p>
          <a:p>
            <a:pPr lvl="0"/>
            <a:r>
              <a:rPr/>
              <a:t>Modèles ARIMA pour les séries temporelles</a:t>
            </a:r>
          </a:p>
          <a:p>
            <a:pPr lvl="0"/>
            <a:r>
              <a:rPr/>
              <a:t>Ajuster les modèles ARIMA dans R</a:t>
            </a:r>
          </a:p>
          <a:p>
            <a:pPr lvl="0"/>
            <a:r>
              <a:rPr/>
              <a:t>Prévisions à partir d’un modèle</a:t>
            </a:r>
          </a:p>
          <a:p>
            <a:pPr lvl="0"/>
            <a:r>
              <a:rPr/>
              <a:t>Dépendance temporelle dans les modèles additifs et bayésiens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Opérations sur des données temporelles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opérations de </a:t>
            </a:r>
            <a:r>
              <a:rPr i="1"/>
              <a:t>dplyr</a:t>
            </a:r>
            <a:r>
              <a:rPr/>
              <a:t> s’appliquent aussi aux </a:t>
            </a:r>
            <a:r>
              <a:rPr i="1"/>
              <a:t>tsibble</a:t>
            </a:r>
            <a:r>
              <a:rPr/>
              <a:t> avec quelques changements.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>
                <a:latin typeface="Courier"/>
              </a:rPr>
              <a:t>index_by</a:t>
            </a:r>
            <a:r>
              <a:rPr/>
              <a:t>: Comme </a:t>
            </a:r>
            <a:r>
              <a:rPr>
                <a:latin typeface="Courier"/>
              </a:rPr>
              <a:t>group_by</a:t>
            </a:r>
            <a:r>
              <a:rPr/>
              <a:t>, mais pour grouper les rangées par période temporelle.</a:t>
            </a:r>
          </a:p>
          <a:p>
            <a:pPr lvl="0" indent="0" marL="0">
              <a:buNone/>
            </a:pPr>
            <a:r>
              <a:rPr/>
              <a:t>.code60[</a:t>
            </a:r>
          </a:p>
          <a:p>
            <a:pPr lvl="0" indent="0">
              <a:buNone/>
            </a:pPr>
            <a:r>
              <a:rPr>
                <a:latin typeface="Courier"/>
              </a:rPr>
              <a:t>ice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index_by</a:t>
            </a:r>
            <a:r>
              <a:rPr>
                <a:latin typeface="Courier"/>
              </a:rPr>
              <a:t>(ice, </a:t>
            </a:r>
            <a:r>
              <a:rPr>
                <a:solidFill>
                  <a:srgbClr val="7D9029"/>
                </a:solidFill>
                <a:latin typeface="Courier"/>
              </a:rPr>
              <a:t>month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yearmonth</a:t>
            </a:r>
            <a:r>
              <a:rPr>
                <a:latin typeface="Courier"/>
              </a:rPr>
              <a:t>(date))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ice_Mkm2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(ice_Mkm2))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(ice)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tsibble: 6 x 2 [1M]
##        month ice_Mkm2
##        &lt;mth&gt;    &lt;dbl&gt;
## 1 1972 janv.     15.4
## 2 1972 févr.     16.3
## 3  1972 mars     16.2
## 4  1972 avr.     15.5
## 5   1972 mai     14.6
## 6  1972 juin     12.9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Saisonnalité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Variation se produisant avec une période fixe et connue (ex.: semaine, mois, année).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(ice)</a:t>
            </a:r>
          </a:p>
        </p:txBody>
      </p:sp>
      <p:pic>
        <p:nvPicPr>
          <p:cNvPr descr="11-Series_temporell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Saisonnalité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Graphique de saisonnalité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gg_season</a:t>
            </a:r>
            <a:r>
              <a:rPr>
                <a:latin typeface="Courier"/>
              </a:rPr>
              <a:t>(ice)</a:t>
            </a:r>
          </a:p>
        </p:txBody>
      </p:sp>
      <p:pic>
        <p:nvPicPr>
          <p:cNvPr descr="11-Series_temporell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Saisonnalité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Graphiques des sous-séries saisonnières (</a:t>
            </a:r>
            <a:r>
              <a:rPr i="1"/>
              <a:t>seasonal subseries</a:t>
            </a:r>
            <a:r>
              <a:rPr/>
              <a:t>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gg_subseries</a:t>
            </a:r>
            <a:r>
              <a:rPr>
                <a:latin typeface="Courier"/>
              </a:rPr>
              <a:t>(ice)</a:t>
            </a:r>
          </a:p>
        </p:txBody>
      </p:sp>
      <p:pic>
        <p:nvPicPr>
          <p:cNvPr descr="11-Series_temporell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Composantes d’une série temporelle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Tendance: Changement directionnel (+ ou -, pas nécessairement linéaire) de la série temporelle à long-terme.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Saisonnalité: Fluctuations répétées avec une période fixe et connue.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Cycle: Fluctuations répétées, mais dont la période n’est pas fixe (ex.: dynamique cyclique de populations, cycles économiques).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Bruit ou résidu: Fluctuations restantes après avoir soustrait les effets précédents.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Décomposition d’une série temporelle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/>
            <a:r>
              <a:rPr/>
              <a:t>Voir Chapitre 3 du manuel de Hyndman et Athanasopoulos.</a:t>
            </a:r>
          </a:p>
          <a:p>
            <a:pPr lvl="0" indent="0">
              <a:buNone/>
            </a:pPr>
            <a:r>
              <a:rPr>
                <a:latin typeface="Courier"/>
              </a:rPr>
              <a:t>decomp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model</a:t>
            </a:r>
            <a:r>
              <a:rPr>
                <a:latin typeface="Courier"/>
              </a:rPr>
              <a:t>(ice, </a:t>
            </a:r>
            <a:r>
              <a:rPr>
                <a:solidFill>
                  <a:srgbClr val="06287E"/>
                </a:solidFill>
                <a:latin typeface="Courier"/>
              </a:rPr>
              <a:t>STL</a:t>
            </a:r>
            <a:r>
              <a:rPr>
                <a:latin typeface="Courier"/>
              </a:rPr>
              <a:t>())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components</a:t>
            </a:r>
            <a:r>
              <a:rPr>
                <a:latin typeface="Courier"/>
              </a:rPr>
              <a:t>(decomp))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 ]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Autocorrélation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Pour une série temporelle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corrélation entre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et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mesurée pour un délai (</a:t>
                </a:r>
                <a:r>
                  <a:rPr i="1"/>
                  <a:t>lag</a:t>
                </a:r>
                <a:r>
                  <a:rPr/>
                  <a:t>)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head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ACF</a:t>
                </a:r>
                <a:r>
                  <a:rPr>
                    <a:latin typeface="Courier"/>
                  </a:rPr>
                  <a:t>(ice))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# A tsibble: 6 x 2 [1M]
##        lag     acf
##   &lt;cf_lag&gt;   &lt;dbl&gt;
## 1       1M  0.857 
## 2       2M  0.491 
## 3       3M  0.0263
## 4       4M -0.411 
## 5       5M -0.718 
## 6       6M -0.829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Autocorrélation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ACF</a:t>
            </a:r>
            <a:r>
              <a:rPr>
                <a:latin typeface="Courier"/>
              </a:rPr>
              <a:t>(ice))</a:t>
            </a:r>
          </a:p>
        </p:txBody>
      </p:sp>
      <p:pic>
        <p:nvPicPr>
          <p:cNvPr descr="11-Series_temporell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Autocorrélation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ACF</a:t>
            </a:r>
            <a:r>
              <a:rPr>
                <a:latin typeface="Courier"/>
              </a:rPr>
              <a:t>(pelt, Lynx))</a:t>
            </a:r>
          </a:p>
        </p:txBody>
      </p:sp>
      <p:pic>
        <p:nvPicPr>
          <p:cNvPr descr="11-Series_temporell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inverse, center, middle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inverse, center, middle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Modèles ARIMA pour les séries temporelles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Stationnarité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Une série temporelle est stationnaire si ses propriétés statistiques ne dépendent pas de la valeur absolue de la variable temporelle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Autrement dit, ces propriétés ne sont pas affectées par une translation quelconque de la série dans le temps.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Une série avec une tendance (moyenne varie selon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) n’est pas stationnaire.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Une série avec une composante saisonnière n’est pas stationnaire.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Stationnarité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Une série avec un cycle non-saisonnier peut être stationnaire.</a:t>
            </a:r>
          </a:p>
        </p:txBody>
      </p:sp>
      <p:pic>
        <p:nvPicPr>
          <p:cNvPr descr="11-Series_temporell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Stationnarité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La tendance d’une série temporelle peut être stochastique.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Marche aléatoire: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où </a:t>
                </a:r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nor/>
                        <m:sty m:val="p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σ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</p:txBody>
          </p:sp>
        </mc:Choice>
      </mc:AlternateContent>
      <p:pic>
        <p:nvPicPr>
          <p:cNvPr descr="11-Series_temporelle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Différenciation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La différence entre deux valeurs consécutives d’une marche aléatoire est stationnaire: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Ici, </a:t>
                </a:r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est un “bruit blanc” (aucune corrélation temporelle).</a:t>
                </a:r>
              </a:p>
            </p:txBody>
          </p:sp>
        </mc:Choice>
      </mc:AlternateContent>
      <p:pic>
        <p:nvPicPr>
          <p:cNvPr descr="11-Series_temporelles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Différenciation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La différenciation est une méthode générale pour éliminer une tendance d’une série temporelle.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La différence d’ordre 1: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est généralement suffisante, mais on doit parfois aller à l’ordre 2: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″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Pour éliminer la saisonnalité, nous pouvons faire la différence entre valeurs consécutives de la même saison.</a:t>
                </a:r>
              </a:p>
              <a:p>
                <a:pPr lvl="0"/>
                <a:r>
                  <a:rPr/>
                  <a:t>Ex.: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12</m:t>
                        </m:r>
                      </m:sub>
                    </m:sSub>
                  </m:oMath>
                </a14:m>
                <a:r>
                  <a:rPr/>
                  <a:t> pour des données mensuelles.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Modèle de moyenne mobile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Exemple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0.6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0.4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nor/>
                          <m:sty m:val="p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</p:txBody>
          </p:sp>
        </mc:Choice>
      </mc:AlternateContent>
      <p:pic>
        <p:nvPicPr>
          <p:cNvPr descr="11-Series_temporelles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Modèle de moyenne mobile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Modèle MA(q)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est la moyenne pondérée des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dernières valeurs d’un bruit blanc.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L’effet d’un “choc” </a:t>
                </a:r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disparaît au temps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+</m:t>
                    </m:r>
                    <m:r>
                      <m:t>q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. L’autocorrélation temporelle est limitée à un délai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Modèle de moyenne mobile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Exemple de modèle MA(2):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0.6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0.4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sub>
                    </m:sSub>
                  </m:oMath>
                </a14:m>
              </a:p>
            </p:txBody>
          </p:sp>
        </mc:Choice>
      </mc:AlternateContent>
      <p:pic>
        <p:nvPicPr>
          <p:cNvPr descr="11-Series_temporelles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Modèle autorégressif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Exemple: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0.6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11-Series_temporelles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Dépendance temporelle et spatiale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Modèle autorégressif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Modèle AR(p)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est une fonction des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valeurs précédentes, plus un bruit blanc.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Les coefficients </a:t>
                </a:r>
                <a14:m>
                  <m:oMath xmlns:m="http://schemas.openxmlformats.org/officeDocument/2006/math">
                    <m:r>
                      <m:t>ϕ</m:t>
                    </m:r>
                  </m:oMath>
                </a14:m>
                <a:r>
                  <a:rPr/>
                  <a:t> doivent être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  <a:r>
                  <a:rPr/>
                  <a:t> pour une série stationnaire.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L’autocorrélation est présente au-delà d’un délai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, mais l’effet s’estompe avec le temps.</a:t>
                </a:r>
              </a:p>
              <a:p>
                <a:pPr lvl="0"/>
                <a:r>
                  <a:rPr/>
                  <a:t>Par exemple: pour AR(1),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dépend de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mais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dépend de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, donc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dépend indirectement de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Modèle autorégressif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Exemple de modèle AR(1):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0.6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11-Series_temporelles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Autocorrélation partielle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Corrélation entre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et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après avoir tenu compte de l’effet des délais inférieurs à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 indent="0" marL="0">
                  <a:buNone/>
                </a:pPr>
                <a:r>
                  <a:rPr/>
                  <a:t>.pull-left[ - Fonction </a:t>
                </a:r>
                <a:r>
                  <a:rPr>
                    <a:latin typeface="Courier"/>
                  </a:rPr>
                  <a:t>PACF</a:t>
                </a:r>
                <a:r>
                  <a:rPr/>
                  <a:t> plutôt que </a:t>
                </a:r>
                <a:r>
                  <a:rPr>
                    <a:latin typeface="Courier"/>
                  </a:rPr>
                  <a:t>ACF</a:t>
                </a:r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plot_grid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autoplot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ACF</a:t>
                </a:r>
                <a:r>
                  <a:rPr>
                    <a:latin typeface="Courier"/>
                  </a:rPr>
                  <a:t>(ar1_sim)), </a:t>
                </a:r>
                <a:br/>
                <a:r>
                  <a:rPr>
                    <a:latin typeface="Courier"/>
                  </a:rPr>
                  <a:t>      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autoplot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PACF</a:t>
                </a:r>
                <a:r>
                  <a:rPr>
                    <a:latin typeface="Courier"/>
                  </a:rPr>
                  <a:t>(ar1_sim)))</a:t>
                </a:r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 indent="0" marL="0">
                  <a:buNone/>
                </a:pPr>
                <a:r>
                  <a:rPr/>
                  <a:t>.pull-right[ ]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Modèle ARIMA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Acronyme pour </a:t>
                </a:r>
                <a:r>
                  <a:rPr i="1"/>
                  <a:t>autoregressive integrated moving average model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ARIMA(p,d,q): Combinaison d’un modèle autorégressif d’ordre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et d’une moyenne mobile d’ordre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sur la variable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différenciée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 fois.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Ex.: ARIMA(1,1,2)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sSub>
                        <m:e>
                          <m:r>
                            <m:rPr>
                              <m:sty m:val="p"/>
                            </m:rPr>
                            <m:t>′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c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ϕ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y</m:t>
                      </m:r>
                      <m:sSub>
                        <m:e>
                          <m:r>
                            <m:rPr>
                              <m:sty m:val="p"/>
                            </m:rPr>
                            <m:t>′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Il existe des modèles ARIMA avec saisonnalité (pas vus dans ce cours).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Régression avec résidus corrélés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Exemple: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η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Le résidu </a:t>
                </a:r>
                <a14:m>
                  <m:oMath xmlns:m="http://schemas.openxmlformats.org/officeDocument/2006/math">
                    <m:sSub>
                      <m:e>
                        <m:r>
                          <m:t>η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suit un modèle ARIMA.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D’après le phénomène à modéliser, il peut être utile de différencier les valeurs de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et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ou de modéliser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en fonction des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à des temps antérieurs (effet de délai).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inverse, center, middle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Modèles ARIMA dans R: Exemple 1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Fourrures de lynx échangées à la CBH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pelt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(pelt, </a:t>
            </a:r>
            <a:r>
              <a:rPr>
                <a:solidFill>
                  <a:srgbClr val="7D9029"/>
                </a:solidFill>
                <a:latin typeface="Courier"/>
              </a:rPr>
              <a:t>Lynx =</a:t>
            </a:r>
            <a:r>
              <a:rPr>
                <a:latin typeface="Courier"/>
              </a:rPr>
              <a:t> Lynx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(pelt, Lynx)</a:t>
            </a:r>
          </a:p>
        </p:txBody>
      </p:sp>
      <p:pic>
        <p:nvPicPr>
          <p:cNvPr descr="11-Series_temporelles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Choix du modèle ARIMA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 fonction </a:t>
            </a:r>
            <a:r>
              <a:rPr>
                <a:latin typeface="Courier"/>
              </a:rPr>
              <a:t>unitroot_ndiffs</a:t>
            </a:r>
            <a:r>
              <a:rPr/>
              <a:t> effectue un test statistique pour déterminer le nombre de différenciations à réaliser avant d’obtenir une série stationnaire.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unitroot_ndiffs</a:t>
            </a:r>
            <a:r>
              <a:rPr>
                <a:latin typeface="Courier"/>
              </a:rPr>
              <a:t>(pelt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Lynx)</a:t>
            </a:r>
          </a:p>
          <a:p>
            <a:pPr lvl="0" indent="0">
              <a:buNone/>
            </a:pPr>
            <a:r>
              <a:rPr>
                <a:latin typeface="Courier"/>
              </a:rPr>
              <a:t>## ndiffs 
##      0</a:t>
            </a:r>
          </a:p>
          <a:p>
            <a:pPr lvl="0"/>
            <a:r>
              <a:rPr/>
              <a:t>Aucune différenciation nécessaire.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Choix du modèle ARIMA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 les données suivent un modèle autorégressif d’ordre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, l’autocorrélation partielle (PACF) devient non-significative pour des délais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&gt;</m:t>
                    </m:r>
                    <m:r>
                      <m:t>p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Si les données suivent un modèle de moyenne mobile d’ordre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, l’autocorrélation (ACF) devient non-significative pour des délais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&gt;</m:t>
                    </m:r>
                    <m:r>
                      <m:t>q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Pour un modèle combinant AR et MA, il est difficile de déduire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et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graphiquement.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Dépendance temporelle et spatiale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observations rapprochées dans le temps ou l’espace sont plus semblables que celles éloignées.</a:t>
            </a:r>
          </a:p>
          <a:p>
            <a:pPr lvl="0"/>
            <a:r>
              <a:rPr/>
              <a:t>Première loi de la géographie (W. Tobler): “Everything is related to everything else, but near things are more related than distant things.”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Autocorrélation: corrélation entre les mesures d’une même variable à différents moments ou lieux.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ACF et PACF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Un modèle AR(2) pourrait être suffisant ici.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plot_grid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ACF</a:t>
            </a:r>
            <a:r>
              <a:rPr>
                <a:latin typeface="Courier"/>
              </a:rPr>
              <a:t>(pelt, Lynx)), </a:t>
            </a: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PACF</a:t>
            </a:r>
            <a:r>
              <a:rPr>
                <a:latin typeface="Courier"/>
              </a:rPr>
              <a:t>(pelt, Lynx)))</a:t>
            </a:r>
          </a:p>
        </p:txBody>
      </p:sp>
      <p:pic>
        <p:nvPicPr>
          <p:cNvPr descr="11-Series_temporelles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Ajuster un modèle ARIMA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Fonction </a:t>
                </a:r>
                <a:r>
                  <a:rPr>
                    <a:latin typeface="Courier"/>
                  </a:rPr>
                  <a:t>model</a:t>
                </a:r>
                <a:r>
                  <a:rPr/>
                  <a:t> du package </a:t>
                </a:r>
                <a:r>
                  <a:rPr i="1"/>
                  <a:t>fable</a:t>
                </a:r>
                <a:r>
                  <a:rPr/>
                  <a:t> permet d’ajuster différents modèles de séries temporelles.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lynx_ar2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model</a:t>
                </a:r>
                <a:r>
                  <a:rPr>
                    <a:latin typeface="Courier"/>
                  </a:rPr>
                  <a:t>(pelt,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ARIMA</a:t>
                </a:r>
                <a:r>
                  <a:rPr>
                    <a:latin typeface="Courier"/>
                  </a:rPr>
                  <a:t>(Lynx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~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pdq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)))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>
                    <a:latin typeface="Courier"/>
                  </a:rPr>
                  <a:t>ARIMA(Lynx ~ pdq(2,0,0))</a:t>
                </a:r>
                <a:r>
                  <a:rPr/>
                  <a:t> spécifie un modèle AR(2)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d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q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>
                    <a:latin typeface="Courier"/>
                  </a:rPr>
                  <a:t>ARIMA</a:t>
                </a:r>
                <a:r>
                  <a:rPr/>
                  <a:t> estime les coefficients du modèle par la méthode du maximum de vraisemblance.</a:t>
                </a:r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Sommaire du modèle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report</a:t>
            </a:r>
            <a:r>
              <a:rPr>
                <a:latin typeface="Courier"/>
              </a:rPr>
              <a:t>(lynx_ar2)</a:t>
            </a:r>
          </a:p>
          <a:p>
            <a:pPr lvl="0" indent="0">
              <a:buNone/>
            </a:pPr>
            <a:r>
              <a:rPr>
                <a:latin typeface="Courier"/>
              </a:rPr>
              <a:t>## Series: Lynx 
## Model: ARIMA(2,0,0) w/ mean 
## 
## Coefficients:
##          ar1      ar2  constant
##       1.3446  -0.7393   11.0927
## s.e.  0.0687   0.0681    0.8307
## 
## sigma^2 estimated as 64.44:  log likelihood=-318.39
## AIC=644.77   AICc=645.24   BIC=654.81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Sélection automatique du modèle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lynx_arima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model</a:t>
                </a:r>
                <a:r>
                  <a:rPr>
                    <a:latin typeface="Courier"/>
                  </a:rPr>
                  <a:t>(pelt,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ARIMA</a:t>
                </a:r>
                <a:r>
                  <a:rPr>
                    <a:latin typeface="Courier"/>
                  </a:rPr>
                  <a:t>(Lynx))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Si on ne spécifie pas </a:t>
                </a:r>
                <a:r>
                  <a:rPr>
                    <a:latin typeface="Courier"/>
                  </a:rPr>
                  <a:t>pdq(...)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ARIMA</a:t>
                </a:r>
                <a:r>
                  <a:rPr/>
                  <a:t> choisit automatiquement le nombre de différenciations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 avec le test </a:t>
                </a:r>
                <a:r>
                  <a:rPr>
                    <a:latin typeface="Courier"/>
                  </a:rPr>
                  <a:t>unitroot_ndiffs</a:t>
                </a:r>
                <a:r>
                  <a:rPr/>
                  <a:t>, puis choisit les valeurs de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et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minimisant l’AIC par une méthode séquentielle (</a:t>
                </a:r>
                <a:r>
                  <a:rPr i="1"/>
                  <a:t>stepwise</a:t>
                </a:r>
                <a:r>
                  <a:rPr/>
                  <a:t>).</a:t>
                </a:r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Sélection automatique du modèle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report</a:t>
            </a:r>
            <a:r>
              <a:rPr>
                <a:latin typeface="Courier"/>
              </a:rPr>
              <a:t>(lynx_arima)</a:t>
            </a:r>
          </a:p>
          <a:p>
            <a:pPr lvl="0" indent="0">
              <a:buNone/>
            </a:pPr>
            <a:r>
              <a:rPr>
                <a:latin typeface="Courier"/>
              </a:rPr>
              <a:t>## Series: Lynx 
## Model: ARIMA(2,0,1) w/ mean 
## 
## Coefficients:
##          ar1      ar2      ma1  constant
##       1.4851  -0.8468  -0.3392   10.1657
## s.e.  0.0652   0.0571   0.1185    0.5352
## 
## sigma^2 estimated as 60.92:  log likelihood=-315.39
## AIC=640.77   AICc=641.48   BIC=653.33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Graphiques de diagnostic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gg_tsresiduals</a:t>
            </a:r>
            <a:r>
              <a:rPr>
                <a:latin typeface="Courier"/>
              </a:rPr>
              <a:t>(lynx_arima)</a:t>
            </a:r>
          </a:p>
        </p:txBody>
      </p:sp>
      <p:pic>
        <p:nvPicPr>
          <p:cNvPr descr="11-Series_temporelles_files/figure-pptx/unnamed-chunk-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Valeurs attendues vs. observées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(pelt, Lynx)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autolayer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fitted</a:t>
            </a:r>
            <a:r>
              <a:rPr>
                <a:latin typeface="Courier"/>
              </a:rPr>
              <a:t>(lynx_arima), </a:t>
            </a:r>
            <a:r>
              <a:rPr>
                <a:solidFill>
                  <a:srgbClr val="7D9029"/>
                </a:solidFill>
                <a:latin typeface="Courier"/>
              </a:rPr>
              <a:t>linetype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"dashed"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11-Series_temporelles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Prévisions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prev_lynx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forecast</a:t>
            </a:r>
            <a:r>
              <a:rPr>
                <a:latin typeface="Courier"/>
              </a:rPr>
              <a:t>(lynx_arima, </a:t>
            </a:r>
            <a:r>
              <a:rPr>
                <a:solidFill>
                  <a:srgbClr val="7D9029"/>
                </a:solidFill>
                <a:latin typeface="Courier"/>
              </a:rPr>
              <a:t>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(prev_lynx)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fable: 6 x 4 [1Y]
## # Key:     .model [1]
##   .model       Year       Lynx .mean
##   &lt;chr&gt;       &lt;dbl&gt;     &lt;dist&gt; &lt;dbl&gt;
## 1 ARIMA(Lynx)  1936  N(37, 61)  37.4
## 2 ARIMA(Lynx)  1937 N(36, 141)  35.7
## 3 ARIMA(Lynx)  1938 N(32, 185)  31.5
## 4 ARIMA(Lynx)  1939 N(27, 191)  26.7
## 5 ARIMA(Lynx)  1940 N(23, 196)  23.2
## 6 ARIMA(Lynx)  1941 N(22, 223)  22.0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Prévisions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(prev_lynx, pelt, </a:t>
            </a:r>
            <a:r>
              <a:rPr>
                <a:solidFill>
                  <a:srgbClr val="7D9029"/>
                </a:solidFill>
                <a:latin typeface="Courier"/>
              </a:rPr>
              <a:t>level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descr="11-Series_temporelles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inverse, center, middle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Dépendance induite ou intrinsèque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Deux types de dépendance spatiale ou temporelle pour une variable mesurée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 indent="0" marL="0">
                  <a:buNone/>
                </a:pPr>
                <a:r>
                  <a:rPr/>
                  <a:t>Dépendance induite: due à la dépendance spatiale ou temporelle des variables externes influençant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La croissance d’une plante à l’année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est corrélée avec celle à l’année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car les conditions climatiques sont semblables pour deux années successives.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L’abondance d’une espèce est corrélée entre deux sites rapprochés, car les conditions d’habitat sont plus semblables.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 indent="0" marL="0">
                  <a:buNone/>
                </a:pPr>
                <a:r>
                  <a:rPr/>
                  <a:t>Si les variables externes sont incluses dans un modèle pour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les résidus de ce modèle seront indépendants.</a:t>
                </a:r>
              </a:p>
            </p:txBody>
          </p:sp>
        </mc:Choice>
      </mc:AlternateContent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Modèles ARIMA dans R: Exemple 2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Demande d’électricité de l’état du Victoria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</a:t>
            </a:r>
            <a:r>
              <a:rPr>
                <a:latin typeface="Courier"/>
              </a:rPr>
              <a:t>(vic_elec)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(vic_elec)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tsibble: 6 x 5 [30m] &lt;Australia/Melbourne&gt;
##   Time                Demand Temperature Date       Holiday
##   &lt;dttm&gt;               &lt;dbl&gt;       &lt;dbl&gt; &lt;date&gt;     &lt;lgl&gt;  
## 1 2012-01-01 00:00:00  4383.        21.4 2012-01-01 TRUE   
## 2 2012-01-01 00:30:00  4263.        21.0 2012-01-01 TRUE   
## 3 2012-01-01 01:00:00  4049.        20.7 2012-01-01 TRUE   
## 4 2012-01-01 01:30:00  3878.        20.6 2012-01-01 TRUE   
## 5 2012-01-01 02:00:00  4036.        20.4 2012-01-01 TRUE   
## 6 2012-01-01 02:30:00  3866.        20.2 2012-01-01 TRUE</a:t>
            </a:r>
          </a:p>
          <a:p>
            <a:pPr lvl="0"/>
            <a:r>
              <a:rPr/>
              <a:t>Demande d’électricité en MW enregistrée aux demi-heures en fonction de la température.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Transformation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Agrégation journalière et définition des jours ouvrables (</a:t>
            </a:r>
            <a:r>
              <a:rPr i="1"/>
              <a:t>workday</a:t>
            </a:r>
            <a:r>
              <a:rPr/>
              <a:t>).</a:t>
            </a:r>
          </a:p>
          <a:p>
            <a:pPr lvl="0" indent="0">
              <a:buNone/>
            </a:pPr>
            <a:r>
              <a:rPr>
                <a:latin typeface="Courier"/>
              </a:rPr>
              <a:t>vic_elec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index_by</a:t>
            </a:r>
            <a:r>
              <a:rPr>
                <a:latin typeface="Courier"/>
              </a:rPr>
              <a:t>(vic_elec, Date)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Demand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(Demand), </a:t>
            </a:r>
            <a:r>
              <a:rPr>
                <a:solidFill>
                  <a:srgbClr val="7D9029"/>
                </a:solidFill>
                <a:latin typeface="Courier"/>
              </a:rPr>
              <a:t>Tmean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(Temperature),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Holiday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any</a:t>
            </a:r>
            <a:r>
              <a:rPr>
                <a:latin typeface="Courier"/>
              </a:rPr>
              <a:t>(Holiday))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Workday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latin typeface="Courier"/>
              </a:rPr>
              <a:t>Holiday)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wday</a:t>
            </a:r>
            <a:r>
              <a:rPr>
                <a:latin typeface="Courier"/>
              </a:rPr>
              <a:t>(Date)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))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Convertir la demande en GW.</a:t>
            </a:r>
          </a:p>
          <a:p>
            <a:pPr lvl="0" indent="0">
              <a:buNone/>
            </a:pPr>
            <a:r>
              <a:rPr>
                <a:latin typeface="Courier"/>
              </a:rPr>
              <a:t>vic_elec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(vic_elec, </a:t>
            </a:r>
            <a:r>
              <a:rPr>
                <a:solidFill>
                  <a:srgbClr val="7D9029"/>
                </a:solidFill>
                <a:latin typeface="Courier"/>
              </a:rPr>
              <a:t>Demand =</a:t>
            </a:r>
            <a:r>
              <a:rPr>
                <a:latin typeface="Courier"/>
              </a:rPr>
              <a:t> Demand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Visualisation des données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(vic_elec,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Tmean,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Demand,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Workday))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scale_color_brewer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palette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"Dark2"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11-Series_temporelles_files/figure-pptx/unnamed-chunk-3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Modèle de régression linéaire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.code60[</a:t>
            </a:r>
          </a:p>
          <a:p>
            <a:pPr lvl="0" indent="0">
              <a:buNone/>
            </a:pPr>
            <a:r>
              <a:rPr>
                <a:latin typeface="Courier"/>
              </a:rPr>
              <a:t>elec_lm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(Demand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Tmean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</a:t>
            </a:r>
            <a:r>
              <a:rPr>
                <a:latin typeface="Courier"/>
              </a:rPr>
              <a:t>(Tmean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Workday, vic_elec)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(vic_elec,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Tmean,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Demand,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Workday))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alpha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0.3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fitted</a:t>
            </a:r>
            <a:r>
              <a:rPr>
                <a:latin typeface="Courier"/>
              </a:rPr>
              <a:t>(elec_lm)))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scale_color_brewer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palette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"Dark2"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11-Series_temporelles_files/figure-pptx/unnamed-chunk-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]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Résidus corrélés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(vic_elec,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Date,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residuals</a:t>
            </a:r>
            <a:r>
              <a:rPr>
                <a:latin typeface="Courier"/>
              </a:rPr>
              <a:t>(elec_lm),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Workday))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scale_color_brewer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palette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"Dark2"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11-Series_temporelles_files/figure-pptx/unnamed-chunk-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Modèle ARIMA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.code60[</a:t>
            </a:r>
          </a:p>
          <a:p>
            <a:pPr lvl="0" indent="0">
              <a:buNone/>
            </a:pPr>
            <a:r>
              <a:rPr>
                <a:latin typeface="Courier"/>
              </a:rPr>
              <a:t>elec_arima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model</a:t>
            </a:r>
            <a:r>
              <a:rPr>
                <a:latin typeface="Courier"/>
              </a:rPr>
              <a:t>(vic_elec, </a:t>
            </a:r>
            <a:r>
              <a:rPr>
                <a:solidFill>
                  <a:srgbClr val="06287E"/>
                </a:solidFill>
                <a:latin typeface="Courier"/>
              </a:rPr>
              <a:t>ARIMA</a:t>
            </a:r>
            <a:r>
              <a:rPr>
                <a:latin typeface="Courier"/>
              </a:rPr>
              <a:t>(Demand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Tmean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</a:t>
            </a:r>
            <a:r>
              <a:rPr>
                <a:latin typeface="Courier"/>
              </a:rPr>
              <a:t>(Tmean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Workday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PDQ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)))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/>
            <a:r>
              <a:rPr>
                <a:latin typeface="Courier"/>
              </a:rPr>
              <a:t>PDQ(0,0,0)</a:t>
            </a:r>
            <a:r>
              <a:rPr/>
              <a:t> (à ne pas confondre avec </a:t>
            </a:r>
            <a:r>
              <a:rPr>
                <a:latin typeface="Courier"/>
              </a:rPr>
              <a:t>pdq</a:t>
            </a:r>
            <a:r>
              <a:rPr/>
              <a:t>) spécifie qu’il n’y a pas de composante saisonnière.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0" marL="0">
              <a:buNone/>
            </a:pPr>
            <a:r>
              <a:rPr/>
              <a:t>.code60[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report</a:t>
            </a:r>
            <a:r>
              <a:rPr>
                <a:latin typeface="Courier"/>
              </a:rPr>
              <a:t>(elec_arima)</a:t>
            </a:r>
          </a:p>
          <a:p>
            <a:pPr lvl="0" indent="0">
              <a:buNone/>
            </a:pPr>
            <a:r>
              <a:rPr>
                <a:latin typeface="Courier"/>
              </a:rPr>
              <a:t>## Series: Demand 
## Model: LM w/ ARIMA(1,1,4) errors 
## 
## Coefficients:
##           ar1     ma1      ma2      ma3      ma4     Tmean  I(Tmean^2)
##       -0.7906  0.3727  -0.4266  -0.1977  -0.1488  -11.9062      0.3692
## s.e.   0.0941  0.0989   0.0481   0.0407   0.0284    0.3775      0.0096
##       WorkdayTRUE
##           32.7278
## s.e.       0.4453
## 
## sigma^2 estimated as 46.14:  log likelihood=-3647.85
## AIC=7313.7   AICc=7313.87   BIC=7358.69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Graphiques de diagnostic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gg_tsresiduals</a:t>
            </a:r>
            <a:r>
              <a:rPr>
                <a:latin typeface="Courier"/>
              </a:rPr>
              <a:t>(elec_arima)</a:t>
            </a:r>
          </a:p>
        </p:txBody>
      </p:sp>
      <p:pic>
        <p:nvPicPr>
          <p:cNvPr descr="11-Series_temporelles_files/figure-pptx/unnamed-chunk-4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Prévisions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prev_df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new_data</a:t>
            </a:r>
            <a:r>
              <a:rPr>
                <a:latin typeface="Courier"/>
              </a:rPr>
              <a:t>(vic_elec, </a:t>
            </a:r>
            <a:r>
              <a:rPr>
                <a:solidFill>
                  <a:srgbClr val="40A070"/>
                </a:solidFill>
                <a:latin typeface="Courier"/>
              </a:rPr>
              <a:t>14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Workday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(prev_df)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tsibble: 6 x 3 [1D]
##   Date       Tmean Workday
##   &lt;date&gt;     &lt;dbl&gt; &lt;lgl&gt;  
## 1 2015-01-01    20 TRUE   
## 2 2015-01-02    20 TRUE   
## 3 2015-01-03    20 TRUE   
## 4 2015-01-04    20 TRUE   
## 5 2015-01-05    20 TRUE   
## 6 2015-01-06    20 TRUE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Dépendance intrinsèque: due à une dépendance temporelle ou spatiale au niveau de la variable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elle-même.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Si une plante croît davantage à l’année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, elle aura plus de feuilles et de racines et donc pourra aller chercher plus de ressources pour croître à l’année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L’abondance d’une espèce est corrélée entre deux sites rapprochés en raison de la dispersion d’individus entre ces populations.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 indent="0" marL="0">
                  <a:buNone/>
                </a:pPr>
                <a:r>
                  <a:rPr/>
                  <a:t>Une dépendance intrinsèque ne peut être éliminée en ajoutant des prédicteurs au modèle.</a:t>
                </a:r>
              </a:p>
            </p:txBody>
          </p:sp>
        </mc:Choice>
      </mc:AlternateContent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Prévisions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prev_elec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forecast</a:t>
            </a:r>
            <a:r>
              <a:rPr>
                <a:latin typeface="Courier"/>
              </a:rPr>
              <a:t>(elec_arima, </a:t>
            </a:r>
            <a:r>
              <a:rPr>
                <a:solidFill>
                  <a:srgbClr val="7D9029"/>
                </a:solidFill>
                <a:latin typeface="Courier"/>
              </a:rPr>
              <a:t>new_data =</a:t>
            </a:r>
            <a:r>
              <a:rPr>
                <a:latin typeface="Courier"/>
              </a:rPr>
              <a:t> prev_df)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(prev_elec, vic_elec)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coord_cartesian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xlim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as_date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"2014-11-01"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as_date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"2015-01-15"</a:t>
            </a:r>
            <a:r>
              <a:rPr>
                <a:latin typeface="Courier"/>
              </a:rPr>
              <a:t>)))</a:t>
            </a:r>
          </a:p>
        </p:txBody>
      </p:sp>
      <p:pic>
        <p:nvPicPr>
          <p:cNvPr descr="11-Series_temporelles_files/figure-pptx/unnamed-chunk-4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Résumé des fonctions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as_tsibble(..., index = ...)</a:t>
            </a:r>
            <a:r>
              <a:rPr/>
              <a:t>: Convertir en </a:t>
            </a:r>
            <a:r>
              <a:rPr i="1"/>
              <a:t>tsibble</a:t>
            </a:r>
            <a:r>
              <a:rPr/>
              <a:t>.</a:t>
            </a:r>
          </a:p>
          <a:p>
            <a:pPr lvl="0"/>
            <a:r>
              <a:rPr>
                <a:latin typeface="Courier"/>
              </a:rPr>
              <a:t>index_by</a:t>
            </a:r>
            <a:r>
              <a:rPr/>
              <a:t>: Grouper un </a:t>
            </a:r>
            <a:r>
              <a:rPr i="1"/>
              <a:t>tsibble</a:t>
            </a:r>
            <a:r>
              <a:rPr/>
              <a:t> en vue d’une agrégation temporelle.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>
                <a:latin typeface="Courier"/>
              </a:rPr>
              <a:t>ACF</a:t>
            </a:r>
            <a:r>
              <a:rPr/>
              <a:t> et </a:t>
            </a:r>
            <a:r>
              <a:rPr>
                <a:latin typeface="Courier"/>
              </a:rPr>
              <a:t>PACF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>
                <a:latin typeface="Courier"/>
              </a:rPr>
              <a:t>model</a:t>
            </a:r>
            <a:r>
              <a:rPr/>
              <a:t>: Créer un modèle de série temporelle.</a:t>
            </a:r>
          </a:p>
          <a:p>
            <a:pPr lvl="0"/>
            <a:r>
              <a:rPr>
                <a:latin typeface="Courier"/>
              </a:rPr>
              <a:t>ARIMA(y ~ x + pdq(...) + PDQ(...))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>
                <a:latin typeface="Courier"/>
              </a:rPr>
              <a:t>forecast(mod, h = ...)</a:t>
            </a:r>
            <a:r>
              <a:rPr/>
              <a:t> ou </a:t>
            </a:r>
            <a:r>
              <a:rPr>
                <a:latin typeface="Courier"/>
              </a:rPr>
              <a:t>forecast(mod, new_data = ...)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Graphiques: </a:t>
            </a:r>
            <a:r>
              <a:rPr>
                <a:latin typeface="Courier"/>
              </a:rPr>
              <a:t>autoplot</a:t>
            </a:r>
            <a:r>
              <a:rPr/>
              <a:t> (tsibble, ACF/PACF, forecast), </a:t>
            </a:r>
            <a:r>
              <a:rPr>
                <a:latin typeface="Courier"/>
              </a:rPr>
              <a:t>gg_season</a:t>
            </a:r>
            <a:r>
              <a:rPr/>
              <a:t> et </a:t>
            </a:r>
            <a:r>
              <a:rPr>
                <a:latin typeface="Courier"/>
              </a:rPr>
              <a:t>gg_subseries</a:t>
            </a:r>
            <a:r>
              <a:rPr/>
              <a:t>, </a:t>
            </a:r>
            <a:r>
              <a:rPr>
                <a:latin typeface="Courier"/>
              </a:rPr>
              <a:t>gg_tsresiduals</a:t>
            </a:r>
            <a:r>
              <a:rPr/>
              <a:t>.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Référence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Hyndman, R.J. et Athanasopoulos, G. (2019) Forecasting: principles and practice, 3e édition, OTexts: Melbourne, Australia. </a:t>
            </a:r>
            <a:r>
              <a:rPr>
                <a:hlinkClick r:id="rId2"/>
              </a:rPr>
              <a:t>http://OTexts.com/fpp3</a:t>
            </a:r>
            <a:r>
              <a:rPr/>
              <a:t>. (surtout les chapitres 2 à 5, 9 et 10).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inverse, center, middle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Modèles additifs et bayésiens avec corrélations temporelles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Séries temporelles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Dans les exemples précédents, toutes les données provenaient de la même série temporelle.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Il est fréquent de vouloir ajuster le même modèle (mêmes paramètres) à plusieurs séries temporelles indépendantes.</a:t>
            </a:r>
          </a:p>
          <a:p>
            <a:pPr lvl="0"/>
            <a:r>
              <a:rPr/>
              <a:t>Ex.: croissance de plusieurs arbres d’une même espèce, abondance d’une même espèce sur plusieurs sites.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Un tableau de données temporel (</a:t>
            </a:r>
            <a:r>
              <a:rPr i="1"/>
              <a:t>tsibble</a:t>
            </a:r>
            <a:r>
              <a:rPr/>
              <a:t>) peut contenir plusieurs séries temporelles, mais dans ce cas l’ajustement d’un modèle </a:t>
            </a:r>
            <a:r>
              <a:rPr>
                <a:latin typeface="Courier"/>
              </a:rPr>
              <a:t>ARIMA</a:t>
            </a:r>
            <a:r>
              <a:rPr/>
              <a:t> est effectué séparément pour chaque série.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Séries temporelles multiples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Dans cette partie: comment ajouter une corrélation temporelle de type ARMA aux résidus d’un GAM (avec </a:t>
                </a:r>
                <a:r>
                  <a:rPr i="1"/>
                  <a:t>mgcv</a:t>
                </a:r>
                <a:r>
                  <a:rPr/>
                  <a:t>) ou d’un modèle hiérarchique bayésien (avec </a:t>
                </a:r>
                <a:r>
                  <a:rPr i="1"/>
                  <a:t>brms</a:t>
                </a:r>
                <a:r>
                  <a:rPr/>
                  <a:t>).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Pas de sélection automatique de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et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/>
                <a:r>
                  <a:rPr/>
                  <a:t>Pas de différenciation (le I dans ARIMA), mais les résidus devraient être stationnaires et toute tendance devrait être incluse dans le modèle principal.</a:t>
                </a:r>
              </a:p>
            </p:txBody>
          </p:sp>
        </mc:Choice>
      </mc:AlternateContent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Exemple: Séries dendrochronologiques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Séries dendrochronologiques de 23 </a:t>
            </a:r>
            <a:r>
              <a:rPr i="1"/>
              <a:t>Abies amabilis</a:t>
            </a:r>
            <a:r>
              <a:rPr/>
              <a:t> (jeu de données </a:t>
            </a:r>
            <a:r>
              <a:rPr>
                <a:latin typeface="Courier"/>
              </a:rPr>
              <a:t>wa082</a:t>
            </a:r>
            <a:r>
              <a:rPr/>
              <a:t> du package </a:t>
            </a:r>
            <a:r>
              <a:rPr i="1"/>
              <a:t>dplr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Croissance en surface terrière (</a:t>
            </a:r>
            <a:r>
              <a:rPr i="1"/>
              <a:t>cst</a:t>
            </a:r>
            <a:r>
              <a:rPr/>
              <a:t>) en fonction de la surface terrière (</a:t>
            </a:r>
            <a:r>
              <a:rPr i="1"/>
              <a:t>st</a:t>
            </a:r>
            <a:r>
              <a:rPr/>
              <a:t>) et de l’âge de l’arbre.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6 × 5
##   annee id_arbre   cst   age     st
##   &lt;int&gt; &lt;fct&gt;    &lt;dbl&gt; &lt;int&gt;  &lt;dbl&gt;
## 1  1811 X712011   7.35     1   7.35
## 2  1812 X712011  19.2      2  26.6 
## 3  1813 X712011  32.3      3  58.9 
## 4  1814 X712011  48.6      4 108.  
## 5  1815 X712011  58.5      5 166.  
## 6  1816 X712011  67.4      6 233.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Modèle additif de la croissance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Effets fixe de la surface terrière et de l’âge, effet aléatoire de l’arbre.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(mgcv)</a:t>
            </a:r>
            <a:br/>
            <a:r>
              <a:rPr>
                <a:latin typeface="Courier"/>
              </a:rPr>
              <a:t>gam_wa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(cst)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(st)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</a:t>
            </a:r>
            <a:r>
              <a:rPr>
                <a:latin typeface="Courier"/>
              </a:rPr>
              <a:t>(age)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</a:t>
            </a:r>
            <a:r>
              <a:rPr>
                <a:latin typeface="Courier"/>
              </a:rPr>
              <a:t>(id_arbre, </a:t>
            </a:r>
            <a:r>
              <a:rPr>
                <a:solidFill>
                  <a:srgbClr val="7D9029"/>
                </a:solidFill>
                <a:latin typeface="Courier"/>
              </a:rPr>
              <a:t>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wa)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(gam_wa, </a:t>
            </a:r>
            <a:r>
              <a:rPr>
                <a:solidFill>
                  <a:srgbClr val="7D9029"/>
                </a:solidFill>
                <a:latin typeface="Courier"/>
              </a:rPr>
              <a:t>pages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11-Series_temporelles_files/figure-pptx/unnamed-chunk-4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Autre fonction pour ajuster un GAMM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 fonction </a:t>
            </a:r>
            <a:r>
              <a:rPr>
                <a:latin typeface="Courier"/>
              </a:rPr>
              <a:t>gamm</a:t>
            </a:r>
            <a:r>
              <a:rPr/>
              <a:t> spécifie les effets aléatoires différemment, basée sur la fonction </a:t>
            </a:r>
            <a:r>
              <a:rPr>
                <a:latin typeface="Courier"/>
              </a:rPr>
              <a:t>lme</a:t>
            </a:r>
            <a:r>
              <a:rPr/>
              <a:t> du package </a:t>
            </a:r>
            <a:r>
              <a:rPr i="1"/>
              <a:t>nlme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gam_wa2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gamm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(cst)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(st)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</a:t>
            </a:r>
            <a:r>
              <a:rPr>
                <a:latin typeface="Courier"/>
              </a:rPr>
              <a:t>(age),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wa,</a:t>
            </a:r>
            <a:br/>
            <a:r>
              <a:rPr>
                <a:latin typeface="Courier"/>
              </a:rPr>
              <a:t>               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id_arbre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gam_wa2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Temps ou position comme prédicteur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Exemple: ajout de l’année, de la longitude ou de la latitude comme prédicteur dans un modèle linéaire ou additif.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Utile pour détecter une tendance systématique (linéaire ou non) à grande échelle.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Différent d’une corrélation temporelle ou spatiale dans les fluctuations aléatoires d’une variable (i.e., dans les résidus après avoir enlevé tout effet systématique).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Autre fonction pour ajuster un GAMM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.code50[</a:t>
            </a:r>
          </a:p>
          <a:p>
            <a:pPr lvl="0" indent="0">
              <a:buNone/>
            </a:pPr>
            <a:r>
              <a:rPr>
                <a:latin typeface="Courier"/>
              </a:rPr>
              <a:t>## Linear mixed-effects model fit by maximum likelihood
##   Data: strip.offset(mf) 
##   Log-likelihood: -1958.017
##   Fixed: y ~ X - 1 
## X(Intercept)     Xlog(st)   Xs(age)Fx1 
##   -2.8430849    0.8926357   -3.6526718 
## 
## Random effects:
##  Formula: ~Xr - 1 | g
##  Structure: pdIdnot
##              Xr1      Xr2      Xr3      Xr4      Xr5      Xr6      Xr7      Xr8
## StdDev: 5.359563 5.359563 5.359563 5.359563 5.359563 5.359563 5.359563 5.359563
## 
##  Formula: ~1 | id_arbre %in% g
##         (Intercept)  Residual
## StdDev:   0.1834672 0.3666839
## 
## Number of Observations: 4536
## Number of Groups: 
##               g id_arbre %in% g 
##               1              23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Ajout d’une corrélation temporelle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corAR1(form = ~ 1 | id_arbre)</a:t>
            </a:r>
            <a:r>
              <a:rPr/>
              <a:t>: Signifie que les résidus consécutifs du même arbre sont corrélés selon un modèle AR(1).</a:t>
            </a:r>
          </a:p>
          <a:p>
            <a:pPr lvl="0" indent="0">
              <a:buNone/>
            </a:pPr>
            <a:r>
              <a:rPr>
                <a:latin typeface="Courier"/>
              </a:rPr>
              <a:t>gam_wa_ar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gamm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(cst)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(st)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</a:t>
            </a:r>
            <a:r>
              <a:rPr>
                <a:latin typeface="Courier"/>
              </a:rPr>
              <a:t>(age),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wa,</a:t>
            </a:r>
            <a:br/>
            <a:r>
              <a:rPr>
                <a:latin typeface="Courier"/>
              </a:rPr>
              <a:t>                 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id_arbre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      </a:t>
            </a:r>
            <a:r>
              <a:rPr>
                <a:solidFill>
                  <a:srgbClr val="7D9029"/>
                </a:solidFill>
                <a:latin typeface="Courier"/>
              </a:rPr>
              <a:t>correlation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corAR1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form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id_arbre))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Ajout d’une corrélation temporelle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.code50[</a:t>
            </a:r>
          </a:p>
          <a:p>
            <a:pPr lvl="0" indent="0">
              <a:buNone/>
            </a:pPr>
            <a:r>
              <a:rPr>
                <a:latin typeface="Courier"/>
              </a:rPr>
              <a:t>## Linear mixed-effects model fit by maximum likelihood
##   Data: strip.offset(mf) 
##   Log-likelihood: -567.5418
##   Fixed: y ~ X - 1 
## X(Intercept)     Xlog(st)   Xs(age)Fx1 
##   -2.6964027    0.8779548   -3.3712324 
## 
## Random effects:
##  Formula: ~Xr - 1 | g
##  Structure: pdIdnot
##             Xr1     Xr2     Xr3     Xr4     Xr5     Xr6     Xr7     Xr8
## StdDev: 4.92288 4.92288 4.92288 4.92288 4.92288 4.92288 4.92288 4.92288
## 
##  Formula: ~1 | id_arbre %in% g
##         (Intercept)  Residual
## StdDev:   0.1718674 0.3730067
## 
## Correlation Structure: AR(1)
##  Formula: ~1 | g/id_arbre 
##  Parameter estimate(s):
##       Phi 
## 0.6870206 
## Number of Observations: 4536
## Number of Groups: 
##               g id_arbre %in% g 
##               1              23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Estimation de la spline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mfrow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(gam_wa2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gam, </a:t>
            </a:r>
            <a:r>
              <a:rPr>
                <a:solidFill>
                  <a:srgbClr val="7D9029"/>
                </a:solidFill>
                <a:latin typeface="Courier"/>
              </a:rPr>
              <a:t>select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"GAMM"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(gam_wa_ar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gam, </a:t>
            </a:r>
            <a:r>
              <a:rPr>
                <a:solidFill>
                  <a:srgbClr val="7D9029"/>
                </a:solidFill>
                <a:latin typeface="Courier"/>
              </a:rPr>
              <a:t>select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"GAMM AR(1)"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11-Series_temporelles_files/figure-pptx/unnamed-chunk-5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Autres options avec </a:t>
            </a:r>
            <a:r>
              <a:rPr>
                <a:latin typeface="Courier"/>
              </a:rPr>
              <a:t>gamm</a:t>
            </a:r>
            <a:r>
              <a:rPr/>
              <a:t> et </a:t>
            </a:r>
            <a:r>
              <a:rPr>
                <a:latin typeface="Courier"/>
              </a:rPr>
              <a:t>lme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corARMA</a:t>
            </a:r>
            <a:r>
              <a:rPr/>
              <a:t> pour un modèle plus général.</a:t>
            </a:r>
          </a:p>
          <a:p>
            <a:pPr lvl="0"/>
            <a:r>
              <a:rPr/>
              <a:t>Exemple: </a:t>
            </a:r>
            <a:r>
              <a:rPr>
                <a:latin typeface="Courier"/>
              </a:rPr>
              <a:t>correlation = corARMA(form = ~ 1 | id_arbre, p = 2, q = 1)</a:t>
            </a:r>
            <a:r>
              <a:rPr/>
              <a:t> pour AR(2), MA(1).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>
                <a:latin typeface="Courier"/>
              </a:rPr>
              <a:t>lme</a:t>
            </a:r>
            <a:r>
              <a:rPr/>
              <a:t> (package </a:t>
            </a:r>
            <a:r>
              <a:rPr i="1"/>
              <a:t>nlme</a:t>
            </a:r>
            <a:r>
              <a:rPr/>
              <a:t>) offre la même fonctionnalité pour les modèles linéaires mixtes, avec les mêmes arguments </a:t>
            </a:r>
            <a:r>
              <a:rPr>
                <a:latin typeface="Courier"/>
              </a:rPr>
              <a:t>random</a:t>
            </a:r>
            <a:r>
              <a:rPr/>
              <a:t>et </a:t>
            </a:r>
            <a:r>
              <a:rPr>
                <a:latin typeface="Courier"/>
              </a:rPr>
              <a:t>correlation</a:t>
            </a:r>
            <a:r>
              <a:rPr/>
              <a:t>.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Limites de </a:t>
            </a:r>
            <a:r>
              <a:rPr>
                <a:latin typeface="Courier"/>
              </a:rPr>
              <a:t>gamm</a:t>
            </a:r>
            <a:r>
              <a:rPr/>
              <a:t> et </a:t>
            </a:r>
            <a:r>
              <a:rPr>
                <a:latin typeface="Courier"/>
              </a:rPr>
              <a:t>lme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Pas approprié pour les modèles généralisés (résidus non-normaux).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Impossible d’inclure plusieurs effets aléatoires non-nichés.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Modèles bayésiens (avec </a:t>
            </a:r>
            <a:r>
              <a:rPr i="1"/>
              <a:t>brms</a:t>
            </a:r>
            <a:r>
              <a:rPr/>
              <a:t>) offrent l’option la plus flexible pour combiner effets aléatoires et corrélations temporelles.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Version bayésienne du modèle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Ajout d’un terme </a:t>
            </a:r>
            <a:r>
              <a:rPr>
                <a:latin typeface="Courier"/>
              </a:rPr>
              <a:t>ar(p = 1, gr = id_arbre)</a:t>
            </a:r>
            <a:r>
              <a:rPr/>
              <a:t>: corrélation AR(1) à l’intérieur des groupes définis par </a:t>
            </a:r>
            <a:r>
              <a:rPr i="1"/>
              <a:t>id_arbre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(brms)</a:t>
            </a:r>
            <a:br/>
            <a:br/>
            <a:r>
              <a:rPr>
                <a:latin typeface="Courier"/>
              </a:rPr>
              <a:t>wa_br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(cst)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(st)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</a:t>
            </a:r>
            <a:r>
              <a:rPr>
                <a:latin typeface="Courier"/>
              </a:rPr>
              <a:t>(age)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id_arbre)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 =</a:t>
            </a:r>
            <a:r>
              <a:rPr>
                <a:latin typeface="Courier"/>
              </a:rPr>
              <a:t> id_arbre), 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wa, </a:t>
            </a:r>
            <a:r>
              <a:rPr>
                <a:solidFill>
                  <a:srgbClr val="7D9029"/>
                </a:solidFill>
                <a:latin typeface="Courier"/>
              </a:rPr>
              <a:t>chains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Autres options: </a:t>
            </a:r>
            <a:r>
              <a:rPr>
                <a:latin typeface="Courier"/>
              </a:rPr>
              <a:t>ma(q = ...)</a:t>
            </a:r>
            <a:r>
              <a:rPr/>
              <a:t>, </a:t>
            </a:r>
            <a:r>
              <a:rPr>
                <a:latin typeface="Courier"/>
              </a:rPr>
              <a:t>arma(p = ..., q = ...)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Dans cet exemple, on laisse </a:t>
            </a:r>
            <a:r>
              <a:rPr>
                <a:latin typeface="Courier"/>
              </a:rPr>
              <a:t>brms</a:t>
            </a:r>
            <a:r>
              <a:rPr/>
              <a:t> choisir des distributions </a:t>
            </a:r>
            <a:r>
              <a:rPr i="1"/>
              <a:t>a priori</a:t>
            </a:r>
            <a:r>
              <a:rPr/>
              <a:t> par défaut.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Résultats du modèle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.code50[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(wa_br)</a:t>
            </a:r>
          </a:p>
          <a:p>
            <a:pPr lvl="0" indent="0">
              <a:buNone/>
            </a:pPr>
            <a:r>
              <a:rPr>
                <a:latin typeface="Courier"/>
              </a:rPr>
              <a:t>##  Family: gaussian 
##   Links: mu = identity; sigma = identity 
## Formula: log(cst) ~ log(st) + s(age) + (1 | id_arbre) + ar(p = 1, gr = id_arbre) 
##    Data: wa (Number of observations: 4536) 
##   Draws: 2 chains, each with iter = 2000; warmup = 1000; thin = 1;
##          total post-warmup draws = 2000
## 
## Smoothing Spline Hyperparameters:
##             Estimate Est.Error l-95% CI u-95% CI Rhat Bulk_ESS Tail_ESS
## sds(sage_1)     5.07      1.41     2.96     8.58 1.01      287      490
## 
## Correlation Structures:
##       Estimate Est.Error l-95% CI u-95% CI Rhat Bulk_ESS Tail_ESS
## ar[1]     0.69      0.01     0.67     0.71 1.00     2318     1286
## 
## Multilevel Hyperparameters:
## ~id_arbre (Number of levels: 23) 
##               Estimate Est.Error l-95% CI u-95% CI Rhat Bulk_ESS Tail_ESS
## sd(Intercept)     0.18      0.03     0.13     0.26 1.00      470      916
## 
## Regression Coefficients:
##           Estimate Est.Error l-95% CI u-95% CI Rhat Bulk_ESS Tail_ESS
## Intercept    -2.49      0.20    -2.88    -2.08 1.01      906     1115
## logst         0.86      0.02     0.82     0.90 1.01      970     1287
## sage_1      -21.91      2.62   -26.78   -16.71 1.00      732      869
## 
## Further Distributional Parameters:
##       Estimate Est.Error l-95% CI u-95% CI Rhat Bulk_ESS Tail_ESS
## sigma     0.27      0.00     0.27     0.28 1.00     2644     1395
## 
## Draws were sampled using sampling(NUTS). For each parameter, Bulk_ESS
## and Tail_ESS are effective sample size measures, and Rhat is the potential
## scale reduction factor on split chains (at convergence, Rhat = 1).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Visualiser la spline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marginal_smooths</a:t>
            </a:r>
            <a:r>
              <a:rPr>
                <a:latin typeface="Courier"/>
              </a:rPr>
              <a:t>(wa_br)</a:t>
            </a:r>
          </a:p>
        </p:txBody>
      </p:sp>
      <p:pic>
        <p:nvPicPr>
          <p:cNvPr descr="11-Series_temporelles_files/figure-pptx/unnamed-chunk-5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Comparaison avec les effets aléatoires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Effets aléatoires pour la non-indépendance de données groupées: variation résiduelle corrélée entre éléments d’un même groupe.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Groupes souvent définis selon des critères temporels (ex.: même année d’observation) ou spatiaux (même site).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Ignore les relations de proximité temporelle et spatiale entre groupes.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Séries temporelles</dc:title>
  <dc:creator/>
  <cp:keywords/>
  <dcterms:created xsi:type="dcterms:W3CDTF">2024-04-13T19:41:42Z</dcterms:created>
  <dcterms:modified xsi:type="dcterms:W3CDTF">2024-04-13T19:41:42Z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ECL8202 - Hiver 2020</vt:lpwstr>
  </property>
  <property fmtid="{D5CDD505-2E9C-101B-9397-08002B2CF9AE}" pid="3" name="output">
    <vt:lpwstr/>
  </property>
</Properties>
</file>