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6AAB76-BD9D-104C-362F-B98612E1C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CE5A69-B3AA-D7BF-75CE-E33BC458F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CEC436-D67E-1895-E804-7F7D7868F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9D56-407D-4048-A1BE-66EAC043A61A}" type="datetimeFigureOut">
              <a:rPr lang="es-CO" smtClean="0"/>
              <a:t>6/05/2025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C46759-34DC-8DF5-1E71-5B591672A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07D76F-4F09-B213-D995-6973F061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C514-0757-4796-92CF-6A44CB2E81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274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39098-4C71-923A-A179-FEBDDE34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A8F8D6F-FEC7-CB0F-44E7-2BFEFD34A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03388A-30E0-A0DD-364B-08DF81F64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9D56-407D-4048-A1BE-66EAC043A61A}" type="datetimeFigureOut">
              <a:rPr lang="es-CO" smtClean="0"/>
              <a:t>6/05/2025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EC29A4-5B9C-3CF5-8B82-A579CD7A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EB7707-BF47-CECB-C30A-2725EB658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C514-0757-4796-92CF-6A44CB2E81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1542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D64385-F159-97CA-85CB-CC4583226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389B39-2263-67D3-6571-23E2543A0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995B6C-871C-FD73-9478-1EC0A320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9D56-407D-4048-A1BE-66EAC043A61A}" type="datetimeFigureOut">
              <a:rPr lang="es-CO" smtClean="0"/>
              <a:t>6/05/2025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22BFD5-39A9-63EA-1E54-4F21EFB8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4B6C7B-CDD0-BD09-C110-E23FD5CE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C514-0757-4796-92CF-6A44CB2E81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4473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9954B-7B67-5DF0-7122-A11B558E9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AF4944-BEAB-4B1A-1CC6-5FA5E2E7D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7445C7-386D-EB85-AE7F-D567DDF2C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9D56-407D-4048-A1BE-66EAC043A61A}" type="datetimeFigureOut">
              <a:rPr lang="es-CO" smtClean="0"/>
              <a:t>6/05/2025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6D2287-734A-C3F1-DECC-8260F2DFA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11F4ED-E8B5-A191-428E-F9482B58B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C514-0757-4796-92CF-6A44CB2E81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4047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61E973-9881-2C29-E5CB-BFA5E8827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E21DAE-18A8-84D1-CE0D-ABECBEFE7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A7B8D2-422A-9DC5-22C1-B99BE72B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9D56-407D-4048-A1BE-66EAC043A61A}" type="datetimeFigureOut">
              <a:rPr lang="es-CO" smtClean="0"/>
              <a:t>6/05/2025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F66C32-A066-FB46-C93F-8DE0DC18C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D03AE4-07B6-36B5-1C80-9F243BD8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C514-0757-4796-92CF-6A44CB2E81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354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BD7D8-A83B-51D8-4F82-96521762C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93D86D-EE0B-820A-4832-F4450BB1A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8A2A88-4909-20B2-6517-741A1927E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8DBD4B-FABB-A9A1-FCB6-7C827062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9D56-407D-4048-A1BE-66EAC043A61A}" type="datetimeFigureOut">
              <a:rPr lang="es-CO" smtClean="0"/>
              <a:t>6/05/2025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22D567-529B-EEF6-96BA-FDE95538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295FAD-646F-3175-D341-F01009D3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C514-0757-4796-92CF-6A44CB2E81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0830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BF8C9-39A6-F960-DD0A-27B1F7D06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53EFBF-E57E-99E1-F688-02C7B4E46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DD7B37-7C96-19F6-56E2-0ED41BFAC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C0A4C2-66A5-3652-F5B5-91C4CBD4A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8C96AA-7C6E-0B6D-8E24-D857CB98B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61B13F-D7E0-2683-99B8-59080493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9D56-407D-4048-A1BE-66EAC043A61A}" type="datetimeFigureOut">
              <a:rPr lang="es-CO" smtClean="0"/>
              <a:t>6/05/2025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296A01F-65CA-1B19-6D26-A5269E6C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F22720A-EFEE-7FBD-9D96-3A854718E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C514-0757-4796-92CF-6A44CB2E81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6337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0B7953-1392-A9D2-A795-079C2EC0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E466E4-CBCD-4BE8-842A-28F6FA72C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9D56-407D-4048-A1BE-66EAC043A61A}" type="datetimeFigureOut">
              <a:rPr lang="es-CO" smtClean="0"/>
              <a:t>6/05/2025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087723-811E-8742-4A98-228B2C2C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BD8A4F-C06B-3342-C166-CA2BB920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C514-0757-4796-92CF-6A44CB2E81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5495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6BF450B-CC86-2B60-09A1-7B993E772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9D56-407D-4048-A1BE-66EAC043A61A}" type="datetimeFigureOut">
              <a:rPr lang="es-CO" smtClean="0"/>
              <a:t>6/05/2025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42B368B-915B-456D-A170-0BA9CE81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21FDC1-FEC5-CEB9-585E-4DF48BEFF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C514-0757-4796-92CF-6A44CB2E81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1920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044B8-BEAB-250B-0F9F-A7E6ED3ED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077DD8-9C9F-9B60-A2FA-5935760EF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FC3EFF-D583-2F99-5B53-1348532FE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2AA56D-90CB-F1F8-BBA3-1E12F3FB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9D56-407D-4048-A1BE-66EAC043A61A}" type="datetimeFigureOut">
              <a:rPr lang="es-CO" smtClean="0"/>
              <a:t>6/05/2025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B49A5F-3071-094B-6CE4-7E15ED337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B673A03-0F96-C815-ACE8-BCE9BF78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C514-0757-4796-92CF-6A44CB2E81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044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7E654-BD99-6C45-2136-5A4C0910D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9BC1475-F871-C7A3-75A4-4E95AB17C5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B78EAC-EB49-3775-6670-6A2CE13B1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E13547-73E6-BDF4-F4F0-0FDD6F110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29D56-407D-4048-A1BE-66EAC043A61A}" type="datetimeFigureOut">
              <a:rPr lang="es-CO" smtClean="0"/>
              <a:t>6/05/2025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97C1CE1-0A65-C273-40CD-15A7C179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322420-66C8-F39B-9453-1B6AD408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8C514-0757-4796-92CF-6A44CB2E81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8892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BDC928D-8D73-338F-DF57-964981952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1A4AF9-08F2-D160-E7C4-0FA26A24D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29B467-382A-DA03-FBA1-B4E6EB2E6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129D56-407D-4048-A1BE-66EAC043A61A}" type="datetimeFigureOut">
              <a:rPr lang="es-CO" smtClean="0"/>
              <a:t>6/05/2025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73CAF0-3552-FC54-47BE-46C198A2A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5D2BC8-CE09-CEAB-E609-BDC8439DA0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D8C514-0757-4796-92CF-6A44CB2E81A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341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15">
            <a:extLst>
              <a:ext uri="{FF2B5EF4-FFF2-40B4-BE49-F238E27FC236}">
                <a16:creationId xmlns:a16="http://schemas.microsoft.com/office/drawing/2014/main" id="{05D6A4BD-C007-F878-4FD8-9F5EBD62EB25}"/>
              </a:ext>
            </a:extLst>
          </p:cNvPr>
          <p:cNvSpPr txBox="1">
            <a:spLocks/>
          </p:cNvSpPr>
          <p:nvPr/>
        </p:nvSpPr>
        <p:spPr>
          <a:xfrm>
            <a:off x="460965" y="315250"/>
            <a:ext cx="11270070" cy="1034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000000"/>
              </a:buClr>
              <a:defRPr/>
            </a:pPr>
            <a:r>
              <a:rPr lang="es-CO" sz="3200" dirty="0"/>
              <a:t>Análisis Geoespacial del Balso en Colombia para la Planificación Forestal</a:t>
            </a:r>
            <a:endParaRPr lang="en-US" sz="32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D74E6D-A339-2843-B670-5B32D632C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458" y="1070660"/>
            <a:ext cx="3501435" cy="538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FD9F53C-12D6-A893-A4C9-57B70EC1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14" y="1575787"/>
            <a:ext cx="6640286" cy="448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585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6DD14-AD2F-A10A-6975-A811F9F48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15">
            <a:extLst>
              <a:ext uri="{FF2B5EF4-FFF2-40B4-BE49-F238E27FC236}">
                <a16:creationId xmlns:a16="http://schemas.microsoft.com/office/drawing/2014/main" id="{FB002717-A93B-70C6-8A91-05BC2B773468}"/>
              </a:ext>
            </a:extLst>
          </p:cNvPr>
          <p:cNvSpPr txBox="1">
            <a:spLocks/>
          </p:cNvSpPr>
          <p:nvPr/>
        </p:nvSpPr>
        <p:spPr>
          <a:xfrm>
            <a:off x="460965" y="315250"/>
            <a:ext cx="11270070" cy="1034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000000"/>
              </a:buClr>
              <a:defRPr/>
            </a:pPr>
            <a:r>
              <a:rPr lang="es-CO" sz="3200" dirty="0"/>
              <a:t>Análisis Geoespacial del Balso en Colombia para la Planificación Forestal</a:t>
            </a:r>
            <a:endParaRPr lang="en-US" sz="32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3FE400-4898-E5EB-6532-F7F47F6F1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748" y="1905004"/>
            <a:ext cx="3569023" cy="449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951C3E4-36FE-104E-D0A6-6222C1C0EB90}"/>
              </a:ext>
            </a:extLst>
          </p:cNvPr>
          <p:cNvSpPr txBox="1"/>
          <p:nvPr/>
        </p:nvSpPr>
        <p:spPr>
          <a:xfrm>
            <a:off x="5025055" y="4272677"/>
            <a:ext cx="64621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i="1" dirty="0" err="1"/>
              <a:t>Ochroma</a:t>
            </a:r>
            <a:r>
              <a:rPr lang="es-CO" b="1" i="1" dirty="0"/>
              <a:t> </a:t>
            </a:r>
            <a:r>
              <a:rPr lang="es-CO" b="1" i="1" dirty="0" err="1"/>
              <a:t>pyramidale</a:t>
            </a:r>
            <a:r>
              <a:rPr lang="es-CO" b="1" i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Garet 2"/>
              </a:rPr>
              <a:t>Altura 25-30m , DAP 1.2m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Madera blanda (0.10–0.30 g/cm³)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Puede desarrollarse entre:</a:t>
            </a:r>
          </a:p>
          <a:p>
            <a:r>
              <a:rPr lang="es-CO" dirty="0"/>
              <a:t>	Elevación (0 y 1800 msnm)</a:t>
            </a:r>
          </a:p>
          <a:p>
            <a:r>
              <a:rPr lang="es-CO" dirty="0"/>
              <a:t>	Temperatura (20–28 °C)</a:t>
            </a:r>
          </a:p>
          <a:p>
            <a:r>
              <a:rPr lang="es-CO" dirty="0"/>
              <a:t>	Precipitación (2500 mm)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BDC6D816-DB7E-6013-9EE7-0F5F8300F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055" y="1905004"/>
            <a:ext cx="5625323" cy="224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49;p15">
            <a:extLst>
              <a:ext uri="{FF2B5EF4-FFF2-40B4-BE49-F238E27FC236}">
                <a16:creationId xmlns:a16="http://schemas.microsoft.com/office/drawing/2014/main" id="{5BBEC391-AD3F-C62A-773E-50BF5E4966DA}"/>
              </a:ext>
            </a:extLst>
          </p:cNvPr>
          <p:cNvSpPr txBox="1">
            <a:spLocks/>
          </p:cNvSpPr>
          <p:nvPr/>
        </p:nvSpPr>
        <p:spPr>
          <a:xfrm>
            <a:off x="460965" y="1349829"/>
            <a:ext cx="11270070" cy="479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000000"/>
              </a:buClr>
              <a:defRPr/>
            </a:pPr>
            <a:r>
              <a:rPr lang="en-US" sz="2400" b="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Generalidades</a:t>
            </a:r>
            <a:r>
              <a:rPr lang="en-US" sz="2400" b="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 </a:t>
            </a:r>
            <a:r>
              <a:rPr lang="en-US" sz="2400" b="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Balso</a:t>
            </a:r>
            <a:r>
              <a:rPr lang="en-US" sz="2400" b="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602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EC5136C-5C1C-AB08-5F9E-A124C0C783DE}"/>
              </a:ext>
            </a:extLst>
          </p:cNvPr>
          <p:cNvSpPr txBox="1"/>
          <p:nvPr/>
        </p:nvSpPr>
        <p:spPr>
          <a:xfrm>
            <a:off x="1660276" y="4659551"/>
            <a:ext cx="9793378" cy="1200329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algn="l" rtl="0"/>
            <a:r>
              <a:rPr lang="es-CO" sz="2400" b="1" dirty="0"/>
              <a:t>Se requiere un enfoque técnico que permita identificar zonas óptimas para su establecimiento, considerando tanto las condiciones actuales como escenarios futuros de cambio climático.</a:t>
            </a:r>
            <a:endParaRPr lang="es-CO" sz="2400" b="1" dirty="0">
              <a:effectLst/>
            </a:endParaRPr>
          </a:p>
        </p:txBody>
      </p:sp>
      <p:sp>
        <p:nvSpPr>
          <p:cNvPr id="6" name="Google Shape;49;p15">
            <a:extLst>
              <a:ext uri="{FF2B5EF4-FFF2-40B4-BE49-F238E27FC236}">
                <a16:creationId xmlns:a16="http://schemas.microsoft.com/office/drawing/2014/main" id="{69E36EEB-AED7-AF4C-E78A-4DEE6176EB0B}"/>
              </a:ext>
            </a:extLst>
          </p:cNvPr>
          <p:cNvSpPr txBox="1">
            <a:spLocks/>
          </p:cNvSpPr>
          <p:nvPr/>
        </p:nvSpPr>
        <p:spPr>
          <a:xfrm>
            <a:off x="460965" y="315250"/>
            <a:ext cx="11270070" cy="1034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000000"/>
              </a:buClr>
              <a:defRPr/>
            </a:pPr>
            <a:r>
              <a:rPr lang="es-CO" sz="3200" dirty="0"/>
              <a:t>Análisis Geoespacial del Balso en Colombia para la Planificación Forestal</a:t>
            </a:r>
            <a:endParaRPr lang="en-US" sz="32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Google Shape;49;p15">
            <a:extLst>
              <a:ext uri="{FF2B5EF4-FFF2-40B4-BE49-F238E27FC236}">
                <a16:creationId xmlns:a16="http://schemas.microsoft.com/office/drawing/2014/main" id="{F64A2101-9A2D-8760-4002-D82041E1D0FB}"/>
              </a:ext>
            </a:extLst>
          </p:cNvPr>
          <p:cNvSpPr txBox="1">
            <a:spLocks/>
          </p:cNvSpPr>
          <p:nvPr/>
        </p:nvSpPr>
        <p:spPr>
          <a:xfrm>
            <a:off x="460965" y="1426031"/>
            <a:ext cx="11270070" cy="479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000000"/>
              </a:buClr>
              <a:defRPr/>
            </a:pPr>
            <a:r>
              <a:rPr lang="en-US" sz="2400" b="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Oportunidad</a:t>
            </a:r>
            <a:r>
              <a:rPr lang="en-US" sz="2400" b="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del </a:t>
            </a:r>
            <a:r>
              <a:rPr lang="en-US" sz="2400" b="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estudio</a:t>
            </a:r>
            <a:endParaRPr lang="en-US" sz="2400" b="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BF6EB9F5-514E-8A76-2B89-D0B6990C09FC}"/>
              </a:ext>
            </a:extLst>
          </p:cNvPr>
          <p:cNvSpPr/>
          <p:nvPr/>
        </p:nvSpPr>
        <p:spPr>
          <a:xfrm>
            <a:off x="6953629" y="998120"/>
            <a:ext cx="2181368" cy="1371600"/>
          </a:xfrm>
          <a:custGeom>
            <a:avLst/>
            <a:gdLst/>
            <a:ahLst/>
            <a:cxnLst/>
            <a:rect l="l" t="t" r="r" b="b"/>
            <a:pathLst>
              <a:path w="5213613" h="2821931">
                <a:moveTo>
                  <a:pt x="0" y="0"/>
                </a:moveTo>
                <a:lnTo>
                  <a:pt x="5213613" y="0"/>
                </a:lnTo>
                <a:lnTo>
                  <a:pt x="5213613" y="2821931"/>
                </a:lnTo>
                <a:lnTo>
                  <a:pt x="0" y="28219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O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02391776-4DC4-ED2E-D7CF-42B924ABA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632" y="998120"/>
            <a:ext cx="2181369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3BE9E88-9DD8-C927-C4A6-F2E698E964DE}"/>
              </a:ext>
            </a:extLst>
          </p:cNvPr>
          <p:cNvSpPr/>
          <p:nvPr/>
        </p:nvSpPr>
        <p:spPr>
          <a:xfrm>
            <a:off x="8044313" y="2507873"/>
            <a:ext cx="2394953" cy="1533962"/>
          </a:xfrm>
          <a:custGeom>
            <a:avLst/>
            <a:gdLst/>
            <a:ahLst/>
            <a:cxnLst/>
            <a:rect l="l" t="t" r="r" b="b"/>
            <a:pathLst>
              <a:path w="4553406" h="3415055">
                <a:moveTo>
                  <a:pt x="0" y="0"/>
                </a:moveTo>
                <a:lnTo>
                  <a:pt x="4553406" y="0"/>
                </a:lnTo>
                <a:lnTo>
                  <a:pt x="4553406" y="3415055"/>
                </a:lnTo>
                <a:lnTo>
                  <a:pt x="0" y="34150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0333592-1C68-7055-BE7E-A2786C7170AC}"/>
              </a:ext>
            </a:extLst>
          </p:cNvPr>
          <p:cNvSpPr txBox="1"/>
          <p:nvPr/>
        </p:nvSpPr>
        <p:spPr>
          <a:xfrm>
            <a:off x="460965" y="200705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Rápido crecimiento</a:t>
            </a:r>
            <a:r>
              <a:rPr lang="es-CO" dirty="0"/>
              <a:t> (Turno 4–6 años)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M</a:t>
            </a:r>
            <a:r>
              <a:rPr lang="en-US" b="1" dirty="0"/>
              <a:t>últiples </a:t>
            </a:r>
            <a:r>
              <a:rPr lang="es-CO" b="1" dirty="0"/>
              <a:t>usos</a:t>
            </a:r>
            <a:r>
              <a:rPr lang="es-CO" dirty="0"/>
              <a:t> (balsas, artesanías, maquetas, pulpa y aislantes acústicos)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Cuenta con incentivos </a:t>
            </a:r>
            <a:r>
              <a:rPr lang="es-CO" dirty="0"/>
              <a:t>de apoyo del gobierno </a:t>
            </a:r>
            <a:r>
              <a:rPr lang="es-CO" b="1" dirty="0"/>
              <a:t>(CIF)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b="1" dirty="0"/>
              <a:t>Poca área plantada </a:t>
            </a:r>
            <a:r>
              <a:rPr lang="es-CO" dirty="0"/>
              <a:t>(1.264 ha de Balso, frente a un total nacional de 551.345 ha)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O" dirty="0"/>
              <a:t>Ecuador como único competidor regional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4191338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9;p15">
            <a:extLst>
              <a:ext uri="{FF2B5EF4-FFF2-40B4-BE49-F238E27FC236}">
                <a16:creationId xmlns:a16="http://schemas.microsoft.com/office/drawing/2014/main" id="{FD2064BB-A1F1-61A1-1F29-E744B732A1A1}"/>
              </a:ext>
            </a:extLst>
          </p:cNvPr>
          <p:cNvSpPr txBox="1">
            <a:spLocks/>
          </p:cNvSpPr>
          <p:nvPr/>
        </p:nvSpPr>
        <p:spPr>
          <a:xfrm>
            <a:off x="460965" y="315250"/>
            <a:ext cx="11270070" cy="1034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000000"/>
              </a:buClr>
              <a:defRPr/>
            </a:pPr>
            <a:r>
              <a:rPr lang="es-CO" sz="3200" dirty="0"/>
              <a:t>Análisis Geoespacial del Balso en Colombia para la Planificación Forestal</a:t>
            </a:r>
            <a:endParaRPr lang="en-US" sz="32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Google Shape;49;p15">
            <a:extLst>
              <a:ext uri="{FF2B5EF4-FFF2-40B4-BE49-F238E27FC236}">
                <a16:creationId xmlns:a16="http://schemas.microsoft.com/office/drawing/2014/main" id="{3D510EA4-9D97-2A04-C9FA-8325F025ECEE}"/>
              </a:ext>
            </a:extLst>
          </p:cNvPr>
          <p:cNvSpPr txBox="1">
            <a:spLocks/>
          </p:cNvSpPr>
          <p:nvPr/>
        </p:nvSpPr>
        <p:spPr>
          <a:xfrm>
            <a:off x="460965" y="1426031"/>
            <a:ext cx="11270070" cy="479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>
              <a:buClr>
                <a:srgbClr val="000000"/>
              </a:buClr>
              <a:defRPr/>
            </a:pPr>
            <a:r>
              <a:rPr lang="en-US" sz="2400" b="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Análisis</a:t>
            </a:r>
            <a:r>
              <a:rPr lang="en-US" sz="2400" b="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b="0" kern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Geoespacial</a:t>
            </a:r>
            <a:r>
              <a:rPr lang="en-US" sz="2400" b="0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9626092-6191-24DF-7953-15B9F97B136B}"/>
              </a:ext>
            </a:extLst>
          </p:cNvPr>
          <p:cNvSpPr txBox="1"/>
          <p:nvPr/>
        </p:nvSpPr>
        <p:spPr>
          <a:xfrm>
            <a:off x="460965" y="2228671"/>
            <a:ext cx="11270070" cy="341632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effectLst/>
              </a:rPr>
              <a:t>O</a:t>
            </a:r>
            <a:r>
              <a:rPr lang="es-CO" sz="2400" b="1" dirty="0" err="1">
                <a:effectLst/>
              </a:rPr>
              <a:t>bjetivo</a:t>
            </a:r>
            <a:r>
              <a:rPr lang="es-CO" sz="2400" b="1" dirty="0">
                <a:effectLst/>
              </a:rPr>
              <a:t>. </a:t>
            </a:r>
          </a:p>
          <a:p>
            <a:pPr>
              <a:buNone/>
            </a:pPr>
            <a:r>
              <a:rPr lang="es-CO" sz="2400" dirty="0"/>
              <a:t>Comprender los patrones espaciales de la distribución actual y potencial del balso para promover su aprovechamiento sostenible. </a:t>
            </a:r>
          </a:p>
          <a:p>
            <a:pPr>
              <a:buNone/>
            </a:pPr>
            <a:endParaRPr lang="es-CO" sz="2400" dirty="0"/>
          </a:p>
          <a:p>
            <a:pPr algn="l" rtl="0"/>
            <a:r>
              <a:rPr lang="es-CO" sz="2400" b="1" dirty="0">
                <a:effectLst/>
              </a:rPr>
              <a:t>Tipos de datos. 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400" dirty="0"/>
              <a:t>Datos de ocurrencia de la especie (</a:t>
            </a:r>
            <a:r>
              <a:rPr lang="es-CO" sz="2400" b="1" dirty="0"/>
              <a:t>Vector-Punto</a:t>
            </a:r>
            <a:r>
              <a:rPr lang="es-CO" sz="2400" dirty="0"/>
              <a:t>, obtenidas a partir de GBIF)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400" dirty="0"/>
              <a:t>Variables climáticas actuales y proyectadas (</a:t>
            </a:r>
            <a:r>
              <a:rPr lang="es-CO" sz="2400" b="1" dirty="0" err="1"/>
              <a:t>Raster</a:t>
            </a:r>
            <a:r>
              <a:rPr lang="es-CO" sz="2400" dirty="0"/>
              <a:t>, extraídas de </a:t>
            </a:r>
            <a:r>
              <a:rPr lang="es-CO" sz="2400" dirty="0" err="1"/>
              <a:t>WorldClim</a:t>
            </a:r>
            <a:r>
              <a:rPr lang="es-CO" sz="2400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s-CO" sz="2400" dirty="0"/>
              <a:t>Datos complementarios (opcional) (Capas </a:t>
            </a:r>
            <a:r>
              <a:rPr lang="es-CO" sz="2400" b="1" dirty="0"/>
              <a:t>vectoriales </a:t>
            </a:r>
            <a:r>
              <a:rPr lang="es-CO" sz="2400" dirty="0"/>
              <a:t>de interés como: Vías, Coberturas de uso del suelo)</a:t>
            </a:r>
          </a:p>
        </p:txBody>
      </p:sp>
    </p:spTree>
    <p:extLst>
      <p:ext uri="{BB962C8B-B14F-4D97-AF65-F5344CB8AC3E}">
        <p14:creationId xmlns:p14="http://schemas.microsoft.com/office/powerpoint/2010/main" val="29250745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239</Words>
  <Application>Microsoft Office PowerPoint</Application>
  <PresentationFormat>Panorámica</PresentationFormat>
  <Paragraphs>27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Garet 2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Valentina Cardona Velasquez</dc:creator>
  <cp:lastModifiedBy>Valentina Cardona Velasquez</cp:lastModifiedBy>
  <cp:revision>1</cp:revision>
  <dcterms:created xsi:type="dcterms:W3CDTF">2025-05-07T00:03:44Z</dcterms:created>
  <dcterms:modified xsi:type="dcterms:W3CDTF">2025-05-07T01:03:33Z</dcterms:modified>
</cp:coreProperties>
</file>