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5"/>
    <p:restoredTop sz="94751"/>
  </p:normalViewPr>
  <p:slideViewPr>
    <p:cSldViewPr snapToGrid="0" snapToObjects="1">
      <p:cViewPr>
        <p:scale>
          <a:sx n="60" d="100"/>
          <a:sy n="60" d="100"/>
        </p:scale>
        <p:origin x="3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3C33-AE7E-1549-BF03-D1BB3299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778FB-BCBF-F346-A504-1B7EA301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9873-EA36-3C4D-8C8D-E29C6751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CFDC-8F1D-7C43-8B0D-F3AAA90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F816-FCF1-8C48-B23B-DAE19219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47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8B31-8ECE-B34D-B743-30EBF56C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DF25-4658-6446-B640-6F10078E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70B6-E30B-DA44-8D7D-CC5FCEF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08A4-5A59-AD42-8B15-D75DCB28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5412-185D-3248-8C84-DCF1284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327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95CA-179F-A041-91C1-04D07CF0E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74C90-615D-AC4E-816D-F8C89D0AA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A75-BA58-4648-BD0D-0FF4D0E8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498E-B231-2445-93E1-8BD50E77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D16B-F2E5-1B41-A0E7-1ECACDCC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376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141-11C2-5A43-8421-D4069E7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794D-BC18-3B42-BD6A-76ED7F85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321A-680B-AA44-B0F8-E59F433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FA99-8FC0-4644-BD30-71E5C069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85BF-57A9-D54E-A602-2DE70A43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62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5B1D-A8E6-FD47-A937-2D9F06A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700B-D5D2-184D-9E7F-C3607CA9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04A7-E8AD-F344-B529-C53068DA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9D9C-BFB1-F942-8A43-DD22F1B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CB9-1040-B34A-8CE9-9111A8C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54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037-9485-D242-B5E2-BE4DF16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BB49-F664-5C43-AF47-F699739A2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260B-6C98-3149-BBE2-4BE5A95C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B14E-BFFA-9041-8D10-4192294C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32E-7132-F642-9157-7590C03F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EA9A-9DBE-214E-9CA1-7D76682F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7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274E-FD10-C649-A85A-AA29A2D9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EB5C-9DCF-3045-8CA4-0CE327C1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B3E7-45D0-7B4D-8A12-99F45504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83FD3-02A7-DE41-8AEB-7FB858ABC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6CA7B-CD0F-8B42-A591-3132E05B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BB9B5-A08E-CA4B-B987-566A7D2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6F642-DC65-904B-938C-B30BBE4C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8B91B-778B-9240-82C9-0992189F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64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7786-0BCB-484D-9FCE-7F860268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50989-C1DD-B449-8EE3-285D3BFD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43302-CC01-1945-857E-D223E17A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0413-A6CF-0041-92E3-E1A5E02A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91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8B52B-A0ED-B347-A24C-A8BAA46A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8ED94-3301-284B-986A-A53B086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C1C84-FE8D-A342-A649-F1D70E1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59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22F-F351-2448-9305-62E36C79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EDC3-CC92-CE41-A5E3-37150CD4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CD11-D2E1-C34D-AA12-ADE9E924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72C9-2D1A-9B48-B85A-D7E7D28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9333-D6C4-3C45-9B09-906F8C5C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43CE-3F6C-5445-A2E9-3330396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65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5E4-B423-CB47-8272-A55AF4A1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116A-D1C0-C64B-8F92-DD3F15C0F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9103-A13E-5445-BBCD-138F32937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7B01-8119-8C43-98AA-03048AB4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BC975-89D6-C341-B963-1CE5C1BC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9831-2C9A-A542-B5CC-334645B4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683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F3FA-546B-C343-8A85-A0156582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5ED5-B057-5C4C-8434-52194158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6426-F57B-FF43-B2B0-103875402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8586-F7FB-EE44-83A7-CED55A3EACB0}" type="datetimeFigureOut">
              <a:rPr lang="en-IT" smtClean="0"/>
              <a:t>11/01/2022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3D55-1B88-5846-BD65-EA827CB2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42C4-AEEA-6540-AB28-7B399920E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F68E-4255-D444-A78A-05CD47FAD2E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1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68CE-88AC-D94F-A2CA-6487098E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Marine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F25CA-432F-034A-AF08-5919996FD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rogetto di programmazione ||| e laboratorio di programmazione |||</a:t>
            </a:r>
          </a:p>
          <a:p>
            <a:r>
              <a:rPr lang="en-IT" dirty="0"/>
              <a:t>(6 cfu)</a:t>
            </a:r>
          </a:p>
        </p:txBody>
      </p:sp>
    </p:spTree>
    <p:extLst>
      <p:ext uri="{BB962C8B-B14F-4D97-AF65-F5344CB8AC3E}">
        <p14:creationId xmlns:p14="http://schemas.microsoft.com/office/powerpoint/2010/main" val="70926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4DD-086D-A040-80E5-5B1CBD84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IT" dirty="0"/>
              <a:t>arca ormeggiata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E3ED-DAA9-F640-9E58-4B0DAC9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</a:t>
            </a:r>
            <a:r>
              <a:rPr lang="en-IT" dirty="0"/>
              <a:t>ensori attivati a disposizione:</a:t>
            </a:r>
          </a:p>
          <a:p>
            <a:pPr marL="0" indent="0">
              <a:buNone/>
            </a:pPr>
            <a:endParaRPr lang="en-IT" dirty="0"/>
          </a:p>
          <a:p>
            <a:r>
              <a:rPr lang="en-GB" dirty="0"/>
              <a:t>L</a:t>
            </a:r>
            <a:r>
              <a:rPr lang="en-IT" dirty="0"/>
              <a:t>ivello acqua in sentina</a:t>
            </a:r>
          </a:p>
          <a:p>
            <a:r>
              <a:rPr lang="en-GB" dirty="0"/>
              <a:t>S</a:t>
            </a:r>
            <a:r>
              <a:rPr lang="en-IT" dirty="0"/>
              <a:t>oglia del vento</a:t>
            </a:r>
          </a:p>
          <a:p>
            <a:r>
              <a:rPr lang="en-GB" dirty="0"/>
              <a:t>C</a:t>
            </a:r>
            <a:r>
              <a:rPr lang="en-IT" dirty="0"/>
              <a:t>arica della batteria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IT" dirty="0"/>
              <a:t>n aggiunta sono inseriti degli allarmi nel caso di superamento dei valori dei suddetti sensori.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IT" dirty="0"/>
              <a:t>llarme inviato tramite SMS</a:t>
            </a:r>
          </a:p>
        </p:txBody>
      </p:sp>
    </p:spTree>
    <p:extLst>
      <p:ext uri="{BB962C8B-B14F-4D97-AF65-F5344CB8AC3E}">
        <p14:creationId xmlns:p14="http://schemas.microsoft.com/office/powerpoint/2010/main" val="22794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E104-FB1D-3F49-B365-602B5FC9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Barca all’ancora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5759-928F-464D-BBE8-00FA5A2C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</a:t>
            </a:r>
            <a:r>
              <a:rPr lang="en-IT" dirty="0"/>
              <a:t>ensori attivati a disposizione:</a:t>
            </a:r>
          </a:p>
          <a:p>
            <a:pPr marL="0" indent="0">
              <a:buNone/>
            </a:pPr>
            <a:endParaRPr lang="en-IT" dirty="0"/>
          </a:p>
          <a:p>
            <a:r>
              <a:rPr lang="en-GB" dirty="0"/>
              <a:t>L</a:t>
            </a:r>
            <a:r>
              <a:rPr lang="en-IT" dirty="0"/>
              <a:t>ivello acqua in sentina</a:t>
            </a:r>
          </a:p>
          <a:p>
            <a:r>
              <a:rPr lang="en-GB" dirty="0"/>
              <a:t>S</a:t>
            </a:r>
            <a:r>
              <a:rPr lang="en-IT" dirty="0"/>
              <a:t>oglia del vento</a:t>
            </a:r>
          </a:p>
          <a:p>
            <a:r>
              <a:rPr lang="en-GB" dirty="0"/>
              <a:t>C</a:t>
            </a:r>
            <a:r>
              <a:rPr lang="en-IT" dirty="0"/>
              <a:t>arica della batteria</a:t>
            </a:r>
          </a:p>
          <a:p>
            <a:r>
              <a:rPr lang="en-GB" dirty="0"/>
              <a:t>P</a:t>
            </a:r>
            <a:r>
              <a:rPr lang="en-IT" dirty="0"/>
              <a:t>osizione GPS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IT" dirty="0"/>
              <a:t>n aggiunta sono inseriti degli allarmi nel caso di superamento dei valori dei suddetti sensori.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IT" dirty="0"/>
              <a:t>llarme inviato tramite SMS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2804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5F32-6609-3C48-A375-5E85396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Barca </a:t>
            </a:r>
            <a:r>
              <a:rPr lang="en-GB" dirty="0"/>
              <a:t>in </a:t>
            </a:r>
            <a:r>
              <a:rPr lang="en-GB" dirty="0" err="1"/>
              <a:t>navigazione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E900-C98E-BB4A-9E81-FB9288D0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</a:t>
            </a:r>
            <a:r>
              <a:rPr lang="en-IT" dirty="0"/>
              <a:t>ensori attivati a disposizione:</a:t>
            </a:r>
          </a:p>
          <a:p>
            <a:pPr marL="0" indent="0">
              <a:buNone/>
            </a:pPr>
            <a:endParaRPr lang="en-IT" dirty="0"/>
          </a:p>
          <a:p>
            <a:r>
              <a:rPr lang="en-GB" dirty="0"/>
              <a:t>L</a:t>
            </a:r>
            <a:r>
              <a:rPr lang="en-IT" dirty="0"/>
              <a:t>ivello acqua in sentina</a:t>
            </a:r>
          </a:p>
          <a:p>
            <a:r>
              <a:rPr lang="en-GB" dirty="0"/>
              <a:t>S</a:t>
            </a:r>
            <a:r>
              <a:rPr lang="en-IT" dirty="0"/>
              <a:t>oglia del vento</a:t>
            </a:r>
          </a:p>
          <a:p>
            <a:r>
              <a:rPr lang="en-GB" dirty="0"/>
              <a:t>C</a:t>
            </a:r>
            <a:r>
              <a:rPr lang="en-IT" dirty="0"/>
              <a:t>arica della batteria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IT" dirty="0"/>
              <a:t>n aggiunta sono inseriti degli allarmi nel caso di superamento dei valori dei suddetti sensori.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IT" dirty="0"/>
              <a:t>llarme inviato tramite segnali acustici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781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DA3-8448-9A43-A4A8-43A7998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IT" dirty="0"/>
              <a:t>ecnologie implementate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5CC-6957-8641-B8BE-8CBACA9C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T" dirty="0"/>
              <a:t>Utilizzo del linguaggio orientato agli oggetti, JAVA.</a:t>
            </a:r>
          </a:p>
          <a:p>
            <a:pPr marL="0" indent="0">
              <a:buNone/>
            </a:pPr>
            <a:r>
              <a:rPr lang="en-IT" dirty="0"/>
              <a:t>Utilizzo dell’API di google e di altri siti fornitori dei dati in tempo reale.</a:t>
            </a:r>
          </a:p>
          <a:p>
            <a:pPr marL="0" indent="0">
              <a:buNone/>
            </a:pPr>
            <a:r>
              <a:rPr lang="en-IT" dirty="0"/>
              <a:t>Utilizzo dell’UML diagram per la rappresentazione delle classi implementate.</a:t>
            </a:r>
          </a:p>
          <a:p>
            <a:pPr marL="0" indent="0">
              <a:buNone/>
            </a:pPr>
            <a:r>
              <a:rPr lang="en-IT" dirty="0"/>
              <a:t>Utilizzo dei design patterns: State e Composite.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566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EF96-8B0C-B146-9461-A77AA516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5400" dirty="0"/>
              <a:t>Concept principale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8A34-5693-0943-BEAC-80BDA51B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Sistema di monitoraggio(locale e a distanza) di un’imbarcazione da diporto, il quale tramite una serie di sensori raccoglie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T" dirty="0">
                <a:latin typeface="Arial" panose="020B0604020202020204" pitchFamily="34" charset="0"/>
                <a:cs typeface="Arial" panose="020B0604020202020204" pitchFamily="34" charset="0"/>
              </a:rPr>
              <a:t> dati che opportunatamente sono elaborati e visualizzati su una dashboard.</a:t>
            </a:r>
          </a:p>
        </p:txBody>
      </p:sp>
    </p:spTree>
    <p:extLst>
      <p:ext uri="{BB962C8B-B14F-4D97-AF65-F5344CB8AC3E}">
        <p14:creationId xmlns:p14="http://schemas.microsoft.com/office/powerpoint/2010/main" val="16586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689-0FAD-7341-9174-77187750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Sensori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E24D-188B-6B48-8EC6-07FD0FA2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Sensore vento</a:t>
            </a:r>
          </a:p>
          <a:p>
            <a:r>
              <a:rPr lang="en-GB" dirty="0"/>
              <a:t>S</a:t>
            </a:r>
            <a:r>
              <a:rPr lang="en-IT" dirty="0"/>
              <a:t>ensore posizione</a:t>
            </a:r>
          </a:p>
          <a:p>
            <a:r>
              <a:rPr lang="en-GB" dirty="0"/>
              <a:t>S</a:t>
            </a:r>
            <a:r>
              <a:rPr lang="en-IT" dirty="0"/>
              <a:t>ensore velocità</a:t>
            </a:r>
          </a:p>
          <a:p>
            <a:r>
              <a:rPr lang="en-GB" dirty="0"/>
              <a:t>S</a:t>
            </a:r>
            <a:r>
              <a:rPr lang="en-IT" dirty="0"/>
              <a:t>ensore corrente marina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454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F15-4418-1F40-BE16-E2D2B02D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Sensore vento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D451-2967-E64B-B5D8-979716E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T" dirty="0"/>
          </a:p>
          <a:p>
            <a:r>
              <a:rPr lang="en-IT" dirty="0"/>
              <a:t>Vento reale</a:t>
            </a:r>
          </a:p>
          <a:p>
            <a:r>
              <a:rPr lang="en-IT" dirty="0"/>
              <a:t>Vento apparente</a:t>
            </a:r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Vento reale: vento effettivo percepito con imbarcazione ferma o in movimento, quindi dipendente dalla velocità e direzione della barca.</a:t>
            </a:r>
          </a:p>
          <a:p>
            <a:pPr marL="0" indent="0">
              <a:buNone/>
            </a:pPr>
            <a:r>
              <a:rPr lang="en-IT" dirty="0"/>
              <a:t>Vento apparente: vento che tiene conto sia del vento reale sia di quello dato dalla somma vettoriale tra la velocità del vento effettivo e la velocità dell’imbarcazione da diporto in movimento.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IT" dirty="0"/>
              <a:t>ento reale e vento apparente hanno una propria direzione misurata in gradi nord. Si parla di direzione del vento rispetto alla prua espressa in gradi.</a:t>
            </a:r>
          </a:p>
        </p:txBody>
      </p:sp>
    </p:spTree>
    <p:extLst>
      <p:ext uri="{BB962C8B-B14F-4D97-AF65-F5344CB8AC3E}">
        <p14:creationId xmlns:p14="http://schemas.microsoft.com/office/powerpoint/2010/main" val="7898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F0C7-6436-C24A-894C-D1CA056F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Sensore posizione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C36C-D05A-4344-8910-2003B171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</a:t>
            </a:r>
            <a:r>
              <a:rPr lang="en-IT" dirty="0"/>
              <a:t>isurazione della posizione GPS dell’imbarcazione da diporto, utilizzando le coordinate geografiche sessagesimali, latitudine e longitudine, espresse in gradi.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Dalle coordinate è possibile ottenere la direzione della barca rispetto al fondo marino e rispetto all’acqua.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IT" dirty="0"/>
              <a:t>irezione rispetto al fondo marino: in gradi nord</a:t>
            </a:r>
          </a:p>
          <a:p>
            <a:pPr marL="0" indent="0">
              <a:buNone/>
            </a:pPr>
            <a:r>
              <a:rPr lang="en-IT" dirty="0"/>
              <a:t>Direzione rispetto all’acqua: bussola</a:t>
            </a:r>
          </a:p>
        </p:txBody>
      </p:sp>
    </p:spTree>
    <p:extLst>
      <p:ext uri="{BB962C8B-B14F-4D97-AF65-F5344CB8AC3E}">
        <p14:creationId xmlns:p14="http://schemas.microsoft.com/office/powerpoint/2010/main" val="19425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B727-A5EB-F842-99C0-7F83D87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Sensore velocità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961B-0AF6-094D-9717-533B80D7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Velocità della barca rispetto al fondo marino</a:t>
            </a:r>
          </a:p>
          <a:p>
            <a:r>
              <a:rPr lang="en-GB" dirty="0"/>
              <a:t>V</a:t>
            </a:r>
            <a:r>
              <a:rPr lang="en-IT" dirty="0"/>
              <a:t>elocità della barca rispetto all’acqua</a:t>
            </a:r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Velocità della barca rispetto al fondo marino: fornito dal GPS</a:t>
            </a:r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IT" dirty="0"/>
              <a:t>elocità della barca rispetto all’acqua: Log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342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A291-9D1B-804A-AA06-724F3470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Sensore corrente marina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00D-F518-C341-AB87-8C54477D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GB" dirty="0"/>
              <a:t>L</a:t>
            </a:r>
            <a:r>
              <a:rPr lang="en-IT" dirty="0"/>
              <a:t>e correnti marine superficiali sono definite da spostamenti orizzontali di grandi masse d’acqua animate da un moto lento e continuo.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Proprietà:</a:t>
            </a:r>
          </a:p>
          <a:p>
            <a:r>
              <a:rPr lang="en-GB" dirty="0"/>
              <a:t>D</a:t>
            </a:r>
            <a:r>
              <a:rPr lang="en-IT" dirty="0"/>
              <a:t>irezione</a:t>
            </a:r>
          </a:p>
          <a:p>
            <a:r>
              <a:rPr lang="en-GB" dirty="0"/>
              <a:t>I</a:t>
            </a:r>
            <a:r>
              <a:rPr lang="en-IT" dirty="0"/>
              <a:t>ntensità della corrente marina superficiale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1762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E9B8-C722-324A-97C4-D45AE81B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IT" dirty="0"/>
              <a:t>ontinuo corrente marina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2D3-79BD-0143-ADC5-60CA6F62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Corrente</a:t>
            </a:r>
            <a:r>
              <a:rPr lang="en-GB" dirty="0"/>
              <a:t> di </a:t>
            </a:r>
            <a:r>
              <a:rPr lang="en-GB" dirty="0" err="1"/>
              <a:t>deriva</a:t>
            </a:r>
            <a:r>
              <a:rPr lang="en-GB" dirty="0"/>
              <a:t>: </a:t>
            </a:r>
            <a:r>
              <a:rPr lang="en-GB" dirty="0" err="1"/>
              <a:t>deriva</a:t>
            </a:r>
            <a:r>
              <a:rPr lang="en-GB" dirty="0"/>
              <a:t> </a:t>
            </a:r>
            <a:r>
              <a:rPr lang="en-GB" dirty="0" err="1"/>
              <a:t>dovuta</a:t>
            </a:r>
            <a:r>
              <a:rPr lang="en-GB" dirty="0"/>
              <a:t> </a:t>
            </a:r>
            <a:r>
              <a:rPr lang="en-GB" dirty="0" err="1"/>
              <a:t>all’azione</a:t>
            </a:r>
            <a:r>
              <a:rPr lang="en-GB" dirty="0"/>
              <a:t> del </a:t>
            </a:r>
            <a:r>
              <a:rPr lang="en-GB" dirty="0" err="1"/>
              <a:t>vento</a:t>
            </a:r>
            <a:endParaRPr lang="en-GB" dirty="0"/>
          </a:p>
          <a:p>
            <a:r>
              <a:rPr lang="en-GB" dirty="0" err="1"/>
              <a:t>Corrente</a:t>
            </a:r>
            <a:r>
              <a:rPr lang="en-GB" dirty="0"/>
              <a:t> </a:t>
            </a:r>
            <a:r>
              <a:rPr lang="en-GB" dirty="0" err="1"/>
              <a:t>termoalinea</a:t>
            </a:r>
            <a:r>
              <a:rPr lang="en-GB" dirty="0"/>
              <a:t>: </a:t>
            </a:r>
            <a:r>
              <a:rPr lang="en-GB" dirty="0" err="1"/>
              <a:t>dovuta</a:t>
            </a:r>
            <a:r>
              <a:rPr lang="en-GB" dirty="0"/>
              <a:t> alle </a:t>
            </a:r>
            <a:r>
              <a:rPr lang="en-GB" dirty="0" err="1"/>
              <a:t>differenti</a:t>
            </a:r>
            <a:r>
              <a:rPr lang="en-GB" dirty="0"/>
              <a:t> </a:t>
            </a:r>
            <a:r>
              <a:rPr lang="en-GB" dirty="0" err="1"/>
              <a:t>proprietà</a:t>
            </a:r>
            <a:r>
              <a:rPr lang="en-GB" dirty="0"/>
              <a:t> </a:t>
            </a:r>
            <a:r>
              <a:rPr lang="en-GB" dirty="0" err="1"/>
              <a:t>chimico-fisiche</a:t>
            </a:r>
            <a:r>
              <a:rPr lang="en-GB" dirty="0"/>
              <a:t> </a:t>
            </a:r>
            <a:r>
              <a:rPr lang="en-GB" dirty="0" err="1"/>
              <a:t>dell’acqua</a:t>
            </a:r>
            <a:endParaRPr lang="en-GB" dirty="0"/>
          </a:p>
          <a:p>
            <a:r>
              <a:rPr lang="en-GB" dirty="0" err="1"/>
              <a:t>Corrente</a:t>
            </a:r>
            <a:r>
              <a:rPr lang="en-GB" dirty="0"/>
              <a:t> di </a:t>
            </a:r>
            <a:r>
              <a:rPr lang="en-GB" dirty="0" err="1"/>
              <a:t>marea</a:t>
            </a:r>
            <a:r>
              <a:rPr lang="en-GB" dirty="0"/>
              <a:t>: </a:t>
            </a:r>
            <a:r>
              <a:rPr lang="en-GB" dirty="0" err="1"/>
              <a:t>dovuta</a:t>
            </a:r>
            <a:r>
              <a:rPr lang="en-GB" dirty="0"/>
              <a:t> </a:t>
            </a:r>
            <a:r>
              <a:rPr lang="en-GB" dirty="0" err="1"/>
              <a:t>all’azione</a:t>
            </a:r>
            <a:r>
              <a:rPr lang="en-GB" dirty="0"/>
              <a:t> di </a:t>
            </a:r>
            <a:r>
              <a:rPr lang="en-GB" dirty="0" err="1"/>
              <a:t>maree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298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665D-18BC-BD4F-B1C2-F77DD24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tati dell’imbarcazione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442A-CF83-E540-9BE9-597F365E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IT" dirty="0"/>
              <a:t>arca ormeggiata</a:t>
            </a:r>
          </a:p>
          <a:p>
            <a:r>
              <a:rPr lang="en-GB" dirty="0"/>
              <a:t>B</a:t>
            </a:r>
            <a:r>
              <a:rPr lang="en-IT" dirty="0"/>
              <a:t>arca all’ancora</a:t>
            </a:r>
          </a:p>
          <a:p>
            <a:r>
              <a:rPr lang="en-GB" dirty="0"/>
              <a:t>B</a:t>
            </a:r>
            <a:r>
              <a:rPr lang="en-IT" dirty="0"/>
              <a:t>arca in navigazione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6377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504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Marine Electronics</vt:lpstr>
      <vt:lpstr>Concept principale</vt:lpstr>
      <vt:lpstr>Sensori</vt:lpstr>
      <vt:lpstr>Sensore vento</vt:lpstr>
      <vt:lpstr>Sensore posizione</vt:lpstr>
      <vt:lpstr>Sensore velocità</vt:lpstr>
      <vt:lpstr>Sensore corrente marina </vt:lpstr>
      <vt:lpstr>Continuo corrente marina</vt:lpstr>
      <vt:lpstr>Stati dell’imbarcazione</vt:lpstr>
      <vt:lpstr>Barca ormeggiata</vt:lpstr>
      <vt:lpstr>Barca all’ancora</vt:lpstr>
      <vt:lpstr>Barca in navigazione</vt:lpstr>
      <vt:lpstr>Tecnologie implementate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Electronics</dc:title>
  <dc:creator>VALENTINA DI BIASE</dc:creator>
  <cp:lastModifiedBy>VALENTINA DI BIASE</cp:lastModifiedBy>
  <cp:revision>1</cp:revision>
  <dcterms:created xsi:type="dcterms:W3CDTF">2022-01-11T13:32:17Z</dcterms:created>
  <dcterms:modified xsi:type="dcterms:W3CDTF">2022-01-11T14:19:04Z</dcterms:modified>
</cp:coreProperties>
</file>