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8"/>
    <p:restoredTop sz="95775"/>
  </p:normalViewPr>
  <p:slideViewPr>
    <p:cSldViewPr snapToGrid="0" snapToObjects="1">
      <p:cViewPr>
        <p:scale>
          <a:sx n="81" d="100"/>
          <a:sy n="81" d="100"/>
        </p:scale>
        <p:origin x="13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969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3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1187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60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0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E23-7FA8-B166-F35A-40989DF0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de-DE" sz="6600" b="1" dirty="0"/>
              <a:t>Parent </a:t>
            </a:r>
            <a:r>
              <a:rPr lang="de-DE" sz="6600" b="1" dirty="0" err="1"/>
              <a:t>pointer</a:t>
            </a:r>
            <a:r>
              <a:rPr lang="de-DE" sz="6600" b="1" dirty="0"/>
              <a:t> </a:t>
            </a:r>
            <a:r>
              <a:rPr lang="de-DE" sz="6600" b="1" dirty="0" err="1"/>
              <a:t>trees</a:t>
            </a:r>
            <a:endParaRPr lang="de-DE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49E0-601E-3AC0-00F1-80253134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5102172"/>
            <a:ext cx="6831673" cy="1086237"/>
          </a:xfrm>
        </p:spPr>
        <p:txBody>
          <a:bodyPr>
            <a:normAutofit/>
          </a:bodyPr>
          <a:lstStyle/>
          <a:p>
            <a:r>
              <a:rPr lang="de-DE" sz="2000" dirty="0"/>
              <a:t>Grigor Patricia-Carla / Valentina </a:t>
            </a:r>
            <a:r>
              <a:rPr lang="de-DE" sz="2000" dirty="0" err="1"/>
              <a:t>Hofecker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168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FD82-F52E-49BA-DC48-DEBC75FA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06486" y="-1354389"/>
            <a:ext cx="9612971" cy="2852737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4EEA-9992-195C-572E-4107558D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77" y="1739488"/>
            <a:ext cx="9612971" cy="355831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olidFill>
                  <a:schemeClr val="tx1"/>
                </a:solidFill>
              </a:rPr>
              <a:t>belongs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N-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ary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tree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data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structure</a:t>
            </a:r>
            <a:endParaRPr lang="de-DE" sz="20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à"/>
            </a:pPr>
            <a:endParaRPr lang="de-DE" sz="20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à"/>
            </a:pPr>
            <a:endParaRPr lang="de-DE" sz="20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à"/>
            </a:pPr>
            <a:endParaRPr lang="de-DE" sz="20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de-DE" sz="2000" dirty="0"/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allows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up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to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children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nodes</a:t>
            </a:r>
            <a:endParaRPr lang="de-DE" sz="2000" dirty="0"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nodes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store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the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address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children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nodes</a:t>
            </a:r>
            <a:endParaRPr lang="de-DE" sz="2000" dirty="0"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first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node</a:t>
            </a:r>
            <a:r>
              <a:rPr lang="de-DE" sz="2000" dirty="0">
                <a:sym typeface="Wingdings" pitchFamily="2" charset="2"/>
              </a:rPr>
              <a:t> = 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“root“</a:t>
            </a: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nodes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the</a:t>
            </a:r>
            <a:r>
              <a:rPr lang="de-DE" sz="2000" dirty="0">
                <a:sym typeface="Wingdings" pitchFamily="2" charset="2"/>
              </a:rPr>
              <a:t> last </a:t>
            </a:r>
            <a:r>
              <a:rPr lang="de-DE" sz="2000" dirty="0" err="1">
                <a:sym typeface="Wingdings" pitchFamily="2" charset="2"/>
              </a:rPr>
              <a:t>row</a:t>
            </a:r>
            <a:r>
              <a:rPr lang="de-DE" sz="2000" dirty="0">
                <a:sym typeface="Wingdings" pitchFamily="2" charset="2"/>
              </a:rPr>
              <a:t> = 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„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leaves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“</a:t>
            </a: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number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children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for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each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node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unknown</a:t>
            </a:r>
            <a:r>
              <a:rPr lang="de-DE" sz="2000" b="1" dirty="0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 in </a:t>
            </a:r>
            <a:r>
              <a:rPr lang="de-DE" sz="2000" b="1" dirty="0" err="1">
                <a:solidFill>
                  <a:schemeClr val="bg2">
                    <a:lumMod val="25000"/>
                    <a:lumOff val="75000"/>
                  </a:schemeClr>
                </a:solidFill>
                <a:sym typeface="Wingdings" pitchFamily="2" charset="2"/>
              </a:rPr>
              <a:t>advance</a:t>
            </a:r>
            <a:endParaRPr lang="de-DE" sz="2000" b="1" dirty="0">
              <a:solidFill>
                <a:schemeClr val="bg2">
                  <a:lumMod val="25000"/>
                  <a:lumOff val="75000"/>
                </a:schemeClr>
              </a:solidFill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endParaRPr lang="de-DE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E531AC-68ED-E010-4B3B-C71D6A5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2" y="1739488"/>
            <a:ext cx="4250976" cy="24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BE5F-2B8B-5E10-4A8B-10568444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de-DE" b="1" dirty="0"/>
              <a:t>Parent Pointer </a:t>
            </a:r>
            <a:r>
              <a:rPr lang="de-DE" b="1" dirty="0" err="1"/>
              <a:t>Trees</a:t>
            </a:r>
            <a:r>
              <a:rPr lang="de-DE" b="1" dirty="0"/>
              <a:t> / Spaghetti Stacks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357BE-12C1-44A2-9602-77A2B540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wine, glasses&#10;&#10;Description automatically generated">
            <a:extLst>
              <a:ext uri="{FF2B5EF4-FFF2-40B4-BE49-F238E27FC236}">
                <a16:creationId xmlns:a16="http://schemas.microsoft.com/office/drawing/2014/main" id="{23B64696-4227-495D-5459-42C31C84A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54" y="645106"/>
            <a:ext cx="2282768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7111-155E-EFCB-EA34-A1A24643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de-DE" dirty="0" err="1"/>
              <a:t>special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b="1" dirty="0" err="1">
                <a:sym typeface="Wingdings" pitchFamily="2" charset="2"/>
              </a:rPr>
              <a:t>child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nodes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point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to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parent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nodes</a:t>
            </a:r>
            <a:endParaRPr lang="de-DE" b="1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root </a:t>
            </a:r>
            <a:r>
              <a:rPr lang="de-DE" dirty="0" err="1">
                <a:sym typeface="Wingdings" pitchFamily="2" charset="2"/>
              </a:rPr>
              <a:t>does</a:t>
            </a:r>
            <a:r>
              <a:rPr lang="de-DE" dirty="0">
                <a:sym typeface="Wingdings" pitchFamily="2" charset="2"/>
              </a:rPr>
              <a:t> not </a:t>
            </a:r>
            <a:r>
              <a:rPr lang="de-DE" dirty="0" err="1">
                <a:sym typeface="Wingdings" pitchFamily="2" charset="2"/>
              </a:rPr>
              <a:t>contain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pointer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b="1" dirty="0">
                <a:sym typeface="Wingdings" pitchFamily="2" charset="2"/>
              </a:rPr>
              <a:t> </a:t>
            </a:r>
            <a:r>
              <a:rPr lang="de-DE" b="1" dirty="0" err="1">
                <a:sym typeface="Wingdings" pitchFamily="2" charset="2"/>
              </a:rPr>
              <a:t>defined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as</a:t>
            </a:r>
            <a:r>
              <a:rPr lang="de-DE" b="1" dirty="0">
                <a:sym typeface="Wingdings" pitchFamily="2" charset="2"/>
              </a:rPr>
              <a:t> root</a:t>
            </a:r>
          </a:p>
          <a:p>
            <a:r>
              <a:rPr lang="de-DE" dirty="0" err="1">
                <a:sym typeface="Wingdings" pitchFamily="2" charset="2"/>
              </a:rPr>
              <a:t>Tree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traversal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b="1" dirty="0" err="1">
                <a:sym typeface="Wingdings" pitchFamily="2" charset="2"/>
              </a:rPr>
              <a:t>bottom</a:t>
            </a:r>
            <a:r>
              <a:rPr lang="de-DE" b="1" dirty="0">
                <a:sym typeface="Wingdings" pitchFamily="2" charset="2"/>
              </a:rPr>
              <a:t> – </a:t>
            </a:r>
            <a:r>
              <a:rPr lang="de-DE" b="1" dirty="0" err="1">
                <a:sym typeface="Wingdings" pitchFamily="2" charset="2"/>
              </a:rPr>
              <a:t>up</a:t>
            </a:r>
            <a:r>
              <a:rPr lang="de-DE" b="1" dirty="0">
                <a:sym typeface="Wingdings" pitchFamily="2" charset="2"/>
              </a:rPr>
              <a:t> (</a:t>
            </a:r>
            <a:r>
              <a:rPr lang="de-DE" b="1" dirty="0" err="1">
                <a:sym typeface="Wingdings" pitchFamily="2" charset="2"/>
              </a:rPr>
              <a:t>leaf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to</a:t>
            </a:r>
            <a:r>
              <a:rPr lang="de-DE" b="1" dirty="0">
                <a:sym typeface="Wingdings" pitchFamily="2" charset="2"/>
              </a:rPr>
              <a:t> root)</a:t>
            </a:r>
          </a:p>
          <a:p>
            <a:r>
              <a:rPr lang="de-DE" b="1" dirty="0">
                <a:sym typeface="Wingdings" pitchFamily="2" charset="2"/>
              </a:rPr>
              <a:t>„</a:t>
            </a:r>
            <a:r>
              <a:rPr lang="de-DE" b="1" dirty="0" err="1">
                <a:sym typeface="Wingdings" pitchFamily="2" charset="2"/>
              </a:rPr>
              <a:t>spaghetti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stack</a:t>
            </a:r>
            <a:r>
              <a:rPr lang="de-DE" b="1" dirty="0">
                <a:sym typeface="Wingdings" pitchFamily="2" charset="2"/>
              </a:rPr>
              <a:t>“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when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used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implement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sets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stacks</a:t>
            </a:r>
            <a:endParaRPr lang="de-DE" dirty="0">
              <a:sym typeface="Wingdings" pitchFamily="2" charset="2"/>
            </a:endParaRPr>
          </a:p>
          <a:p>
            <a:pPr marL="530352" lvl="1" indent="0">
              <a:buNone/>
            </a:pPr>
            <a:endParaRPr lang="de-DE" b="1" dirty="0">
              <a:sym typeface="Wingdings" pitchFamily="2" charset="2"/>
            </a:endParaRPr>
          </a:p>
          <a:p>
            <a:pPr marL="530352" lvl="1" indent="0">
              <a:buNone/>
            </a:pPr>
            <a:r>
              <a:rPr lang="de-DE" b="1" dirty="0">
                <a:sym typeface="Wingdings" pitchFamily="2" charset="2"/>
              </a:rPr>
              <a:t> Space </a:t>
            </a:r>
            <a:r>
              <a:rPr lang="de-DE" b="1" dirty="0" err="1">
                <a:sym typeface="Wingdings" pitchFamily="2" charset="2"/>
              </a:rPr>
              <a:t>complexity</a:t>
            </a:r>
            <a:r>
              <a:rPr lang="de-DE" b="1" dirty="0">
                <a:sym typeface="Wingdings" pitchFamily="2" charset="2"/>
              </a:rPr>
              <a:t>: O(</a:t>
            </a:r>
            <a:r>
              <a:rPr lang="de-DE" b="1" dirty="0" err="1">
                <a:sym typeface="Wingdings" pitchFamily="2" charset="2"/>
              </a:rPr>
              <a:t>n</a:t>
            </a:r>
            <a:r>
              <a:rPr lang="de-DE" b="1" dirty="0">
                <a:sym typeface="Wingdings" pitchFamily="2" charset="2"/>
              </a:rPr>
              <a:t>)</a:t>
            </a:r>
          </a:p>
          <a:p>
            <a:pPr marL="530352" lvl="1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353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00175-39F0-43C7-8405-DD4579CF7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acti in a desert&#10;&#10;Description automatically generated with medium confidence">
            <a:extLst>
              <a:ext uri="{FF2B5EF4-FFF2-40B4-BE49-F238E27FC236}">
                <a16:creationId xmlns:a16="http://schemas.microsoft.com/office/drawing/2014/main" id="{7D610560-76BD-203B-6784-5CF00A149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8" y="535691"/>
            <a:ext cx="4169437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DEB46E1F-0372-4440-887E-8B147731B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1BF07-7317-E335-D069-BBBD1500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86989"/>
            <a:ext cx="566538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spaghetti stacks </a:t>
            </a:r>
            <a:br>
              <a:rPr lang="en-US" sz="36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cactus stacks</a:t>
            </a:r>
            <a:br>
              <a:rPr lang="en-US" sz="36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sahuaro stacks</a:t>
            </a:r>
          </a:p>
        </p:txBody>
      </p:sp>
    </p:spTree>
    <p:extLst>
      <p:ext uri="{BB962C8B-B14F-4D97-AF65-F5344CB8AC3E}">
        <p14:creationId xmlns:p14="http://schemas.microsoft.com/office/powerpoint/2010/main" val="40649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837C-984D-77DF-48E8-A050F71D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3272" y="386655"/>
            <a:ext cx="8361229" cy="2098226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A236-8E24-46D6-77F6-49705793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498" y="2640825"/>
            <a:ext cx="9319586" cy="2781407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de-DE" dirty="0"/>
              <a:t>Use in </a:t>
            </a:r>
            <a:r>
              <a:rPr lang="de-DE" dirty="0" err="1"/>
              <a:t>compilers</a:t>
            </a:r>
            <a:endParaRPr lang="de-DE" dirty="0"/>
          </a:p>
          <a:p>
            <a:pPr marL="457200" indent="-457200" algn="l">
              <a:buAutoNum type="arabicPeriod"/>
            </a:pPr>
            <a:endParaRPr lang="de-DE" dirty="0"/>
          </a:p>
          <a:p>
            <a:pPr marL="342900" indent="-342900" algn="l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c</a:t>
            </a:r>
            <a:r>
              <a:rPr lang="de-DE" dirty="0" err="1"/>
              <a:t>ompilers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spaghetti</a:t>
            </a:r>
            <a:r>
              <a:rPr lang="de-DE" dirty="0"/>
              <a:t> </a:t>
            </a:r>
            <a:r>
              <a:rPr lang="de-DE" dirty="0" err="1"/>
              <a:t>stacks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opening</a:t>
            </a:r>
            <a:r>
              <a:rPr lang="de-DE" dirty="0"/>
              <a:t>/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block </a:t>
            </a:r>
            <a:r>
              <a:rPr lang="de-DE" dirty="0" err="1"/>
              <a:t>scopes</a:t>
            </a:r>
            <a:endParaRPr lang="de-DE" dirty="0"/>
          </a:p>
          <a:p>
            <a:pPr marL="800100" lvl="1" indent="-342900" algn="l">
              <a:buFont typeface="Wingdings" pitchFamily="2" charset="2"/>
              <a:buChar char="à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opens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symbol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table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pushed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onto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stack</a:t>
            </a:r>
            <a:endParaRPr lang="de-DE" dirty="0">
              <a:sym typeface="Wingdings" pitchFamily="2" charset="2"/>
            </a:endParaRPr>
          </a:p>
          <a:p>
            <a:pPr marL="800100" lvl="1" indent="-342900" algn="l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when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curly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brace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encountered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scope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closed</a:t>
            </a:r>
            <a:r>
              <a:rPr lang="de-DE" dirty="0">
                <a:sym typeface="Wingdings" pitchFamily="2" charset="2"/>
              </a:rPr>
              <a:t>; </a:t>
            </a:r>
            <a:r>
              <a:rPr lang="de-DE" dirty="0" err="1">
                <a:sym typeface="Wingdings" pitchFamily="2" charset="2"/>
              </a:rPr>
              <a:t>symbol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table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popped</a:t>
            </a:r>
            <a:endParaRPr lang="de-DE" dirty="0">
              <a:sym typeface="Wingdings" pitchFamily="2" charset="2"/>
            </a:endParaRPr>
          </a:p>
          <a:p>
            <a:pPr marL="800100" lvl="1" indent="-342900" algn="l">
              <a:buFont typeface="Wingdings" pitchFamily="2" charset="2"/>
              <a:buChar char="à"/>
            </a:pPr>
            <a:r>
              <a:rPr lang="de-DE" b="1" dirty="0">
                <a:sym typeface="Wingdings" pitchFamily="2" charset="2"/>
              </a:rPr>
              <a:t>BUT: </a:t>
            </a:r>
            <a:r>
              <a:rPr lang="de-DE" b="1" dirty="0" err="1">
                <a:sym typeface="Wingdings" pitchFamily="2" charset="2"/>
              </a:rPr>
              <a:t>symbol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table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is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remembered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rather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than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being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destroyed</a:t>
            </a:r>
            <a:r>
              <a:rPr lang="de-DE" b="1" dirty="0">
                <a:sym typeface="Wingdings" pitchFamily="2" charset="2"/>
              </a:rPr>
              <a:t>!</a:t>
            </a:r>
            <a:endParaRPr lang="de-DE" b="1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50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E014A31-B16D-4B45-C144-F1A1AC00E29B}"/>
              </a:ext>
            </a:extLst>
          </p:cNvPr>
          <p:cNvSpPr txBox="1">
            <a:spLocks/>
          </p:cNvSpPr>
          <p:nvPr/>
        </p:nvSpPr>
        <p:spPr>
          <a:xfrm>
            <a:off x="1436207" y="1352289"/>
            <a:ext cx="9319586" cy="4153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2. Use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stacks</a:t>
            </a:r>
            <a:endParaRPr lang="de-DE" dirty="0"/>
          </a:p>
          <a:p>
            <a:pPr algn="l"/>
            <a:endParaRPr lang="de-DE" dirty="0"/>
          </a:p>
          <a:p>
            <a:pPr marL="342900" indent="-342900" algn="l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used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implement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actual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run</a:t>
            </a:r>
            <a:r>
              <a:rPr lang="de-DE" dirty="0">
                <a:sym typeface="Wingdings" pitchFamily="2" charset="2"/>
              </a:rPr>
              <a:t>-time </a:t>
            </a:r>
            <a:r>
              <a:rPr lang="de-DE" dirty="0" err="1">
                <a:sym typeface="Wingdings" pitchFamily="2" charset="2"/>
              </a:rPr>
              <a:t>stack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programming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languages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support </a:t>
            </a:r>
            <a:r>
              <a:rPr lang="de-DE" b="1" dirty="0" err="1">
                <a:solidFill>
                  <a:schemeClr val="tx2"/>
                </a:solidFill>
                <a:sym typeface="Wingdings" pitchFamily="2" charset="2"/>
              </a:rPr>
              <a:t>continuations</a:t>
            </a:r>
            <a:endParaRPr lang="de-DE" b="1" dirty="0">
              <a:solidFill>
                <a:schemeClr val="tx2"/>
              </a:solidFill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endParaRPr lang="de-DE" dirty="0">
              <a:sym typeface="Wingdings" pitchFamily="2" charset="2"/>
            </a:endParaRPr>
          </a:p>
          <a:p>
            <a:pPr algn="l"/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=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languages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that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allow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abstract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representations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of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flow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of</a:t>
            </a:r>
            <a:r>
              <a:rPr lang="de-DE" i="1" dirty="0">
                <a:solidFill>
                  <a:schemeClr val="tx2"/>
                </a:solidFill>
                <a:sym typeface="Wingdings" pitchFamily="2" charset="2"/>
              </a:rPr>
              <a:t> a </a:t>
            </a:r>
            <a:r>
              <a:rPr lang="de-DE" i="1" dirty="0" err="1">
                <a:solidFill>
                  <a:schemeClr val="tx2"/>
                </a:solidFill>
                <a:sym typeface="Wingdings" pitchFamily="2" charset="2"/>
              </a:rPr>
              <a:t>program</a:t>
            </a:r>
            <a:endParaRPr lang="de-DE" i="1" dirty="0">
              <a:solidFill>
                <a:schemeClr val="tx2"/>
              </a:solidFill>
              <a:sym typeface="Wingdings" pitchFamily="2" charset="2"/>
            </a:endParaRPr>
          </a:p>
          <a:p>
            <a:pPr algn="l"/>
            <a:endParaRPr lang="de-DE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spaghetti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stacks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allow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saving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specific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points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in a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program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which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can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be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returned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to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at a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later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point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( </a:t>
            </a:r>
            <a:r>
              <a:rPr lang="de-DE" b="1" dirty="0" err="1">
                <a:solidFill>
                  <a:schemeClr val="bg1"/>
                </a:solidFill>
                <a:sym typeface="Wingdings" pitchFamily="2" charset="2"/>
              </a:rPr>
              <a:t>local</a:t>
            </a: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 variables </a:t>
            </a:r>
            <a:r>
              <a:rPr lang="de-DE" b="1" dirty="0" err="1">
                <a:solidFill>
                  <a:schemeClr val="bg1"/>
                </a:solidFill>
                <a:sym typeface="Wingdings" pitchFamily="2" charset="2"/>
              </a:rPr>
              <a:t>are</a:t>
            </a: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 not </a:t>
            </a:r>
            <a:r>
              <a:rPr lang="de-DE" b="1" dirty="0" err="1">
                <a:solidFill>
                  <a:schemeClr val="bg1"/>
                </a:solidFill>
                <a:sym typeface="Wingdings" pitchFamily="2" charset="2"/>
              </a:rPr>
              <a:t>forgotten</a:t>
            </a:r>
            <a:r>
              <a:rPr lang="de-DE" b="1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342900" indent="-342900" algn="l">
              <a:buFont typeface="Wingdings" pitchFamily="2" charset="2"/>
              <a:buChar char="à"/>
            </a:pPr>
            <a:endParaRPr lang="de-DE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allow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stack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frames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to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be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dynamically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allocated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so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that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memory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is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 not </a:t>
            </a:r>
            <a:r>
              <a:rPr lang="de-DE" dirty="0" err="1">
                <a:solidFill>
                  <a:schemeClr val="bg1"/>
                </a:solidFill>
                <a:sym typeface="Wingdings" pitchFamily="2" charset="2"/>
              </a:rPr>
              <a:t>forgotten</a:t>
            </a:r>
            <a:endParaRPr lang="de-DE" dirty="0">
              <a:solidFill>
                <a:schemeClr val="bg1"/>
              </a:solidFill>
              <a:sym typeface="Wingdings" pitchFamily="2" charset="2"/>
            </a:endParaRPr>
          </a:p>
          <a:p>
            <a:pPr algn="l"/>
            <a:endParaRPr lang="de-DE" dirty="0">
              <a:sym typeface="Wingdings" pitchFamily="2" charset="2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8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4A28D8-CB4E-63B0-3A75-74774161D64C}"/>
              </a:ext>
            </a:extLst>
          </p:cNvPr>
          <p:cNvSpPr txBox="1">
            <a:spLocks/>
          </p:cNvSpPr>
          <p:nvPr/>
        </p:nvSpPr>
        <p:spPr>
          <a:xfrm>
            <a:off x="1436207" y="1352289"/>
            <a:ext cx="9319586" cy="4153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2.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disjoint</a:t>
            </a:r>
            <a:r>
              <a:rPr lang="de-DE" dirty="0"/>
              <a:t>-set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algn="l"/>
            <a:endParaRPr lang="de-DE" sz="2000" dirty="0"/>
          </a:p>
          <a:p>
            <a:pPr algn="l"/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disjoint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-set </a:t>
            </a:r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data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structure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 / union-find </a:t>
            </a:r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data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structure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 / </a:t>
            </a:r>
          </a:p>
          <a:p>
            <a:pPr algn="l"/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merge</a:t>
            </a:r>
            <a:r>
              <a:rPr lang="de-DE" sz="2000" b="1" dirty="0">
                <a:solidFill>
                  <a:schemeClr val="tx2"/>
                </a:solidFill>
                <a:sym typeface="Wingdings" pitchFamily="2" charset="2"/>
              </a:rPr>
              <a:t>-find </a:t>
            </a:r>
            <a:r>
              <a:rPr lang="de-DE" sz="2000" b="1" dirty="0" err="1">
                <a:solidFill>
                  <a:schemeClr val="tx2"/>
                </a:solidFill>
                <a:sym typeface="Wingdings" pitchFamily="2" charset="2"/>
              </a:rPr>
              <a:t>set</a:t>
            </a:r>
            <a:endParaRPr lang="de-DE" sz="2000" b="1" dirty="0">
              <a:solidFill>
                <a:schemeClr val="tx2"/>
              </a:solidFill>
              <a:sym typeface="Wingdings" pitchFamily="2" charset="2"/>
            </a:endParaRPr>
          </a:p>
          <a:p>
            <a:pPr algn="l"/>
            <a:endParaRPr lang="de-DE" sz="2000" dirty="0">
              <a:sym typeface="Wingdings" pitchFamily="2" charset="2"/>
            </a:endParaRPr>
          </a:p>
          <a:p>
            <a:pPr algn="l"/>
            <a:r>
              <a:rPr lang="de-DE" sz="2000" dirty="0">
                <a:sym typeface="Wingdings" pitchFamily="2" charset="2"/>
              </a:rPr>
              <a:t>= </a:t>
            </a:r>
            <a:r>
              <a:rPr lang="de-DE" sz="2000" dirty="0" err="1">
                <a:sym typeface="Wingdings" pitchFamily="2" charset="2"/>
              </a:rPr>
              <a:t>data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structure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that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stores</a:t>
            </a:r>
            <a:r>
              <a:rPr lang="de-DE" sz="2000" dirty="0">
                <a:sym typeface="Wingdings" pitchFamily="2" charset="2"/>
              </a:rPr>
              <a:t> a </a:t>
            </a:r>
            <a:r>
              <a:rPr lang="de-DE" sz="2000" dirty="0" err="1">
                <a:sym typeface="Wingdings" pitchFamily="2" charset="2"/>
              </a:rPr>
              <a:t>collection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of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disjoint</a:t>
            </a:r>
            <a:r>
              <a:rPr lang="de-DE" sz="2000" dirty="0">
                <a:sym typeface="Wingdings" pitchFamily="2" charset="2"/>
              </a:rPr>
              <a:t> </a:t>
            </a:r>
          </a:p>
          <a:p>
            <a:pPr algn="l"/>
            <a:r>
              <a:rPr lang="de-DE" sz="2000" dirty="0">
                <a:sym typeface="Wingdings" pitchFamily="2" charset="2"/>
              </a:rPr>
              <a:t>/ non-</a:t>
            </a:r>
            <a:r>
              <a:rPr lang="de-DE" sz="2000" dirty="0" err="1">
                <a:sym typeface="Wingdings" pitchFamily="2" charset="2"/>
              </a:rPr>
              <a:t>overlapping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sets</a:t>
            </a:r>
            <a:endParaRPr lang="de-DE" sz="2000" dirty="0">
              <a:sym typeface="Wingdings" pitchFamily="2" charset="2"/>
            </a:endParaRPr>
          </a:p>
          <a:p>
            <a:pPr algn="l"/>
            <a:endParaRPr lang="de-DE" sz="2000" dirty="0">
              <a:sym typeface="Wingdings" pitchFamily="2" charset="2"/>
            </a:endParaRPr>
          </a:p>
          <a:p>
            <a:pPr marL="342900" indent="-342900" algn="l">
              <a:buFont typeface="Wingdings" pitchFamily="2" charset="2"/>
              <a:buChar char="à"/>
            </a:pPr>
            <a:r>
              <a:rPr lang="de-DE" sz="2000" dirty="0" err="1">
                <a:sym typeface="Wingdings" pitchFamily="2" charset="2"/>
              </a:rPr>
              <a:t>provides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operations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for</a:t>
            </a:r>
            <a:r>
              <a:rPr lang="de-DE" sz="2000" dirty="0">
                <a:sym typeface="Wingdings" pitchFamily="2" charset="2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1800" dirty="0" err="1">
                <a:sym typeface="Wingdings" pitchFamily="2" charset="2"/>
              </a:rPr>
              <a:t>adding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new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sets</a:t>
            </a:r>
            <a:endParaRPr lang="de-DE" sz="1800" dirty="0"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1800" dirty="0" err="1">
                <a:sym typeface="Wingdings" pitchFamily="2" charset="2"/>
              </a:rPr>
              <a:t>merging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sets</a:t>
            </a:r>
            <a:endParaRPr lang="de-DE" sz="1800" dirty="0"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sz="1800" dirty="0" err="1">
                <a:sym typeface="Wingdings" pitchFamily="2" charset="2"/>
              </a:rPr>
              <a:t>finding</a:t>
            </a:r>
            <a:r>
              <a:rPr lang="de-DE" sz="1800" dirty="0">
                <a:sym typeface="Wingdings" pitchFamily="2" charset="2"/>
              </a:rPr>
              <a:t> out </a:t>
            </a:r>
            <a:r>
              <a:rPr lang="de-DE" sz="1800" dirty="0" err="1">
                <a:sym typeface="Wingdings" pitchFamily="2" charset="2"/>
              </a:rPr>
              <a:t>if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two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elements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belong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to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the</a:t>
            </a:r>
            <a:r>
              <a:rPr lang="de-DE" sz="1800" dirty="0">
                <a:sym typeface="Wingdings" pitchFamily="2" charset="2"/>
              </a:rPr>
              <a:t> same </a:t>
            </a:r>
            <a:r>
              <a:rPr lang="de-DE" sz="1800" dirty="0" err="1">
                <a:sym typeface="Wingdings" pitchFamily="2" charset="2"/>
              </a:rPr>
              <a:t>set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or</a:t>
            </a:r>
            <a:r>
              <a:rPr lang="de-DE" sz="1800" dirty="0">
                <a:sym typeface="Wingdings" pitchFamily="2" charset="2"/>
              </a:rPr>
              <a:t> not</a:t>
            </a:r>
          </a:p>
          <a:p>
            <a:pPr algn="l"/>
            <a:endParaRPr lang="de-DE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9AEFAB-B77F-CE56-FE19-94858668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06" y="1675484"/>
            <a:ext cx="2400687" cy="38302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A8E34395-0684-F6CA-B377-1990D60D306B}"/>
              </a:ext>
            </a:extLst>
          </p:cNvPr>
          <p:cNvSpPr/>
          <p:nvPr/>
        </p:nvSpPr>
        <p:spPr>
          <a:xfrm>
            <a:off x="8162365" y="3617259"/>
            <a:ext cx="779929" cy="20170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CA3742D-890D-2F89-B4BE-62D05597BA45}"/>
              </a:ext>
            </a:extLst>
          </p:cNvPr>
          <p:cNvSpPr/>
          <p:nvPr/>
        </p:nvSpPr>
        <p:spPr>
          <a:xfrm>
            <a:off x="10177665" y="3030357"/>
            <a:ext cx="779929" cy="154164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B09D4BC-AD49-2B6A-9338-C7F9E84FF9E4}"/>
              </a:ext>
            </a:extLst>
          </p:cNvPr>
          <p:cNvSpPr/>
          <p:nvPr/>
        </p:nvSpPr>
        <p:spPr>
          <a:xfrm>
            <a:off x="9215391" y="1520227"/>
            <a:ext cx="779929" cy="41140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03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{9CCD356B-1A72-5E4C-A16F-BC9101C413D2}tf10001072</Template>
  <TotalTime>73</TotalTime>
  <Words>294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Crop</vt:lpstr>
      <vt:lpstr>Parent pointer trees</vt:lpstr>
      <vt:lpstr>overview</vt:lpstr>
      <vt:lpstr>Parent Pointer Trees / Spaghetti Stacks</vt:lpstr>
      <vt:lpstr>spaghetti stacks  cactus stacks sahuaro stacks</vt:lpstr>
      <vt:lpstr>Use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 pointer trees</dc:title>
  <dc:creator>lbhb2k787a@univie.onmicrosoft.com</dc:creator>
  <cp:lastModifiedBy>lbhb2k787a@univie.onmicrosoft.com</cp:lastModifiedBy>
  <cp:revision>1</cp:revision>
  <dcterms:created xsi:type="dcterms:W3CDTF">2022-11-02T09:53:24Z</dcterms:created>
  <dcterms:modified xsi:type="dcterms:W3CDTF">2022-11-02T11:06:43Z</dcterms:modified>
</cp:coreProperties>
</file>