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340" r:id="rId3"/>
    <p:sldId id="272" r:id="rId4"/>
    <p:sldId id="341" r:id="rId5"/>
    <p:sldId id="274" r:id="rId6"/>
    <p:sldId id="281" r:id="rId7"/>
    <p:sldId id="290" r:id="rId8"/>
    <p:sldId id="309" r:id="rId9"/>
    <p:sldId id="343" r:id="rId10"/>
    <p:sldId id="288" r:id="rId11"/>
    <p:sldId id="346" r:id="rId12"/>
    <p:sldId id="329" r:id="rId13"/>
    <p:sldId id="330" r:id="rId14"/>
    <p:sldId id="342" r:id="rId15"/>
    <p:sldId id="295" r:id="rId16"/>
    <p:sldId id="332" r:id="rId17"/>
    <p:sldId id="299" r:id="rId18"/>
    <p:sldId id="347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98DFD-905D-5707-1B8C-FEDC5188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DC2E817-D21C-C08C-17BF-27ABF6219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7484776-912C-E252-294F-63156AD9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9298BEC-F2CB-9397-804B-1D3A2426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C2F30DC-33BC-1C4D-298D-954AF977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389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D5C49-FDC6-F400-6BC2-6247F57C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58BA1CF-8290-62B3-2BC1-949839975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0BFF839-EB59-524A-C22F-4D8AB47D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842A6EE-3BDE-DDDF-CBFC-8100A851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FE2A41D-B378-552D-AF22-BF692783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9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8A89FBE-6F61-379A-E1CE-2D4D1978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A5330F4-6038-9C37-FD05-F3AA001B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2E6E73-2000-3495-6EF1-E3FB1B3A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2B7808D-45FE-8EBA-EFD8-7A3C77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9F0A777-796C-E953-A714-5FF2440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03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7C53B-E538-DE97-5A52-CDC6ECA7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751137-DA86-EB99-1851-54A4657A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7FA220-13B6-84C4-DB2E-7204BDFB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F56FA17-B1B1-74BE-3193-8140C892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5F11EAB-3C3F-CB99-9DE7-F2E95BA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5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65F04-83D2-D6BF-4468-A3FADC2E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6AD5875-505A-DF60-DBE7-D80360E2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9759917-3DA0-4A0A-51C2-C484D9CD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9340AD-0205-78BB-AAAA-45694A5C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266DC8D-9A78-CA8D-100F-0BCC4FF3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68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49660-B115-10FE-1449-57910DB7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C9D5217-5663-8C37-4FFE-7DFD85920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21FA396-4C11-49F0-0484-D094D4DF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5FCF02A-C88C-8FCD-B3A9-33921EBE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D9C6B58-F086-604B-E358-A98F7DBA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26C3703-69EC-A4C5-BE4E-D13AD16F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160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A9B4E-CAB8-5853-AF6C-31326F16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BCF1B5E-2BBE-BE21-3BC8-5FC8961A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5CC7F4F-F9D2-DE14-8A65-82BE70463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7E493CC-A223-0966-66B4-145E32FB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835C8AF-E0CC-E4E4-BBE4-63D6FB85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49A16BB-8327-076D-90B1-94B05AB4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77CFA26-2FC4-09F0-A13D-BB1E8173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1779C7C-0B5F-0AF8-7E08-96EECEF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1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F4B61-4BF5-4E16-400F-25AEDFC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88B5E9D-D803-B877-F1B4-C9629F9B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B41567-3B2A-A863-EA92-9EE152B7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1586AD-BE44-6282-3C13-67CCAE5A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58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0C2BD41-DBBA-F8F4-8857-52958E14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C8BEC30-B22C-44D9-EA46-7BB65E86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5D8EB27-24E7-F514-C9D6-806E590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5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AAEC9-8C86-A5D8-4249-39AD7E7D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0635633-0F4C-8472-52F6-007987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B63D9A6-ABDA-6C3F-DF17-2E264C0D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5139E5-4406-4BCA-987A-DDF36F2A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1004C96-F9F3-73DF-DFD8-89D5ECA6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1DB2E4A-2665-939B-45F0-A2689804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64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35FC7-5A6A-CB49-2FCA-C502B71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7AFED66-DA49-8384-4EA0-71FE6907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46CAD49-D9D0-B076-7876-696E0B84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1DF26A0-8572-BE0E-AEE1-D1C653E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63EF82C-7937-1690-11D5-9F2CCBCA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787A97-86DA-7216-E712-2973C6A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9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7359DB9-7DCC-96A8-6F07-58FDE1C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B8416E-BC43-D68E-7A7B-15346C9B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7ABA59-5A34-B09E-E4B0-0B2C9C8E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26CD-EBD4-4376-8C19-74E88755DCF8}" type="datetimeFigureOut">
              <a:rPr lang="uk-UA" smtClean="0"/>
              <a:t>10.11.2024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728FFEF-BB3B-9D0F-406C-F3E10B67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CC43311-9279-9DEB-8206-4902EF81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0998-F9E6-44BD-93E3-ED38913A29D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71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EEB4-8154-FE5F-B0FD-533C1DF9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961011"/>
            <a:ext cx="5343525" cy="590420"/>
          </a:xfrm>
        </p:spPr>
        <p:txBody>
          <a:bodyPr>
            <a:normAutofit fontScale="90000"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uk-UA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PET-</a:t>
            </a:r>
            <a:r>
              <a:rPr lang="uk-UA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</a:t>
            </a:r>
            <a:endParaRPr lang="uk-UA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7FC3C-29CF-A635-4F8D-68C64ADA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96" y="2216088"/>
            <a:ext cx="5531408" cy="36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5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E117B29-735C-1875-1395-DF79FD6E3C63}"/>
              </a:ext>
            </a:extLst>
          </p:cNvPr>
          <p:cNvSpPr txBox="1"/>
          <p:nvPr/>
        </p:nvSpPr>
        <p:spPr>
          <a:xfrm>
            <a:off x="571500" y="345386"/>
            <a:ext cx="8429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NPS </a:t>
            </a:r>
            <a:r>
              <a:rPr lang="uk-U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- індекс споживчої лояльності користувачів до компанії.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EBED1-9668-6F3C-686A-47512B3939FF}"/>
              </a:ext>
            </a:extLst>
          </p:cNvPr>
          <p:cNvSpPr txBox="1"/>
          <p:nvPr/>
        </p:nvSpPr>
        <p:spPr>
          <a:xfrm>
            <a:off x="1164430" y="2729716"/>
            <a:ext cx="9544050" cy="316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В основі індексу – відповіді аудиторії на запитання: «Чи готові ви рекомендувати нашу компанію своїм друзям?» . В результаті обрахунків отримано значення NPS  </a:t>
            </a:r>
            <a:r>
              <a:rPr lang="uk-UA" sz="4000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33,23%</a:t>
            </a:r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, яке означає, що компанія має позитивну лояльність, тобто значно більше промоутерів, ніж де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к</a:t>
            </a: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ракторів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A91E40-E600-7095-C857-7CBB31D0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55" y="193104"/>
            <a:ext cx="2076450" cy="13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4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56674-4BF7-AA64-F7DA-D33AF170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9FBAEC-8C6F-93B5-C22B-3A0B055C1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93104"/>
            <a:ext cx="3059905" cy="2036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861CA-DAFF-3D15-A560-A8A785564E5B}"/>
              </a:ext>
            </a:extLst>
          </p:cNvPr>
          <p:cNvSpPr txBox="1"/>
          <p:nvPr/>
        </p:nvSpPr>
        <p:spPr>
          <a:xfrm>
            <a:off x="2125861" y="2325345"/>
            <a:ext cx="7940278" cy="90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Візуалізація та </a:t>
            </a:r>
            <a:r>
              <a:rPr lang="uk-UA" sz="40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Дашборд</a:t>
            </a:r>
            <a:endParaRPr lang="uk-UA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17AE4D-08F4-1CDA-2018-016742FE5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532655"/>
            <a:ext cx="3871913" cy="20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DC7D86-7DC6-E002-8C08-FDEA768F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657225"/>
            <a:ext cx="10429410" cy="59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7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85B937-372E-532A-A4C4-6218C655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9" y="436408"/>
            <a:ext cx="10529886" cy="59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2F05EE-7822-79A6-2D30-16E26607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341312"/>
            <a:ext cx="10929938" cy="61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57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CC759B-5438-C6FC-F709-FE37EC85F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" y="460821"/>
            <a:ext cx="10587038" cy="60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32E766-AF30-5923-D2A2-4155301A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18983"/>
            <a:ext cx="10472738" cy="58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DC9D3-9CB6-B1BC-DE0C-9BC4D6EAA4B5}"/>
              </a:ext>
            </a:extLst>
          </p:cNvPr>
          <p:cNvSpPr txBox="1"/>
          <p:nvPr/>
        </p:nvSpPr>
        <p:spPr>
          <a:xfrm>
            <a:off x="2899506" y="424278"/>
            <a:ext cx="5887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Висновки</a:t>
            </a:r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1529C-7B0D-14D3-67D4-D62EF9C04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9" y="56553"/>
            <a:ext cx="2076450" cy="13817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01013D-54A8-84F1-EA6F-1B7A0D968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480" y="67228"/>
            <a:ext cx="2235486" cy="1438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CF0DF-3C90-3761-951E-8196EBCE09B3}"/>
              </a:ext>
            </a:extLst>
          </p:cNvPr>
          <p:cNvSpPr txBox="1"/>
          <p:nvPr/>
        </p:nvSpPr>
        <p:spPr>
          <a:xfrm>
            <a:off x="728663" y="2870207"/>
            <a:ext cx="11272837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Проведено аналіз клієнтів та виявлено сегменти, на які можна їх поділити</a:t>
            </a: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Проведено аналіз ключових сегментів</a:t>
            </a: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Розраховано ARPU</a:t>
            </a: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Розраховано </a:t>
            </a:r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NPS</a:t>
            </a:r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Надано рекомендації та створено цільові пропозиції для кожної групи</a:t>
            </a:r>
          </a:p>
          <a:p>
            <a:pPr algn="just">
              <a:spcAft>
                <a:spcPts val="800"/>
              </a:spcAft>
            </a:pPr>
            <a:endParaRPr lang="uk-UA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0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ECB83-9501-3CDE-AB5F-214F42606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6F0DB-A097-587D-C6D9-5D1B1A4377FC}"/>
              </a:ext>
            </a:extLst>
          </p:cNvPr>
          <p:cNvSpPr txBox="1"/>
          <p:nvPr/>
        </p:nvSpPr>
        <p:spPr>
          <a:xfrm>
            <a:off x="984980" y="2454639"/>
            <a:ext cx="97869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Дякую за увагу!</a:t>
            </a:r>
          </a:p>
          <a:p>
            <a:pPr algn="l"/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1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90A034-3E58-F014-BC32-D3494D66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38373"/>
            <a:ext cx="3276600" cy="172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BE4121-24DF-E494-F4A8-698B411E325D}"/>
              </a:ext>
            </a:extLst>
          </p:cNvPr>
          <p:cNvSpPr txBox="1"/>
          <p:nvPr/>
        </p:nvSpPr>
        <p:spPr>
          <a:xfrm>
            <a:off x="348339" y="2992318"/>
            <a:ext cx="11209572" cy="1951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uk-UA" sz="2800" i="1" dirty="0">
                <a:latin typeface="Cambria" panose="02040503050406030204" pitchFamily="18" charset="0"/>
                <a:ea typeface="Cambria" panose="02040503050406030204" pitchFamily="18" charset="0"/>
              </a:rPr>
              <a:t>Аналіз клієнтів, побудова персоналізованих комунікацій, які допоможуть посилити взаємодію з клієнтами на основі їхньої поведінки та потреб.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CDE53-C737-5513-F53B-CB4E31529DBC}"/>
              </a:ext>
            </a:extLst>
          </p:cNvPr>
          <p:cNvSpPr txBox="1"/>
          <p:nvPr/>
        </p:nvSpPr>
        <p:spPr>
          <a:xfrm>
            <a:off x="2361009" y="589496"/>
            <a:ext cx="5254228" cy="90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Тема </a:t>
            </a:r>
            <a:r>
              <a:rPr lang="uk-UA" sz="40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проєкту</a:t>
            </a:r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8099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90A034-3E58-F014-BC32-D3494D66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0"/>
            <a:ext cx="3362325" cy="1767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F1815-1498-0F86-C424-AB5477F6DE47}"/>
              </a:ext>
            </a:extLst>
          </p:cNvPr>
          <p:cNvSpPr txBox="1"/>
          <p:nvPr/>
        </p:nvSpPr>
        <p:spPr>
          <a:xfrm>
            <a:off x="975122" y="767112"/>
            <a:ext cx="6093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Мета та цілі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F7656-DD95-9AC0-95A3-A5E71CB88D6F}"/>
              </a:ext>
            </a:extLst>
          </p:cNvPr>
          <p:cNvSpPr txBox="1"/>
          <p:nvPr/>
        </p:nvSpPr>
        <p:spPr>
          <a:xfrm>
            <a:off x="459581" y="2737898"/>
            <a:ext cx="11272837" cy="244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    RFM-аналіз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	-    Метрики : ARPU, </a:t>
            </a:r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NPS</a:t>
            </a:r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створення цільових пропозицій для кожної групи, що має стимулювати повторні покупки та підвищення середнього чеку</a:t>
            </a:r>
          </a:p>
        </p:txBody>
      </p:sp>
    </p:spTree>
    <p:extLst>
      <p:ext uri="{BB962C8B-B14F-4D97-AF65-F5344CB8AC3E}">
        <p14:creationId xmlns:p14="http://schemas.microsoft.com/office/powerpoint/2010/main" val="325977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93F64AA-5B1D-9F6C-2EA3-C5B7185EE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758" y="841972"/>
            <a:ext cx="6506767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Вибір Технологій</a:t>
            </a: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0E4BB-C5A7-AE66-4919-6876B5BF86E5}"/>
              </a:ext>
            </a:extLst>
          </p:cNvPr>
          <p:cNvSpPr txBox="1"/>
          <p:nvPr/>
        </p:nvSpPr>
        <p:spPr>
          <a:xfrm>
            <a:off x="200025" y="2852198"/>
            <a:ext cx="11475243" cy="1890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SQL для роботи з базою даних та здійснення потрібних запитів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 </a:t>
            </a: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Excell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для обробки та первинного аналізу даних  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</a:t>
            </a: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Power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BI  для візуалізації.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617F82-8495-2608-A319-BAD17065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0"/>
            <a:ext cx="3362325" cy="17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52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923FB-58DC-36DB-323B-536DE204B414}"/>
              </a:ext>
            </a:extLst>
          </p:cNvPr>
          <p:cNvSpPr txBox="1"/>
          <p:nvPr/>
        </p:nvSpPr>
        <p:spPr>
          <a:xfrm>
            <a:off x="1701399" y="672898"/>
            <a:ext cx="5474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Етапи </a:t>
            </a:r>
            <a:r>
              <a:rPr lang="uk-UA" sz="4000" b="1" i="1" dirty="0" err="1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проєкту</a:t>
            </a:r>
            <a:endParaRPr lang="uk-UA" sz="4000" b="1" i="1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E262C-03C5-A5E6-1095-01173E3348D7}"/>
              </a:ext>
            </a:extLst>
          </p:cNvPr>
          <p:cNvSpPr txBox="1"/>
          <p:nvPr/>
        </p:nvSpPr>
        <p:spPr>
          <a:xfrm>
            <a:off x="1985962" y="2231561"/>
            <a:ext cx="6843713" cy="377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Збір та очищення даних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Аналіз Даних : </a:t>
            </a:r>
          </a:p>
          <a:p>
            <a:pPr algn="just"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 - RFM- аналіз, </a:t>
            </a:r>
          </a:p>
          <a:p>
            <a:pPr algn="just"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аналіз ключових сегментів </a:t>
            </a:r>
          </a:p>
          <a:p>
            <a:pPr algn="just"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ARPU по місяцям за весь рік</a:t>
            </a:r>
          </a:p>
          <a:p>
            <a:pPr algn="just"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	-  </a:t>
            </a:r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NPS </a:t>
            </a:r>
            <a:endParaRPr lang="uk-UA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Висновки та рекомендації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4B553D-9243-480C-DF9C-112969E5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0"/>
            <a:ext cx="3362325" cy="17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E9D90-F509-6FA5-9EA5-8610FFE45086}"/>
              </a:ext>
            </a:extLst>
          </p:cNvPr>
          <p:cNvSpPr txBox="1"/>
          <p:nvPr/>
        </p:nvSpPr>
        <p:spPr>
          <a:xfrm>
            <a:off x="3271838" y="747445"/>
            <a:ext cx="5471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RFM- аналіз</a:t>
            </a:r>
            <a:endParaRPr lang="en-US" sz="4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9722F3-0AA3-CD19-DF5C-6130937C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9" y="56553"/>
            <a:ext cx="2076450" cy="1381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21D7D-C7AE-9ED1-E9CA-BE41B9CB15F3}"/>
              </a:ext>
            </a:extLst>
          </p:cNvPr>
          <p:cNvSpPr txBox="1"/>
          <p:nvPr/>
        </p:nvSpPr>
        <p:spPr>
          <a:xfrm>
            <a:off x="225029" y="2529262"/>
            <a:ext cx="6093618" cy="3204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Сегментація за трьома критеріями: </a:t>
            </a:r>
          </a:p>
          <a:p>
            <a:pPr indent="228600" algn="just">
              <a:spcAft>
                <a:spcPts val="800"/>
              </a:spcAft>
            </a:pP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Recency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(давність останньої покупки), </a:t>
            </a:r>
          </a:p>
          <a:p>
            <a:pPr indent="228600" algn="just">
              <a:spcAft>
                <a:spcPts val="800"/>
              </a:spcAft>
            </a:pP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Frequency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(частота покупок),  </a:t>
            </a:r>
          </a:p>
          <a:p>
            <a:pPr indent="228600" algn="just">
              <a:spcAft>
                <a:spcPts val="800"/>
              </a:spcAft>
            </a:pPr>
            <a:r>
              <a:rPr lang="uk-UA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Monetary</a:t>
            </a: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(грошові витрати). </a:t>
            </a: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Кожен із трьох показників поділений на кілька рівнів: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99DB5D-CBE6-9E24-E4C4-8BC75518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2290497"/>
            <a:ext cx="4929188" cy="39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0B501-FE57-F584-2483-8B09475F09D4}"/>
              </a:ext>
            </a:extLst>
          </p:cNvPr>
          <p:cNvSpPr txBox="1"/>
          <p:nvPr/>
        </p:nvSpPr>
        <p:spPr>
          <a:xfrm>
            <a:off x="1715078" y="-211553"/>
            <a:ext cx="71492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Отримано 21 сегмент: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065AE-44AE-8700-E749-194E12B7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585788"/>
            <a:ext cx="6343649" cy="61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4DCC9-4DF6-9418-F8E7-51B703A68922}"/>
              </a:ext>
            </a:extLst>
          </p:cNvPr>
          <p:cNvSpPr txBox="1"/>
          <p:nvPr/>
        </p:nvSpPr>
        <p:spPr>
          <a:xfrm>
            <a:off x="2389583" y="319544"/>
            <a:ext cx="7412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Аналіз ключових сегментів</a:t>
            </a:r>
            <a:endParaRPr lang="uk-U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07EE75-F334-22FD-7FD5-7858C5E4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6" y="1249463"/>
            <a:ext cx="7672387" cy="50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1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38503-4005-3DE1-F7A5-BC8AC3A1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557213"/>
            <a:ext cx="10581463" cy="60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Офіс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Words>256</Words>
  <Application>Microsoft Office PowerPoint</Application>
  <PresentationFormat>Широкий екран</PresentationFormat>
  <Paragraphs>37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Тема Office</vt:lpstr>
      <vt:lpstr>PET-проєкт</vt:lpstr>
      <vt:lpstr>Презентація PowerPoint</vt:lpstr>
      <vt:lpstr>Презентація PowerPoint</vt:lpstr>
      <vt:lpstr>Вибір Технологій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Matsan</dc:creator>
  <cp:lastModifiedBy>Valentina Matsan</cp:lastModifiedBy>
  <cp:revision>294</cp:revision>
  <dcterms:created xsi:type="dcterms:W3CDTF">2024-07-29T17:28:53Z</dcterms:created>
  <dcterms:modified xsi:type="dcterms:W3CDTF">2024-11-10T18:40:17Z</dcterms:modified>
</cp:coreProperties>
</file>