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8AE7D-9DC5-1BF8-7067-D273B32D0BD4}" v="7" dt="2024-08-14T16:31:43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68E93-C88F-4013-9E64-753411D89C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F84063-0441-41FE-8380-4CDFF24310D1}" type="pres">
      <dgm:prSet presAssocID="{51068E93-C88F-4013-9E64-753411D89CB7}" presName="root" presStyleCnt="0">
        <dgm:presLayoutVars>
          <dgm:dir/>
          <dgm:resizeHandles val="exact"/>
        </dgm:presLayoutVars>
      </dgm:prSet>
      <dgm:spPr/>
    </dgm:pt>
    <dgm:pt modelId="{0BC23A20-9FAD-4463-A214-EED756E780EC}" type="pres">
      <dgm:prSet presAssocID="{51068E93-C88F-4013-9E64-753411D89CB7}" presName="container" presStyleCnt="0">
        <dgm:presLayoutVars>
          <dgm:dir/>
          <dgm:resizeHandles val="exact"/>
        </dgm:presLayoutVars>
      </dgm:prSet>
      <dgm:spPr/>
    </dgm:pt>
  </dgm:ptLst>
  <dgm:cxnLst>
    <dgm:cxn modelId="{E8BD7C97-FB19-436D-B3C0-EEF7096F4B2A}" type="presOf" srcId="{51068E93-C88F-4013-9E64-753411D89CB7}" destId="{19F84063-0441-41FE-8380-4CDFF24310D1}" srcOrd="0" destOrd="0" presId="urn:microsoft.com/office/officeart/2018/2/layout/IconCircleList"/>
    <dgm:cxn modelId="{2D7F5347-F82C-4B6F-91EB-A215D8DC5AED}" type="presParOf" srcId="{19F84063-0441-41FE-8380-4CDFF24310D1}" destId="{0BC23A20-9FAD-4463-A214-EED756E780EC}" srcOrd="0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August 14,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August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August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August 14,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5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August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August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0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August 14,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August 14,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August 14,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August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August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August 14,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96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1" r:id="rId6"/>
    <p:sldLayoutId id="2147483717" r:id="rId7"/>
    <p:sldLayoutId id="2147483718" r:id="rId8"/>
    <p:sldLayoutId id="2147483719" r:id="rId9"/>
    <p:sldLayoutId id="2147483720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F68AD-F6CC-D2B3-755D-D5E6D1889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567" y="619199"/>
            <a:ext cx="9492866" cy="576000"/>
          </a:xfrm>
        </p:spPr>
        <p:txBody>
          <a:bodyPr wrap="square" anchor="t">
            <a:normAutofit fontScale="90000"/>
          </a:bodyPr>
          <a:lstStyle/>
          <a:p>
            <a:r>
              <a:rPr lang="en-US" sz="3200" dirty="0"/>
              <a:t>Automated Pneumonia Diagnosis with Machine Learning</a:t>
            </a:r>
            <a:endParaRPr lang="it-IT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BAE3D-D5B9-EAAF-0642-E4389BE1C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568" y="1265256"/>
            <a:ext cx="9492866" cy="340414"/>
          </a:xfrm>
        </p:spPr>
        <p:txBody>
          <a:bodyPr wrap="square">
            <a:normAutofit lnSpcReduction="10000"/>
          </a:bodyPr>
          <a:lstStyle/>
          <a:p>
            <a:r>
              <a:rPr lang="it-IT" sz="2000" dirty="0"/>
              <a:t>Machine Learning and Data Mining</a:t>
            </a:r>
          </a:p>
          <a:p>
            <a:endParaRPr lang="it-IT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7" name="Picture 16" descr="Sphere of mesh and nodes">
            <a:extLst>
              <a:ext uri="{FF2B5EF4-FFF2-40B4-BE49-F238E27FC236}">
                <a16:creationId xmlns:a16="http://schemas.microsoft.com/office/drawing/2014/main" id="{1A6FC429-69CB-ABC1-AADB-6AF033263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58" b="37904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6A5B9-F3F3-B4B6-1E96-4FA227D2AEB0}"/>
              </a:ext>
            </a:extLst>
          </p:cNvPr>
          <p:cNvSpPr txBox="1"/>
          <p:nvPr/>
        </p:nvSpPr>
        <p:spPr>
          <a:xfrm>
            <a:off x="0" y="5084320"/>
            <a:ext cx="3969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Benedetta Pacilli - Valentina Pieri</a:t>
            </a:r>
          </a:p>
          <a:p>
            <a:endParaRPr lang="it-IT" dirty="0"/>
          </a:p>
          <a:p>
            <a:r>
              <a:rPr lang="it-IT" dirty="0"/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327578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BB2B10-178B-2671-3109-21D16ABA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Thank you for your attention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1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FAD4110-8016-4782-8301-425DA40C0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463AEF-E1BB-4094-902E-9FC4C3327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1BA33325-7509-4375-B1C0-C816908FB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573811" cy="6858000"/>
          </a:xfrm>
          <a:custGeom>
            <a:avLst/>
            <a:gdLst>
              <a:gd name="connsiteX0" fmla="*/ 1129816 w 7573811"/>
              <a:gd name="connsiteY0" fmla="*/ 0 h 6858000"/>
              <a:gd name="connsiteX1" fmla="*/ 7573811 w 7573811"/>
              <a:gd name="connsiteY1" fmla="*/ 0 h 6858000"/>
              <a:gd name="connsiteX2" fmla="*/ 7573811 w 7573811"/>
              <a:gd name="connsiteY2" fmla="*/ 6858000 h 6858000"/>
              <a:gd name="connsiteX3" fmla="*/ 1406292 w 7573811"/>
              <a:gd name="connsiteY3" fmla="*/ 6858000 h 6858000"/>
              <a:gd name="connsiteX4" fmla="*/ 1194784 w 7573811"/>
              <a:gd name="connsiteY4" fmla="*/ 6625926 h 6858000"/>
              <a:gd name="connsiteX5" fmla="*/ 580447 w 7573811"/>
              <a:gd name="connsiteY5" fmla="*/ 5744482 h 6858000"/>
              <a:gd name="connsiteX6" fmla="*/ 0 w 7573811"/>
              <a:gd name="connsiteY6" fmla="*/ 3637319 h 6858000"/>
              <a:gd name="connsiteX7" fmla="*/ 183298 w 7573811"/>
              <a:gd name="connsiteY7" fmla="*/ 1866081 h 6858000"/>
              <a:gd name="connsiteX8" fmla="*/ 794295 w 7573811"/>
              <a:gd name="connsiteY8" fmla="*/ 430767 h 6858000"/>
              <a:gd name="connsiteX9" fmla="*/ 993227 w 7573811"/>
              <a:gd name="connsiteY9" fmla="*/ 1645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73811" h="6858000">
                <a:moveTo>
                  <a:pt x="1129816" y="0"/>
                </a:moveTo>
                <a:lnTo>
                  <a:pt x="7573811" y="0"/>
                </a:lnTo>
                <a:lnTo>
                  <a:pt x="7573811" y="6858000"/>
                </a:lnTo>
                <a:lnTo>
                  <a:pt x="1406292" y="6858000"/>
                </a:lnTo>
                <a:lnTo>
                  <a:pt x="1194784" y="6625926"/>
                </a:lnTo>
                <a:cubicBezTo>
                  <a:pt x="968525" y="6360025"/>
                  <a:pt x="763745" y="6065137"/>
                  <a:pt x="580447" y="5744482"/>
                </a:cubicBezTo>
                <a:cubicBezTo>
                  <a:pt x="213848" y="5072633"/>
                  <a:pt x="0" y="4370245"/>
                  <a:pt x="0" y="3637319"/>
                </a:cubicBezTo>
                <a:cubicBezTo>
                  <a:pt x="0" y="3057086"/>
                  <a:pt x="61099" y="2446314"/>
                  <a:pt x="183298" y="1866081"/>
                </a:cubicBezTo>
                <a:cubicBezTo>
                  <a:pt x="305499" y="1285847"/>
                  <a:pt x="519347" y="827768"/>
                  <a:pt x="794295" y="430767"/>
                </a:cubicBezTo>
                <a:cubicBezTo>
                  <a:pt x="859214" y="339151"/>
                  <a:pt x="925564" y="250398"/>
                  <a:pt x="993227" y="164508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85EEA-3DBB-D496-073F-6B35A1B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53167"/>
            <a:ext cx="4991961" cy="14760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5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6A5B-6EC3-84B0-DA1D-C11E05581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9" y="1982334"/>
            <a:ext cx="5973442" cy="4454561"/>
          </a:xfr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1700" b="1" dirty="0"/>
              <a:t>Medical diagnosis </a:t>
            </a:r>
            <a:r>
              <a:rPr lang="en-US" sz="1700" dirty="0"/>
              <a:t>heavily depends on X-ray images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Chest X-ray images play a crucial role in pneumonia identification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1700" b="1" dirty="0"/>
              <a:t>Timely</a:t>
            </a:r>
            <a:r>
              <a:rPr lang="en-US" sz="1700" dirty="0"/>
              <a:t> </a:t>
            </a:r>
            <a:r>
              <a:rPr lang="en-US" sz="1700" b="1" dirty="0"/>
              <a:t>detection</a:t>
            </a:r>
            <a:r>
              <a:rPr lang="en-US" sz="1700" dirty="0"/>
              <a:t> of pneumonia is fundamental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Individuals with compromised immune systems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Prompt treatment initiation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Prevent complications</a:t>
            </a:r>
          </a:p>
          <a:p>
            <a:pPr marL="457200" lvl="1"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1700" b="1" dirty="0"/>
              <a:t>Project goal</a:t>
            </a:r>
            <a:r>
              <a:rPr lang="en-US" sz="1700" dirty="0"/>
              <a:t>: construct a robust classifier capable of distinguishing between normal and pneumonia-affected X-ray thoracic images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Studying, employing, and evaluating various machine learning and deep learning algorithms</a:t>
            </a:r>
          </a:p>
        </p:txBody>
      </p:sp>
      <p:pic>
        <p:nvPicPr>
          <p:cNvPr id="10" name="Picture 9" descr="A x-ray of a person's chest&#10;&#10;Description automatically generated">
            <a:extLst>
              <a:ext uri="{FF2B5EF4-FFF2-40B4-BE49-F238E27FC236}">
                <a16:creationId xmlns:a16="http://schemas.microsoft.com/office/drawing/2014/main" id="{D1AAB76B-BA3A-EA3F-34E9-C7CD7AC1A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879" y="720000"/>
            <a:ext cx="2588102" cy="252466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6" name="Content Placeholder 5" descr="A x-ray of a chest&#10;&#10;Description automatically generated">
            <a:extLst>
              <a:ext uri="{FF2B5EF4-FFF2-40B4-BE49-F238E27FC236}">
                <a16:creationId xmlns:a16="http://schemas.microsoft.com/office/drawing/2014/main" id="{7FBA061B-3422-0A3C-E7C0-D1AA25E851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-1" b="2344"/>
          <a:stretch/>
        </p:blipFill>
        <p:spPr>
          <a:xfrm>
            <a:off x="8555291" y="3604669"/>
            <a:ext cx="2713279" cy="252466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093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0956-1E10-4E20-87E1-9BBDF7FB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500" dirty="0"/>
              <a:t>Project phases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94FF-A132-8E4A-9D91-78119603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657616"/>
            <a:ext cx="10728325" cy="423217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1700" b="1" dirty="0"/>
              <a:t>Data Import</a:t>
            </a:r>
          </a:p>
          <a:p>
            <a:pPr lvl="1">
              <a:buClr>
                <a:schemeClr val="tx1"/>
              </a:buClr>
            </a:pPr>
            <a:r>
              <a:rPr lang="en-US" sz="1700" dirty="0"/>
              <a:t>Acquisition of an adequate X-ray images dataset from Kaggle</a:t>
            </a:r>
          </a:p>
          <a:p>
            <a:pPr lvl="1">
              <a:buClr>
                <a:schemeClr val="tx1"/>
              </a:buClr>
            </a:pPr>
            <a:r>
              <a:rPr lang="en-US" sz="1700" dirty="0"/>
              <a:t>5,863 images categorized into Pneumonia and Normal cases</a:t>
            </a:r>
          </a:p>
          <a:p>
            <a:pPr>
              <a:buClr>
                <a:schemeClr val="tx1"/>
              </a:buClr>
            </a:pPr>
            <a:r>
              <a:rPr lang="en-US" sz="1700" b="1" dirty="0"/>
              <a:t>Data Exploration</a:t>
            </a:r>
          </a:p>
          <a:p>
            <a:pPr lvl="1">
              <a:buClr>
                <a:schemeClr val="tx1"/>
              </a:buClr>
            </a:pPr>
            <a:r>
              <a:rPr lang="en-US" sz="1700" dirty="0"/>
              <a:t>Comprehensive and exhaustive analysis of the dataset</a:t>
            </a:r>
          </a:p>
          <a:p>
            <a:pPr lvl="1">
              <a:buClr>
                <a:schemeClr val="tx1"/>
              </a:buClr>
            </a:pPr>
            <a:r>
              <a:rPr lang="en-US" sz="1700" dirty="0"/>
              <a:t>Consequent identification of dataset problems</a:t>
            </a:r>
          </a:p>
          <a:p>
            <a:pPr>
              <a:buClr>
                <a:schemeClr val="tx1"/>
              </a:buClr>
            </a:pPr>
            <a:r>
              <a:rPr lang="en-US" sz="1700" b="1" dirty="0"/>
              <a:t>Machine Learning</a:t>
            </a:r>
          </a:p>
          <a:p>
            <a:pPr lvl="1">
              <a:buClr>
                <a:schemeClr val="tx1"/>
              </a:buClr>
            </a:pPr>
            <a:r>
              <a:rPr lang="en-US" sz="1700" dirty="0"/>
              <a:t>Feature extraction</a:t>
            </a:r>
          </a:p>
          <a:p>
            <a:pPr lvl="1">
              <a:buClr>
                <a:schemeClr val="tx1"/>
              </a:buClr>
            </a:pPr>
            <a:r>
              <a:rPr lang="en-US" sz="1700" dirty="0"/>
              <a:t>Training and testing different machine learning models</a:t>
            </a:r>
          </a:p>
          <a:p>
            <a:pPr>
              <a:buClr>
                <a:schemeClr val="tx1"/>
              </a:buClr>
            </a:pPr>
            <a:r>
              <a:rPr lang="en-US" sz="1700" b="1" dirty="0"/>
              <a:t>Deep Learning</a:t>
            </a:r>
          </a:p>
          <a:p>
            <a:pPr lvl="1">
              <a:buClr>
                <a:schemeClr val="tx1"/>
              </a:buClr>
            </a:pPr>
            <a:r>
              <a:rPr lang="en-US" sz="1700" dirty="0"/>
              <a:t>Performing data augmentation </a:t>
            </a:r>
          </a:p>
          <a:p>
            <a:pPr lvl="1">
              <a:buClr>
                <a:schemeClr val="tx1"/>
              </a:buClr>
            </a:pPr>
            <a:r>
              <a:rPr lang="en-US" sz="1700" dirty="0"/>
              <a:t>Building and evaluating a Convolutional Neural Network (CNN)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305956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44A00C45-023C-431E-B774-053A3C68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A8151FD-E26B-480E-A623-CFBFE37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5" name="Freeform: Shape 94">
            <a:extLst>
              <a:ext uri="{FF2B5EF4-FFF2-40B4-BE49-F238E27FC236}">
                <a16:creationId xmlns:a16="http://schemas.microsoft.com/office/drawing/2014/main" id="{6BE63264-F1B8-4AB7-AD1C-4180A9D2B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CAC32-B217-F7C9-7903-899C4B52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>
            <a:normAutofit/>
          </a:bodyPr>
          <a:lstStyle/>
          <a:p>
            <a:r>
              <a:rPr lang="it-IT" sz="3500" dirty="0"/>
              <a:t>Data Import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706381A-3796-1F93-401B-87468091A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195855"/>
              </p:ext>
            </p:extLst>
          </p:nvPr>
        </p:nvGraphicFramePr>
        <p:xfrm>
          <a:off x="6480000" y="633600"/>
          <a:ext cx="4991962" cy="513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D8B4EE9F-9ED1-7FCC-B180-83824D2D9E5E}"/>
              </a:ext>
            </a:extLst>
          </p:cNvPr>
          <p:cNvSpPr/>
          <p:nvPr/>
        </p:nvSpPr>
        <p:spPr>
          <a:xfrm>
            <a:off x="6595583" y="1769349"/>
            <a:ext cx="654359" cy="654359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sz="1400"/>
          </a:p>
        </p:txBody>
      </p:sp>
      <p:sp>
        <p:nvSpPr>
          <p:cNvPr id="9" name="Rectangle 8" descr="Database">
            <a:extLst>
              <a:ext uri="{FF2B5EF4-FFF2-40B4-BE49-F238E27FC236}">
                <a16:creationId xmlns:a16="http://schemas.microsoft.com/office/drawing/2014/main" id="{C3F2482C-E41A-9E4C-6C46-B77DB3C9A7DF}"/>
              </a:ext>
            </a:extLst>
          </p:cNvPr>
          <p:cNvSpPr/>
          <p:nvPr/>
        </p:nvSpPr>
        <p:spPr>
          <a:xfrm>
            <a:off x="6732998" y="1906764"/>
            <a:ext cx="379528" cy="379528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 sz="1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D779F-AF6A-18D7-EB09-0F45BF94E09A}"/>
              </a:ext>
            </a:extLst>
          </p:cNvPr>
          <p:cNvGrpSpPr/>
          <p:nvPr/>
        </p:nvGrpSpPr>
        <p:grpSpPr>
          <a:xfrm>
            <a:off x="7390162" y="1769349"/>
            <a:ext cx="1542418" cy="654359"/>
            <a:chOff x="819185" y="79831"/>
            <a:chExt cx="1542418" cy="65435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18A31A7-77FE-8B60-1559-418E6EC3B7AC}"/>
                </a:ext>
              </a:extLst>
            </p:cNvPr>
            <p:cNvSpPr/>
            <p:nvPr/>
          </p:nvSpPr>
          <p:spPr>
            <a:xfrm>
              <a:off x="819185" y="79831"/>
              <a:ext cx="1542418" cy="6543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 sz="1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CB1FD97-1A48-F388-13FC-70E93BD78F12}"/>
                </a:ext>
              </a:extLst>
            </p:cNvPr>
            <p:cNvSpPr txBox="1"/>
            <p:nvPr/>
          </p:nvSpPr>
          <p:spPr>
            <a:xfrm>
              <a:off x="819185" y="79831"/>
              <a:ext cx="1542418" cy="6543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baseline="0" dirty="0"/>
                <a:t>Public dataset from </a:t>
              </a:r>
              <a:r>
                <a:rPr lang="en-US" sz="1400" b="1" kern="1200" baseline="0" dirty="0"/>
                <a:t>Kaggle</a:t>
              </a:r>
              <a:endParaRPr lang="en-US" sz="1400" kern="120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DFEEC03-584B-69E2-F403-FE3E28B1FC2E}"/>
              </a:ext>
            </a:extLst>
          </p:cNvPr>
          <p:cNvSpPr/>
          <p:nvPr/>
        </p:nvSpPr>
        <p:spPr>
          <a:xfrm>
            <a:off x="9201335" y="1769349"/>
            <a:ext cx="654359" cy="654359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sz="1400"/>
          </a:p>
        </p:txBody>
      </p:sp>
      <p:sp>
        <p:nvSpPr>
          <p:cNvPr id="15" name="Rectangle 14" descr="Stethoscope">
            <a:extLst>
              <a:ext uri="{FF2B5EF4-FFF2-40B4-BE49-F238E27FC236}">
                <a16:creationId xmlns:a16="http://schemas.microsoft.com/office/drawing/2014/main" id="{B0C3B7FF-6F60-EA3E-A229-F7CDB5381194}"/>
              </a:ext>
            </a:extLst>
          </p:cNvPr>
          <p:cNvSpPr/>
          <p:nvPr/>
        </p:nvSpPr>
        <p:spPr>
          <a:xfrm>
            <a:off x="9338750" y="1906764"/>
            <a:ext cx="379528" cy="379528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 sz="14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62B65A-A5DB-09C4-3A3F-AE41E4C57040}"/>
              </a:ext>
            </a:extLst>
          </p:cNvPr>
          <p:cNvGrpSpPr/>
          <p:nvPr/>
        </p:nvGrpSpPr>
        <p:grpSpPr>
          <a:xfrm>
            <a:off x="9995913" y="1769349"/>
            <a:ext cx="1783279" cy="654359"/>
            <a:chOff x="3424937" y="79831"/>
            <a:chExt cx="1542418" cy="65435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1777964-2B1A-D82E-5388-12689B0356EE}"/>
                </a:ext>
              </a:extLst>
            </p:cNvPr>
            <p:cNvSpPr/>
            <p:nvPr/>
          </p:nvSpPr>
          <p:spPr>
            <a:xfrm>
              <a:off x="3424937" y="79831"/>
              <a:ext cx="1542418" cy="6543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 sz="14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75DB3F6-A737-37F4-DA8F-03E0AFA71A83}"/>
                </a:ext>
              </a:extLst>
            </p:cNvPr>
            <p:cNvSpPr txBox="1"/>
            <p:nvPr/>
          </p:nvSpPr>
          <p:spPr>
            <a:xfrm>
              <a:off x="3424937" y="79831"/>
              <a:ext cx="1542418" cy="6543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baseline="0" dirty="0"/>
                <a:t>Chest X-ray images regarding Pneumonia detection </a:t>
              </a:r>
              <a:endParaRPr lang="en-US" sz="1400" kern="1200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5C34595-F862-8D6E-95EC-6052C51C0A10}"/>
              </a:ext>
            </a:extLst>
          </p:cNvPr>
          <p:cNvSpPr/>
          <p:nvPr/>
        </p:nvSpPr>
        <p:spPr>
          <a:xfrm>
            <a:off x="6595583" y="2970474"/>
            <a:ext cx="654359" cy="654359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sz="1400"/>
          </a:p>
        </p:txBody>
      </p:sp>
      <p:sp>
        <p:nvSpPr>
          <p:cNvPr id="20" name="Rectangle 19" descr="Camera">
            <a:extLst>
              <a:ext uri="{FF2B5EF4-FFF2-40B4-BE49-F238E27FC236}">
                <a16:creationId xmlns:a16="http://schemas.microsoft.com/office/drawing/2014/main" id="{34BC81E8-9CBF-9B66-58FA-150A9259D092}"/>
              </a:ext>
            </a:extLst>
          </p:cNvPr>
          <p:cNvSpPr/>
          <p:nvPr/>
        </p:nvSpPr>
        <p:spPr>
          <a:xfrm>
            <a:off x="6732998" y="3107890"/>
            <a:ext cx="379528" cy="379528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 sz="14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DCBC79-2CAE-0E7A-EC99-B74AD40B473E}"/>
              </a:ext>
            </a:extLst>
          </p:cNvPr>
          <p:cNvGrpSpPr/>
          <p:nvPr/>
        </p:nvGrpSpPr>
        <p:grpSpPr>
          <a:xfrm>
            <a:off x="7390162" y="2970474"/>
            <a:ext cx="1542418" cy="654359"/>
            <a:chOff x="819185" y="1280956"/>
            <a:chExt cx="1542418" cy="65435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992D72A-EFFD-758E-F306-7208A18D39D7}"/>
                </a:ext>
              </a:extLst>
            </p:cNvPr>
            <p:cNvSpPr/>
            <p:nvPr/>
          </p:nvSpPr>
          <p:spPr>
            <a:xfrm>
              <a:off x="819185" y="1280956"/>
              <a:ext cx="1542418" cy="6543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 sz="14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DE23B6-F95C-93D0-8F82-64072C686079}"/>
                </a:ext>
              </a:extLst>
            </p:cNvPr>
            <p:cNvSpPr txBox="1"/>
            <p:nvPr/>
          </p:nvSpPr>
          <p:spPr>
            <a:xfrm>
              <a:off x="819185" y="1280956"/>
              <a:ext cx="1542418" cy="6543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baseline="0" dirty="0"/>
                <a:t>5,863 images total</a:t>
              </a:r>
              <a:endParaRPr lang="en-US" sz="1400" kern="1200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7F57F574-F852-6AB9-DC46-4743F0B52C79}"/>
              </a:ext>
            </a:extLst>
          </p:cNvPr>
          <p:cNvSpPr/>
          <p:nvPr/>
        </p:nvSpPr>
        <p:spPr>
          <a:xfrm>
            <a:off x="9201335" y="2970474"/>
            <a:ext cx="654359" cy="654359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sz="1400"/>
          </a:p>
        </p:txBody>
      </p:sp>
      <p:sp>
        <p:nvSpPr>
          <p:cNvPr id="33" name="Rectangle 32" descr="Open Folder">
            <a:extLst>
              <a:ext uri="{FF2B5EF4-FFF2-40B4-BE49-F238E27FC236}">
                <a16:creationId xmlns:a16="http://schemas.microsoft.com/office/drawing/2014/main" id="{EB55B7FA-053E-0AA5-68EF-112471AEFDFC}"/>
              </a:ext>
            </a:extLst>
          </p:cNvPr>
          <p:cNvSpPr/>
          <p:nvPr/>
        </p:nvSpPr>
        <p:spPr>
          <a:xfrm>
            <a:off x="9338750" y="3107890"/>
            <a:ext cx="379528" cy="379528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 sz="14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AB5A22-0BCC-87DD-794E-61BE373EFD69}"/>
              </a:ext>
            </a:extLst>
          </p:cNvPr>
          <p:cNvGrpSpPr/>
          <p:nvPr/>
        </p:nvGrpSpPr>
        <p:grpSpPr>
          <a:xfrm>
            <a:off x="9995913" y="2970474"/>
            <a:ext cx="1744803" cy="654359"/>
            <a:chOff x="3424936" y="1280956"/>
            <a:chExt cx="1744803" cy="65435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1C1A37-D069-ADE0-F328-09DDD3004E6F}"/>
                </a:ext>
              </a:extLst>
            </p:cNvPr>
            <p:cNvSpPr/>
            <p:nvPr/>
          </p:nvSpPr>
          <p:spPr>
            <a:xfrm>
              <a:off x="3424937" y="1280956"/>
              <a:ext cx="1542418" cy="6543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 sz="1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6E26C3-C449-138C-BA31-E064CF409B67}"/>
                </a:ext>
              </a:extLst>
            </p:cNvPr>
            <p:cNvSpPr txBox="1"/>
            <p:nvPr/>
          </p:nvSpPr>
          <p:spPr>
            <a:xfrm>
              <a:off x="3424936" y="1280956"/>
              <a:ext cx="1744803" cy="6543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baseline="0" dirty="0"/>
                <a:t>Organized into three folders: </a:t>
              </a:r>
              <a:r>
                <a:rPr lang="en-US" sz="1400" b="1" kern="1200" baseline="0" dirty="0"/>
                <a:t>train</a:t>
              </a:r>
              <a:r>
                <a:rPr lang="en-US" sz="1400" kern="1200" baseline="0" dirty="0"/>
                <a:t>, </a:t>
              </a:r>
              <a:r>
                <a:rPr lang="en-US" sz="1400" b="1" kern="1200" baseline="0" dirty="0"/>
                <a:t>test</a:t>
              </a:r>
              <a:r>
                <a:rPr lang="en-US" sz="1400" kern="1200" baseline="0" dirty="0"/>
                <a:t>, and </a:t>
              </a:r>
              <a:r>
                <a:rPr lang="en-US" sz="1400" b="1" kern="1200" baseline="0" dirty="0"/>
                <a:t>val</a:t>
              </a:r>
              <a:endParaRPr lang="en-US" sz="1400" kern="1200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668ABACA-8C41-0D74-3DB3-C3168F301D16}"/>
              </a:ext>
            </a:extLst>
          </p:cNvPr>
          <p:cNvSpPr/>
          <p:nvPr/>
        </p:nvSpPr>
        <p:spPr>
          <a:xfrm>
            <a:off x="6595583" y="4171600"/>
            <a:ext cx="654359" cy="654359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sz="1400"/>
          </a:p>
        </p:txBody>
      </p:sp>
      <p:sp>
        <p:nvSpPr>
          <p:cNvPr id="47" name="Rectangle 46" descr="Teacher">
            <a:extLst>
              <a:ext uri="{FF2B5EF4-FFF2-40B4-BE49-F238E27FC236}">
                <a16:creationId xmlns:a16="http://schemas.microsoft.com/office/drawing/2014/main" id="{41304E47-60C4-A52A-84D3-14B76505DE44}"/>
              </a:ext>
            </a:extLst>
          </p:cNvPr>
          <p:cNvSpPr/>
          <p:nvPr/>
        </p:nvSpPr>
        <p:spPr>
          <a:xfrm>
            <a:off x="6732998" y="4309016"/>
            <a:ext cx="379528" cy="379528"/>
          </a:xfrm>
          <a:prstGeom prst="rect">
            <a:avLst/>
          </a:prstGeom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 sz="14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881BD8-09F1-919B-454A-560A96E01482}"/>
              </a:ext>
            </a:extLst>
          </p:cNvPr>
          <p:cNvGrpSpPr/>
          <p:nvPr/>
        </p:nvGrpSpPr>
        <p:grpSpPr>
          <a:xfrm>
            <a:off x="7390162" y="4171600"/>
            <a:ext cx="1542418" cy="654359"/>
            <a:chOff x="819185" y="2482082"/>
            <a:chExt cx="1542418" cy="65435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E35BC4-C315-645F-5ABB-C7A2BE8B31CC}"/>
                </a:ext>
              </a:extLst>
            </p:cNvPr>
            <p:cNvSpPr/>
            <p:nvPr/>
          </p:nvSpPr>
          <p:spPr>
            <a:xfrm>
              <a:off x="819185" y="2482082"/>
              <a:ext cx="1542418" cy="6543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157FD2-C972-9AAD-9DA1-B5575A252C96}"/>
                </a:ext>
              </a:extLst>
            </p:cNvPr>
            <p:cNvSpPr txBox="1"/>
            <p:nvPr/>
          </p:nvSpPr>
          <p:spPr>
            <a:xfrm>
              <a:off x="819185" y="2482082"/>
              <a:ext cx="1542418" cy="6543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baseline="0" dirty="0"/>
                <a:t>Pneumonia</a:t>
              </a:r>
              <a:r>
                <a:rPr lang="en-US" sz="1400" kern="1200" baseline="0" dirty="0"/>
                <a:t> designated as the Positive class</a:t>
              </a:r>
              <a:endParaRPr lang="en-US" sz="1400" kern="1200" dirty="0"/>
            </a:p>
          </p:txBody>
        </p:sp>
      </p:grpSp>
      <p:pic>
        <p:nvPicPr>
          <p:cNvPr id="90" name="Picture 89" descr="A computer server and a logo&#10;&#10;Description automatically generated with medium confidence">
            <a:extLst>
              <a:ext uri="{FF2B5EF4-FFF2-40B4-BE49-F238E27FC236}">
                <a16:creationId xmlns:a16="http://schemas.microsoft.com/office/drawing/2014/main" id="{2583DD92-FFF6-7B07-3F86-2B6C5EC3BB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2" y="1904962"/>
            <a:ext cx="4175374" cy="27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1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D7B83CC-F90F-4ACC-B257-099F782DF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ADDBF-AAAB-47D2-ABFB-04A8B13D1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2797596E-1C85-4502-A66F-5628E719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3A4F3-E987-0758-FBE0-E797E545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15638" cy="14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500" dirty="0"/>
              <a:t>Data exploration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1F911-D602-841D-FE43-9848158A6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4" y="1704592"/>
            <a:ext cx="1889764" cy="1607710"/>
          </a:xfrm>
          <a:custGeom>
            <a:avLst/>
            <a:gdLst/>
            <a:ahLst/>
            <a:cxnLst/>
            <a:rect l="l" t="t" r="r" b="b"/>
            <a:pathLst>
              <a:path w="2327820" h="1386068">
                <a:moveTo>
                  <a:pt x="0" y="0"/>
                </a:moveTo>
                <a:lnTo>
                  <a:pt x="2327820" y="0"/>
                </a:lnTo>
                <a:lnTo>
                  <a:pt x="2327820" y="1386068"/>
                </a:lnTo>
                <a:lnTo>
                  <a:pt x="0" y="138606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3DB65A-3351-A720-D713-6AD4C9B1B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18" y="1704592"/>
            <a:ext cx="1939269" cy="1476000"/>
          </a:xfrm>
          <a:custGeom>
            <a:avLst/>
            <a:gdLst/>
            <a:ahLst/>
            <a:cxnLst/>
            <a:rect l="l" t="t" r="r" b="b"/>
            <a:pathLst>
              <a:path w="2327820" h="1386068">
                <a:moveTo>
                  <a:pt x="0" y="0"/>
                </a:moveTo>
                <a:lnTo>
                  <a:pt x="2327820" y="0"/>
                </a:lnTo>
                <a:lnTo>
                  <a:pt x="2327820" y="1386068"/>
                </a:lnTo>
                <a:lnTo>
                  <a:pt x="0" y="1386068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30C95C-1DA5-E6BE-98F6-DB27433A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05" y="4870035"/>
            <a:ext cx="3037808" cy="1580363"/>
          </a:xfrm>
          <a:custGeom>
            <a:avLst/>
            <a:gdLst/>
            <a:ahLst/>
            <a:cxnLst/>
            <a:rect l="l" t="t" r="r" b="b"/>
            <a:pathLst>
              <a:path w="2327820" h="1386067">
                <a:moveTo>
                  <a:pt x="0" y="0"/>
                </a:moveTo>
                <a:lnTo>
                  <a:pt x="2327820" y="0"/>
                </a:lnTo>
                <a:lnTo>
                  <a:pt x="2327820" y="1386067"/>
                </a:lnTo>
                <a:lnTo>
                  <a:pt x="0" y="1386067"/>
                </a:lnTo>
                <a:close/>
              </a:path>
            </a:pathLst>
          </a:cu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97392C-F50F-E60F-6A9E-A1E47F0B8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544285" y="3652934"/>
            <a:ext cx="2793472" cy="920753"/>
          </a:xfrm>
          <a:custGeom>
            <a:avLst/>
            <a:gdLst/>
            <a:ahLst/>
            <a:cxnLst/>
            <a:rect l="l" t="t" r="r" b="b"/>
            <a:pathLst>
              <a:path w="2327820" h="1386067">
                <a:moveTo>
                  <a:pt x="0" y="0"/>
                </a:moveTo>
                <a:lnTo>
                  <a:pt x="2327820" y="0"/>
                </a:lnTo>
                <a:lnTo>
                  <a:pt x="2327820" y="1386067"/>
                </a:lnTo>
                <a:lnTo>
                  <a:pt x="0" y="138606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52D5-61D2-1713-3C87-9654F50BC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44000" y="633600"/>
            <a:ext cx="4991962" cy="513537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Better understand and prepare the dataset for the models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1700" b="1" dirty="0"/>
              <a:t>Balance redistribution</a:t>
            </a:r>
            <a:r>
              <a:rPr lang="en-US" sz="1700" dirty="0"/>
              <a:t>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Images redistribution among train, test, and val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88/10/2 </a:t>
            </a:r>
            <a:r>
              <a:rPr lang="en-US" sz="1700" i="0" dirty="0">
                <a:effectLst/>
              </a:rPr>
              <a:t>→</a:t>
            </a:r>
            <a:r>
              <a:rPr lang="en-US" sz="1700" dirty="0"/>
              <a:t> 70/15/15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1700" b="1" dirty="0"/>
              <a:t>Images visualization</a:t>
            </a:r>
            <a:r>
              <a:rPr lang="en-US" sz="1700" dirty="0"/>
              <a:t> to identify anomalies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Class distribution assessment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General image quality examination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Images size inspection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Brightness check</a:t>
            </a:r>
          </a:p>
        </p:txBody>
      </p:sp>
    </p:spTree>
    <p:extLst>
      <p:ext uri="{BB962C8B-B14F-4D97-AF65-F5344CB8AC3E}">
        <p14:creationId xmlns:p14="http://schemas.microsoft.com/office/powerpoint/2010/main" val="186120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D0D75-1382-4CB8-BFB1-972F6DF5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424FD-F6A1-4096-9DD4-44118549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62C68-488B-8AB0-BA6C-2A90904E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54" y="160533"/>
            <a:ext cx="4991961" cy="1476000"/>
          </a:xfrm>
        </p:spPr>
        <p:txBody>
          <a:bodyPr wrap="square" anchor="ctr">
            <a:normAutofit/>
          </a:bodyPr>
          <a:lstStyle/>
          <a:p>
            <a:r>
              <a:rPr lang="it-IT" sz="35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8E7E-1C4B-2151-8B26-439E69C5D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53" y="1030993"/>
            <a:ext cx="5391647" cy="321627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1700" b="1" dirty="0"/>
              <a:t>Feature extraction 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Histogram of Oriented Gradients (HOG)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Local Binary Pattern (LBP)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Pixel normalization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Central role in model training: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From raw image data to formats conducive to model training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1700" b="1" dirty="0"/>
              <a:t>Training and testing of diverse classifiers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SVM, Decision Tree, Random Forest, AdaBoost, xgBoost</a:t>
            </a:r>
          </a:p>
          <a:p>
            <a:pPr lvl="1"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1700" b="1" dirty="0"/>
              <a:t>Evaluation metrics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1700" dirty="0"/>
              <a:t> Precision, Recall, F1-Score, Confusion Matrix, Accuracy</a:t>
            </a:r>
            <a:endParaRPr lang="it-IT" sz="1700" dirty="0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7E55FD5-B961-45FE-A940-4A462DE8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233764 w 6858000"/>
              <a:gd name="connsiteY5" fmla="*/ 19600 h 5791331"/>
              <a:gd name="connsiteX6" fmla="*/ 6643031 w 6858000"/>
              <a:gd name="connsiteY6" fmla="*/ 15010 h 5791331"/>
              <a:gd name="connsiteX7" fmla="*/ 6858000 w 6858000"/>
              <a:gd name="connsiteY7" fmla="*/ 14535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lnTo>
                  <a:pt x="2233764" y="19600"/>
                </a:lnTo>
                <a:cubicBezTo>
                  <a:pt x="2933352" y="33230"/>
                  <a:pt x="5032814" y="16325"/>
                  <a:pt x="6643031" y="15010"/>
                </a:cubicBezTo>
                <a:lnTo>
                  <a:pt x="6858000" y="14535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43C8086D-14C4-E17B-E0F9-E87734D33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10" y="305114"/>
            <a:ext cx="2873249" cy="3274357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9" name="Picture 8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07CA4E9-1FD4-3274-E44F-122C12D7B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52" y="3806873"/>
            <a:ext cx="4279295" cy="2567577"/>
          </a:xfrm>
          <a:custGeom>
            <a:avLst/>
            <a:gdLst/>
            <a:ahLst/>
            <a:cxnLst/>
            <a:rect l="l" t="t" r="r" b="b"/>
            <a:pathLst>
              <a:path w="4295839" h="2524669">
                <a:moveTo>
                  <a:pt x="0" y="0"/>
                </a:moveTo>
                <a:lnTo>
                  <a:pt x="4295839" y="0"/>
                </a:lnTo>
                <a:lnTo>
                  <a:pt x="4295839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421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1F96-3E6F-C715-F015-672567D0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500" dirty="0"/>
              <a:t>Deep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AAFA7-EA8C-A8E4-D4FB-4A77412DE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1691746"/>
            <a:ext cx="5003800" cy="32345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1500" b="1" dirty="0"/>
              <a:t>Preprocessing techniques</a:t>
            </a:r>
          </a:p>
          <a:p>
            <a:pPr lvl="1">
              <a:buClr>
                <a:schemeClr val="tx1"/>
              </a:buClr>
            </a:pPr>
            <a:r>
              <a:rPr lang="en-US" sz="1500" b="1" dirty="0"/>
              <a:t>Color jittering </a:t>
            </a:r>
            <a:r>
              <a:rPr lang="en-US" sz="1500" dirty="0"/>
              <a:t>involves random adjustments to brightness, contrast, saturation, and hue</a:t>
            </a:r>
          </a:p>
          <a:p>
            <a:pPr lvl="2">
              <a:buClr>
                <a:schemeClr val="tx1"/>
              </a:buClr>
            </a:pPr>
            <a:r>
              <a:rPr lang="en-US" sz="1500" dirty="0"/>
              <a:t>Enhancing model robustness to different lighting conditions</a:t>
            </a:r>
          </a:p>
          <a:p>
            <a:pPr lvl="1">
              <a:buClr>
                <a:schemeClr val="tx1"/>
              </a:buClr>
            </a:pPr>
            <a:r>
              <a:rPr lang="en-US" sz="1500" b="1" dirty="0"/>
              <a:t>Layer augmentation </a:t>
            </a:r>
            <a:r>
              <a:rPr lang="en-US" sz="1500" dirty="0"/>
              <a:t>introduces random flips, rotations, and zooms in the images</a:t>
            </a:r>
          </a:p>
          <a:p>
            <a:pPr lvl="2">
              <a:buClr>
                <a:schemeClr val="tx1"/>
              </a:buClr>
            </a:pPr>
            <a:r>
              <a:rPr lang="en-US" sz="1500" dirty="0"/>
              <a:t>Improving model generalization</a:t>
            </a:r>
            <a:endParaRPr lang="en-US" sz="1500" b="1" dirty="0"/>
          </a:p>
          <a:p>
            <a:pPr marL="0" indent="0">
              <a:buNone/>
            </a:pPr>
            <a:endParaRPr lang="en-US" sz="1500" dirty="0"/>
          </a:p>
          <a:p>
            <a:pPr>
              <a:buClr>
                <a:schemeClr val="tx1"/>
              </a:buClr>
            </a:pPr>
            <a:r>
              <a:rPr lang="en-US" sz="1500" b="1" dirty="0"/>
              <a:t>Convolutional Neural Network (CNN) architecture</a:t>
            </a:r>
            <a:endParaRPr lang="en-US" sz="1500" dirty="0"/>
          </a:p>
          <a:p>
            <a:pPr lvl="1">
              <a:buClr>
                <a:schemeClr val="tx1"/>
              </a:buClr>
            </a:pPr>
            <a:r>
              <a:rPr lang="en-US" sz="1500" dirty="0"/>
              <a:t>Built using </a:t>
            </a:r>
            <a:r>
              <a:rPr lang="en-US" sz="1500" i="1" dirty="0" err="1"/>
              <a:t>tf.keras.Sequential</a:t>
            </a:r>
            <a:endParaRPr lang="en-US" sz="1500" i="1" dirty="0"/>
          </a:p>
          <a:p>
            <a:pPr lvl="1">
              <a:buClr>
                <a:schemeClr val="tx1"/>
              </a:buClr>
            </a:pPr>
            <a:r>
              <a:rPr lang="en-US" sz="1500" dirty="0"/>
              <a:t>Layers used: Conv2D, MaxPooling2D, Dropout, Flatten, and Dense </a:t>
            </a:r>
          </a:p>
          <a:p>
            <a:pPr lvl="1">
              <a:buClr>
                <a:schemeClr val="tx1"/>
              </a:buClr>
            </a:pPr>
            <a:r>
              <a:rPr lang="en-US" sz="1500" dirty="0"/>
              <a:t>Enable the CNN to learn complex patterns within the X-ray images</a:t>
            </a:r>
          </a:p>
          <a:p>
            <a:pPr marL="457200" lvl="1" indent="0">
              <a:buNone/>
            </a:pPr>
            <a:endParaRPr lang="en-US" sz="1500" dirty="0"/>
          </a:p>
          <a:p>
            <a:endParaRPr lang="it-IT" sz="1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2A81C-8AF0-634E-DA67-E0629E232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8202" y="1691745"/>
            <a:ext cx="5003801" cy="323457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500" b="1" dirty="0"/>
              <a:t>Two trainings</a:t>
            </a:r>
          </a:p>
          <a:p>
            <a:pPr lvl="1">
              <a:buClr>
                <a:schemeClr val="tx1"/>
              </a:buClr>
            </a:pPr>
            <a:r>
              <a:rPr lang="en-US" sz="1500" dirty="0"/>
              <a:t>one on data preprocessed with color jittering</a:t>
            </a:r>
          </a:p>
          <a:p>
            <a:pPr lvl="1">
              <a:buClr>
                <a:schemeClr val="tx1"/>
              </a:buClr>
            </a:pPr>
            <a:r>
              <a:rPr lang="en-US" sz="1500" dirty="0"/>
              <a:t>one on layers-augmented data</a:t>
            </a:r>
          </a:p>
          <a:p>
            <a:pPr marL="0" indent="0">
              <a:buNone/>
            </a:pPr>
            <a:endParaRPr lang="en-US" sz="1500" dirty="0"/>
          </a:p>
          <a:p>
            <a:pPr>
              <a:buClr>
                <a:schemeClr val="tx1"/>
              </a:buClr>
            </a:pPr>
            <a:r>
              <a:rPr lang="en-US" sz="1500" b="1" dirty="0"/>
              <a:t>Evaluation metrics and methods</a:t>
            </a:r>
          </a:p>
          <a:p>
            <a:pPr lvl="1">
              <a:buClr>
                <a:schemeClr val="tx1"/>
              </a:buClr>
            </a:pPr>
            <a:r>
              <a:rPr lang="en-US" sz="1500" dirty="0"/>
              <a:t>Precision, Recall, F1-Score, and Confusion Matrix</a:t>
            </a:r>
          </a:p>
          <a:p>
            <a:pPr lvl="1">
              <a:buClr>
                <a:schemeClr val="tx1"/>
              </a:buClr>
            </a:pPr>
            <a:r>
              <a:rPr lang="en-US" sz="1500" dirty="0"/>
              <a:t>Plotting training loss and accuracy history over epochs</a:t>
            </a:r>
            <a:endParaRPr lang="it-IT" sz="1500" dirty="0"/>
          </a:p>
          <a:p>
            <a:endParaRPr lang="it-IT" sz="1500" dirty="0"/>
          </a:p>
        </p:txBody>
      </p:sp>
      <p:pic>
        <p:nvPicPr>
          <p:cNvPr id="7" name="Picture 6" descr="A red and white logo&#10;&#10;Description automatically generated">
            <a:extLst>
              <a:ext uri="{FF2B5EF4-FFF2-40B4-BE49-F238E27FC236}">
                <a16:creationId xmlns:a16="http://schemas.microsoft.com/office/drawing/2014/main" id="{CC5013C2-D797-7E10-F1E7-842887F0B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02" y="4761473"/>
            <a:ext cx="4545726" cy="16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D27F-A3B2-93AA-59B3-E8D6F802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500" dirty="0"/>
              <a:t>Results - 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CD8F74-43E4-E1D0-09FD-EC95A7ED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963" y="1292952"/>
            <a:ext cx="5015638" cy="565796"/>
          </a:xfrm>
        </p:spPr>
        <p:txBody>
          <a:bodyPr/>
          <a:lstStyle/>
          <a:p>
            <a:r>
              <a:rPr lang="it-IT"/>
              <a:t>Machine Learning results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F550-3A9A-9F3D-72F3-DB346E34A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800" y="1891324"/>
            <a:ext cx="5003801" cy="32345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500" dirty="0"/>
              <a:t>Support Vector Machine (SVM) exhibited exceptional performance with high accuracy and robustness</a:t>
            </a:r>
          </a:p>
          <a:p>
            <a:pPr>
              <a:buClr>
                <a:schemeClr val="tx1"/>
              </a:buClr>
            </a:pPr>
            <a:r>
              <a:rPr lang="en-US" sz="1500" dirty="0"/>
              <a:t>Followed by AdaBoost and Random Forest. They demonstrated effectiveness in identifying pneumonia cases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9D1FFD-9A5E-B200-C194-967329B6C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2687" y="1292205"/>
            <a:ext cx="5015638" cy="565796"/>
          </a:xfrm>
        </p:spPr>
        <p:txBody>
          <a:bodyPr/>
          <a:lstStyle/>
          <a:p>
            <a:r>
              <a:rPr lang="it-IT"/>
              <a:t>Deep Learning Results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30DA7C-01A6-B569-23BF-F3EFE78BE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2687" y="1976040"/>
            <a:ext cx="5003800" cy="32345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500" dirty="0"/>
              <a:t>Slightly outperformed traditional machine learning algorithms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821AF-51A8-049A-B389-8D7AEA593A89}"/>
              </a:ext>
            </a:extLst>
          </p:cNvPr>
          <p:cNvSpPr txBox="1"/>
          <p:nvPr/>
        </p:nvSpPr>
        <p:spPr>
          <a:xfrm>
            <a:off x="1146312" y="3877176"/>
            <a:ext cx="1056707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75000"/>
                  </a:schemeClr>
                </a:solidFill>
              </a:rPr>
              <a:t>Inference and 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</a:schemeClr>
                </a:solidFill>
              </a:rPr>
              <a:t>Inference executions of SVM, Random Forest, and AdaBoost reflected the results obtained in the training and validation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</a:schemeClr>
                </a:solidFill>
              </a:rPr>
              <a:t>The Deep Learning models, trained on different data configurations, also demonstrated high confidence in correctly classifying images from the test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9EB0B-2D42-69F2-DF5A-ECFCBCC3F807}"/>
              </a:ext>
            </a:extLst>
          </p:cNvPr>
          <p:cNvSpPr txBox="1"/>
          <p:nvPr/>
        </p:nvSpPr>
        <p:spPr>
          <a:xfrm>
            <a:off x="1146312" y="5328654"/>
            <a:ext cx="105727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75000"/>
                  </a:schemeClr>
                </a:solidFill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</a:schemeClr>
                </a:solidFill>
              </a:rPr>
              <a:t>Development of robust classifiers for distinguishing between normal and pneumonia-affected X-ray thoracic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75000"/>
                  </a:schemeClr>
                </a:solidFill>
              </a:rPr>
              <a:t>Results achieve hold promise for automation and accuracy in pneumonia diagnosis</a:t>
            </a:r>
            <a:endParaRPr lang="it-IT" sz="15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9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7F8C-334C-13AF-C7D0-29E2CFC2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500" dirty="0"/>
              <a:t>Results -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0A8A-A393-BAB9-6CF3-5FDAD516A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963" y="1557800"/>
            <a:ext cx="5015638" cy="565796"/>
          </a:xfrm>
        </p:spPr>
        <p:txBody>
          <a:bodyPr/>
          <a:lstStyle/>
          <a:p>
            <a:r>
              <a:rPr lang="it-IT" dirty="0"/>
              <a:t>Machine Learning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F8A18A0-4E3A-6A80-86F0-5679F764614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8945620"/>
              </p:ext>
            </p:extLst>
          </p:nvPr>
        </p:nvGraphicFramePr>
        <p:xfrm>
          <a:off x="152103" y="2388301"/>
          <a:ext cx="5932059" cy="31851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64946">
                  <a:extLst>
                    <a:ext uri="{9D8B030D-6E8A-4147-A177-3AD203B41FA5}">
                      <a16:colId xmlns:a16="http://schemas.microsoft.com/office/drawing/2014/main" val="1022987645"/>
                    </a:ext>
                  </a:extLst>
                </a:gridCol>
                <a:gridCol w="922075">
                  <a:extLst>
                    <a:ext uri="{9D8B030D-6E8A-4147-A177-3AD203B41FA5}">
                      <a16:colId xmlns:a16="http://schemas.microsoft.com/office/drawing/2014/main" val="3785685218"/>
                    </a:ext>
                  </a:extLst>
                </a:gridCol>
                <a:gridCol w="957747">
                  <a:extLst>
                    <a:ext uri="{9D8B030D-6E8A-4147-A177-3AD203B41FA5}">
                      <a16:colId xmlns:a16="http://schemas.microsoft.com/office/drawing/2014/main" val="1792312245"/>
                    </a:ext>
                  </a:extLst>
                </a:gridCol>
                <a:gridCol w="957747">
                  <a:extLst>
                    <a:ext uri="{9D8B030D-6E8A-4147-A177-3AD203B41FA5}">
                      <a16:colId xmlns:a16="http://schemas.microsoft.com/office/drawing/2014/main" val="849589442"/>
                    </a:ext>
                  </a:extLst>
                </a:gridCol>
                <a:gridCol w="1064772">
                  <a:extLst>
                    <a:ext uri="{9D8B030D-6E8A-4147-A177-3AD203B41FA5}">
                      <a16:colId xmlns:a16="http://schemas.microsoft.com/office/drawing/2014/main" val="2215480711"/>
                    </a:ext>
                  </a:extLst>
                </a:gridCol>
                <a:gridCol w="1064772">
                  <a:extLst>
                    <a:ext uri="{9D8B030D-6E8A-4147-A177-3AD203B41FA5}">
                      <a16:colId xmlns:a16="http://schemas.microsoft.com/office/drawing/2014/main" val="1645415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1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</a:rPr>
                        <a:t>Train</a:t>
                      </a:r>
                      <a:r>
                        <a:rPr lang="it-IT" sz="1400" dirty="0"/>
                        <a:t>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1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FFFF00"/>
                          </a:solidFill>
                        </a:rPr>
                        <a:t>Val</a:t>
                      </a:r>
                    </a:p>
                    <a:p>
                      <a:r>
                        <a:rPr lang="it-IT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5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92D050"/>
                          </a:solidFill>
                        </a:rPr>
                        <a:t>Test</a:t>
                      </a:r>
                    </a:p>
                    <a:p>
                      <a:r>
                        <a:rPr lang="it-IT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3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0.957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4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46131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27C66-49C1-4B9A-6F14-C101CF56D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399" y="1557800"/>
            <a:ext cx="5015638" cy="565796"/>
          </a:xfrm>
        </p:spPr>
        <p:txBody>
          <a:bodyPr/>
          <a:lstStyle/>
          <a:p>
            <a:r>
              <a:rPr lang="it-IT" dirty="0"/>
              <a:t>Deep Learning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FDA6AE0-F392-694B-BD40-4402DB62036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92602405"/>
              </p:ext>
            </p:extLst>
          </p:nvPr>
        </p:nvGraphicFramePr>
        <p:xfrm>
          <a:off x="6458399" y="2388301"/>
          <a:ext cx="5170143" cy="3708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95984">
                  <a:extLst>
                    <a:ext uri="{9D8B030D-6E8A-4147-A177-3AD203B41FA5}">
                      <a16:colId xmlns:a16="http://schemas.microsoft.com/office/drawing/2014/main" val="737092086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250614393"/>
                    </a:ext>
                  </a:extLst>
                </a:gridCol>
                <a:gridCol w="2116809">
                  <a:extLst>
                    <a:ext uri="{9D8B030D-6E8A-4147-A177-3AD203B41FA5}">
                      <a16:colId xmlns:a16="http://schemas.microsoft.com/office/drawing/2014/main" val="3522480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Color Jittering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Layers Augmentation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0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</a:rPr>
                        <a:t>Train</a:t>
                      </a:r>
                      <a:r>
                        <a:rPr lang="it-IT" sz="1400" dirty="0"/>
                        <a:t>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0.9373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3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</a:rPr>
                        <a:t>Train</a:t>
                      </a:r>
                      <a:r>
                        <a:rPr lang="it-IT" sz="1400" dirty="0"/>
                        <a:t>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0.165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8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FFFF00"/>
                          </a:solidFill>
                        </a:rPr>
                        <a:t>Val</a:t>
                      </a:r>
                      <a:r>
                        <a:rPr lang="it-IT" sz="1400" dirty="0"/>
                        <a:t>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2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FFFF00"/>
                          </a:solidFill>
                        </a:rPr>
                        <a:t>Val</a:t>
                      </a:r>
                      <a:r>
                        <a:rPr lang="it-IT" sz="1400" dirty="0"/>
                        <a:t>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0.141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92D050"/>
                          </a:solidFill>
                        </a:rPr>
                        <a:t>Test</a:t>
                      </a:r>
                      <a:r>
                        <a:rPr lang="it-IT" sz="1400" dirty="0"/>
                        <a:t>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0.940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dirty="0"/>
                        <a:t>0.938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7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92D050"/>
                          </a:solidFill>
                        </a:rPr>
                        <a:t>Test</a:t>
                      </a:r>
                      <a:r>
                        <a:rPr lang="it-IT" sz="1400" dirty="0"/>
                        <a:t>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dirty="0"/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4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0.964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6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/>
                        <a:t>0.959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dirty="0"/>
                        <a:t>0.961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7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45605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172</TotalTime>
  <Words>599</Words>
  <Application>Microsoft Office PowerPoint</Application>
  <PresentationFormat>Widescreen</PresentationFormat>
  <Paragraphs>165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BlobVTI</vt:lpstr>
      <vt:lpstr>Automated Pneumonia Diagnosis with Machine Learning</vt:lpstr>
      <vt:lpstr>Introduction</vt:lpstr>
      <vt:lpstr>Project phases overview</vt:lpstr>
      <vt:lpstr>Data Import</vt:lpstr>
      <vt:lpstr>Data exploration</vt:lpstr>
      <vt:lpstr>Machine Learning</vt:lpstr>
      <vt:lpstr>Deep Learning</vt:lpstr>
      <vt:lpstr>Results - i</vt:lpstr>
      <vt:lpstr>Results - ii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Pneumonia Diagnosis with Machine Learning</dc:title>
  <dc:creator>Benedetta Pacilli</dc:creator>
  <cp:lastModifiedBy>Benedetta Pacilli</cp:lastModifiedBy>
  <cp:revision>8</cp:revision>
  <dcterms:created xsi:type="dcterms:W3CDTF">2024-02-14T20:04:27Z</dcterms:created>
  <dcterms:modified xsi:type="dcterms:W3CDTF">2024-08-14T16:32:11Z</dcterms:modified>
</cp:coreProperties>
</file>