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1"/>
  </p:notesMasterIdLst>
  <p:sldIdLst>
    <p:sldId id="256" r:id="rId2"/>
    <p:sldId id="257" r:id="rId3"/>
    <p:sldId id="266" r:id="rId4"/>
    <p:sldId id="276" r:id="rId5"/>
    <p:sldId id="298" r:id="rId6"/>
    <p:sldId id="269" r:id="rId7"/>
    <p:sldId id="278" r:id="rId8"/>
    <p:sldId id="263" r:id="rId9"/>
    <p:sldId id="279"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Exo 2" panose="020B0604020202020204" charset="0"/>
      <p:regular r:id="rId16"/>
      <p:bold r:id="rId17"/>
      <p:italic r:id="rId18"/>
      <p:boldItalic r:id="rId19"/>
    </p:embeddedFont>
    <p:embeddedFont>
      <p:font typeface="Roboto Condensed" panose="020B0604020202020204" charset="0"/>
      <p:regular r:id="rId20"/>
      <p:bold r:id="rId21"/>
      <p:italic r:id="rId22"/>
      <p:boldItalic r:id="rId23"/>
    </p:embeddedFont>
    <p:embeddedFont>
      <p:font typeface="Roboto Condensed Light" panose="020B0604020202020204" charset="0"/>
      <p:regular r:id="rId24"/>
      <p:bold r:id="rId25"/>
      <p:italic r:id="rId26"/>
      <p:boldItalic r:id="rId27"/>
    </p:embeddedFont>
    <p:embeddedFont>
      <p:font typeface="Squada One"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67D26A-F3A0-4BB2-B462-B86D1C1DD56B}">
  <a:tblStyle styleId="{C967D26A-F3A0-4BB2-B462-B86D1C1DD5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snapToGrid="0">
      <p:cViewPr varScale="1">
        <p:scale>
          <a:sx n="96" d="100"/>
          <a:sy n="96" d="100"/>
        </p:scale>
        <p:origin x="6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1abfbaf28_3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1abfbaf28_3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2028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19515fe0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19515fe0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419515fe0b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419515fe0b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9647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3496443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507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40422e07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340422e07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982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8d3b44f0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8d3b44f0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1581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 + photo">
  <p:cSld name="CUSTOM_2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ctrTitle"/>
          </p:nvPr>
        </p:nvSpPr>
        <p:spPr>
          <a:xfrm>
            <a:off x="1600733" y="985228"/>
            <a:ext cx="26736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000"/>
            </a:lvl1pPr>
            <a:lvl2pPr lvl="1" algn="r" rtl="0">
              <a:spcBef>
                <a:spcPts val="0"/>
              </a:spcBef>
              <a:spcAft>
                <a:spcPts val="0"/>
              </a:spcAft>
              <a:buClr>
                <a:srgbClr val="000000"/>
              </a:buClr>
              <a:buSzPts val="2000"/>
              <a:buNone/>
              <a:defRPr sz="2000">
                <a:solidFill>
                  <a:srgbClr val="000000"/>
                </a:solidFill>
              </a:defRPr>
            </a:lvl2pPr>
            <a:lvl3pPr lvl="2" algn="r" rtl="0">
              <a:spcBef>
                <a:spcPts val="0"/>
              </a:spcBef>
              <a:spcAft>
                <a:spcPts val="0"/>
              </a:spcAft>
              <a:buClr>
                <a:srgbClr val="000000"/>
              </a:buClr>
              <a:buSzPts val="2000"/>
              <a:buNone/>
              <a:defRPr sz="2000">
                <a:solidFill>
                  <a:srgbClr val="000000"/>
                </a:solidFill>
              </a:defRPr>
            </a:lvl3pPr>
            <a:lvl4pPr lvl="3" algn="r" rtl="0">
              <a:spcBef>
                <a:spcPts val="0"/>
              </a:spcBef>
              <a:spcAft>
                <a:spcPts val="0"/>
              </a:spcAft>
              <a:buClr>
                <a:srgbClr val="000000"/>
              </a:buClr>
              <a:buSzPts val="2000"/>
              <a:buNone/>
              <a:defRPr sz="2000">
                <a:solidFill>
                  <a:srgbClr val="000000"/>
                </a:solidFill>
              </a:defRPr>
            </a:lvl4pPr>
            <a:lvl5pPr lvl="4" algn="r" rtl="0">
              <a:spcBef>
                <a:spcPts val="0"/>
              </a:spcBef>
              <a:spcAft>
                <a:spcPts val="0"/>
              </a:spcAft>
              <a:buClr>
                <a:srgbClr val="000000"/>
              </a:buClr>
              <a:buSzPts val="2000"/>
              <a:buNone/>
              <a:defRPr sz="2000">
                <a:solidFill>
                  <a:srgbClr val="000000"/>
                </a:solidFill>
              </a:defRPr>
            </a:lvl5pPr>
            <a:lvl6pPr lvl="5" algn="r" rtl="0">
              <a:spcBef>
                <a:spcPts val="0"/>
              </a:spcBef>
              <a:spcAft>
                <a:spcPts val="0"/>
              </a:spcAft>
              <a:buClr>
                <a:srgbClr val="000000"/>
              </a:buClr>
              <a:buSzPts val="2000"/>
              <a:buNone/>
              <a:defRPr sz="2000">
                <a:solidFill>
                  <a:srgbClr val="000000"/>
                </a:solidFill>
              </a:defRPr>
            </a:lvl6pPr>
            <a:lvl7pPr lvl="6" algn="r" rtl="0">
              <a:spcBef>
                <a:spcPts val="0"/>
              </a:spcBef>
              <a:spcAft>
                <a:spcPts val="0"/>
              </a:spcAft>
              <a:buClr>
                <a:srgbClr val="000000"/>
              </a:buClr>
              <a:buSzPts val="2000"/>
              <a:buNone/>
              <a:defRPr sz="2000">
                <a:solidFill>
                  <a:srgbClr val="000000"/>
                </a:solidFill>
              </a:defRPr>
            </a:lvl7pPr>
            <a:lvl8pPr lvl="7" algn="r" rtl="0">
              <a:spcBef>
                <a:spcPts val="0"/>
              </a:spcBef>
              <a:spcAft>
                <a:spcPts val="0"/>
              </a:spcAft>
              <a:buClr>
                <a:srgbClr val="000000"/>
              </a:buClr>
              <a:buSzPts val="2000"/>
              <a:buNone/>
              <a:defRPr sz="2000">
                <a:solidFill>
                  <a:srgbClr val="000000"/>
                </a:solidFill>
              </a:defRPr>
            </a:lvl8pPr>
            <a:lvl9pPr lvl="8" algn="r" rtl="0">
              <a:spcBef>
                <a:spcPts val="0"/>
              </a:spcBef>
              <a:spcAft>
                <a:spcPts val="0"/>
              </a:spcAft>
              <a:buClr>
                <a:srgbClr val="000000"/>
              </a:buClr>
              <a:buSzPts val="2000"/>
              <a:buNone/>
              <a:defRPr sz="2000">
                <a:solidFill>
                  <a:srgbClr val="000000"/>
                </a:solidFill>
              </a:defRPr>
            </a:lvl9pPr>
          </a:lstStyle>
          <a:p>
            <a:endParaRPr/>
          </a:p>
        </p:txBody>
      </p:sp>
      <p:sp>
        <p:nvSpPr>
          <p:cNvPr id="46" name="Google Shape;46;p8"/>
          <p:cNvSpPr txBox="1">
            <a:spLocks noGrp="1"/>
          </p:cNvSpPr>
          <p:nvPr>
            <p:ph type="subTitle" idx="1"/>
          </p:nvPr>
        </p:nvSpPr>
        <p:spPr>
          <a:xfrm>
            <a:off x="1179233" y="3058425"/>
            <a:ext cx="30951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100">
                <a:solidFill>
                  <a:srgbClr val="000000"/>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47" name="Google Shape;47;p8"/>
          <p:cNvSpPr txBox="1">
            <a:spLocks noGrp="1"/>
          </p:cNvSpPr>
          <p:nvPr>
            <p:ph type="ctrTitle" idx="2"/>
          </p:nvPr>
        </p:nvSpPr>
        <p:spPr>
          <a:xfrm>
            <a:off x="1932090"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p:cSld name="CUSTOM_24">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0"/>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58" name="Google Shape;58;p10"/>
          <p:cNvSpPr txBox="1">
            <a:spLocks noGrp="1"/>
          </p:cNvSpPr>
          <p:nvPr>
            <p:ph type="ctrTitle" idx="2"/>
          </p:nvPr>
        </p:nvSpPr>
        <p:spPr>
          <a:xfrm>
            <a:off x="5616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59" name="Google Shape;59;p10"/>
          <p:cNvSpPr txBox="1">
            <a:spLocks noGrp="1"/>
          </p:cNvSpPr>
          <p:nvPr>
            <p:ph type="subTitle" idx="1"/>
          </p:nvPr>
        </p:nvSpPr>
        <p:spPr>
          <a:xfrm>
            <a:off x="872450" y="3090475"/>
            <a:ext cx="20520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60" name="Google Shape;60;p10"/>
          <p:cNvSpPr txBox="1">
            <a:spLocks noGrp="1"/>
          </p:cNvSpPr>
          <p:nvPr>
            <p:ph type="ctrTitle" idx="3"/>
          </p:nvPr>
        </p:nvSpPr>
        <p:spPr>
          <a:xfrm>
            <a:off x="32352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61" name="Google Shape;61;p10"/>
          <p:cNvSpPr txBox="1">
            <a:spLocks noGrp="1"/>
          </p:cNvSpPr>
          <p:nvPr>
            <p:ph type="subTitle" idx="4"/>
          </p:nvPr>
        </p:nvSpPr>
        <p:spPr>
          <a:xfrm>
            <a:off x="3462900" y="2036750"/>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62" name="Google Shape;62;p10"/>
          <p:cNvSpPr txBox="1">
            <a:spLocks noGrp="1"/>
          </p:cNvSpPr>
          <p:nvPr>
            <p:ph type="ctrTitle" idx="5"/>
          </p:nvPr>
        </p:nvSpPr>
        <p:spPr>
          <a:xfrm>
            <a:off x="59088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63" name="Google Shape;63;p10"/>
          <p:cNvSpPr txBox="1">
            <a:spLocks noGrp="1"/>
          </p:cNvSpPr>
          <p:nvPr>
            <p:ph type="subTitle" idx="6"/>
          </p:nvPr>
        </p:nvSpPr>
        <p:spPr>
          <a:xfrm>
            <a:off x="6136500" y="3090475"/>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lumns">
  <p:cSld name="CUSTOM_25_1">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84" name="Google Shape;84;p13"/>
          <p:cNvSpPr txBox="1">
            <a:spLocks noGrp="1"/>
          </p:cNvSpPr>
          <p:nvPr>
            <p:ph type="ctrTitle" idx="2"/>
          </p:nvPr>
        </p:nvSpPr>
        <p:spPr>
          <a:xfrm>
            <a:off x="1741950" y="2846700"/>
            <a:ext cx="12579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5" name="Google Shape;85;p13"/>
          <p:cNvSpPr txBox="1">
            <a:spLocks noGrp="1"/>
          </p:cNvSpPr>
          <p:nvPr>
            <p:ph type="subTitle" idx="1"/>
          </p:nvPr>
        </p:nvSpPr>
        <p:spPr>
          <a:xfrm>
            <a:off x="1741950" y="1650025"/>
            <a:ext cx="2157300" cy="10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86" name="Google Shape;86;p13"/>
          <p:cNvSpPr txBox="1">
            <a:spLocks noGrp="1"/>
          </p:cNvSpPr>
          <p:nvPr>
            <p:ph type="ctrTitle" idx="3"/>
          </p:nvPr>
        </p:nvSpPr>
        <p:spPr>
          <a:xfrm>
            <a:off x="5633751" y="3635300"/>
            <a:ext cx="1780500" cy="42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7" name="Google Shape;87;p13"/>
          <p:cNvSpPr txBox="1">
            <a:spLocks noGrp="1"/>
          </p:cNvSpPr>
          <p:nvPr>
            <p:ph type="subTitle" idx="4"/>
          </p:nvPr>
        </p:nvSpPr>
        <p:spPr>
          <a:xfrm>
            <a:off x="5256958" y="2440056"/>
            <a:ext cx="2157300" cy="100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4">
  <p:cSld name="CUSTOM_15_1_1_1">
    <p:bg>
      <p:bgPr>
        <a:blipFill>
          <a:blip r:embed="rId2">
            <a:alphaModFix/>
          </a:blip>
          <a:stretch>
            <a:fillRect/>
          </a:stretch>
        </a:blipFill>
        <a:effectLst/>
      </p:bgPr>
    </p:bg>
    <p:spTree>
      <p:nvGrpSpPr>
        <p:cNvPr id="1" name="Shape 112"/>
        <p:cNvGrpSpPr/>
        <p:nvPr/>
      </p:nvGrpSpPr>
      <p:grpSpPr>
        <a:xfrm>
          <a:off x="0" y="0"/>
          <a:ext cx="0" cy="0"/>
          <a:chOff x="0" y="0"/>
          <a:chExt cx="0" cy="0"/>
        </a:xfrm>
      </p:grpSpPr>
      <p:sp>
        <p:nvSpPr>
          <p:cNvPr id="113" name="Google Shape;113;p20"/>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5">
  <p:cSld name="CUSTOM_15_1_1_1_1">
    <p:bg>
      <p:bgPr>
        <a:blipFill>
          <a:blip r:embed="rId2">
            <a:alphaModFix/>
          </a:blip>
          <a:stretch>
            <a:fillRect/>
          </a:stretch>
        </a:blipFill>
        <a:effectLst/>
      </p:bgPr>
    </p:bg>
    <p:spTree>
      <p:nvGrpSpPr>
        <p:cNvPr id="1" name="Shape 118"/>
        <p:cNvGrpSpPr/>
        <p:nvPr/>
      </p:nvGrpSpPr>
      <p:grpSpPr>
        <a:xfrm>
          <a:off x="0" y="0"/>
          <a:ext cx="0" cy="0"/>
          <a:chOff x="0" y="0"/>
          <a:chExt cx="0" cy="0"/>
        </a:xfrm>
      </p:grpSpPr>
      <p:sp>
        <p:nvSpPr>
          <p:cNvPr id="119" name="Google Shape;119;p2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2">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3"/>
          <p:cNvSpPr txBox="1">
            <a:spLocks noGrp="1"/>
          </p:cNvSpPr>
          <p:nvPr>
            <p:ph type="ctrTitle"/>
          </p:nvPr>
        </p:nvSpPr>
        <p:spPr>
          <a:xfrm flipH="1">
            <a:off x="1974150" y="1161000"/>
            <a:ext cx="5195700" cy="1365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4800"/>
              <a:buNone/>
              <a:defRPr sz="4800"/>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22" name="Google Shape;122;p23"/>
          <p:cNvSpPr txBox="1">
            <a:spLocks noGrp="1"/>
          </p:cNvSpPr>
          <p:nvPr>
            <p:ph type="subTitle" idx="1"/>
          </p:nvPr>
        </p:nvSpPr>
        <p:spPr>
          <a:xfrm>
            <a:off x="2152500" y="2494850"/>
            <a:ext cx="48390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23"/>
          <p:cNvSpPr txBox="1"/>
          <p:nvPr/>
        </p:nvSpPr>
        <p:spPr>
          <a:xfrm>
            <a:off x="625906" y="3722418"/>
            <a:ext cx="3830100" cy="178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1000">
                <a:solidFill>
                  <a:schemeClr val="dk1"/>
                </a:solidFill>
                <a:latin typeface="Roboto Condensed Light"/>
                <a:ea typeface="Roboto Condensed Light"/>
                <a:cs typeface="Roboto Condensed Light"/>
                <a:sym typeface="Roboto Condensed Light"/>
              </a:rPr>
              <a:t>CREDITS: This presentation template was created by </a:t>
            </a:r>
            <a:r>
              <a:rPr lang="en" sz="1000" b="1">
                <a:solidFill>
                  <a:schemeClr val="dk1"/>
                </a:solidFill>
                <a:uFill>
                  <a:noFill/>
                </a:uFill>
                <a:latin typeface="Roboto Condensed"/>
                <a:ea typeface="Roboto Condensed"/>
                <a:cs typeface="Roboto Condensed"/>
                <a:sym typeface="Roboto Condensed"/>
                <a:hlinkClick r:id="rId3">
                  <a:extLst>
                    <a:ext uri="{A12FA001-AC4F-418D-AE19-62706E023703}">
                      <ahyp:hlinkClr xmlns:ahyp="http://schemas.microsoft.com/office/drawing/2018/hyperlinkcolor" val="tx"/>
                    </a:ext>
                  </a:extLst>
                </a:hlinkClick>
              </a:rPr>
              <a:t>Slidesgo</a:t>
            </a:r>
            <a:r>
              <a:rPr lang="en" sz="1000">
                <a:solidFill>
                  <a:schemeClr val="dk1"/>
                </a:solidFill>
                <a:latin typeface="Roboto Condensed Light"/>
                <a:ea typeface="Roboto Condensed Light"/>
                <a:cs typeface="Roboto Condensed Light"/>
                <a:sym typeface="Roboto Condensed Light"/>
              </a:rPr>
              <a:t>, including icons by </a:t>
            </a:r>
            <a:r>
              <a:rPr lang="en" sz="1000" b="1">
                <a:solidFill>
                  <a:schemeClr val="dk1"/>
                </a:solidFill>
                <a:uFill>
                  <a:noFill/>
                </a:uFill>
                <a:latin typeface="Roboto Condensed"/>
                <a:ea typeface="Roboto Condensed"/>
                <a:cs typeface="Roboto Condensed"/>
                <a:sym typeface="Roboto Condensed"/>
                <a:hlinkClick r:id="rId4">
                  <a:extLst>
                    <a:ext uri="{A12FA001-AC4F-418D-AE19-62706E023703}">
                      <ahyp:hlinkClr xmlns:ahyp="http://schemas.microsoft.com/office/drawing/2018/hyperlinkcolor" val="tx"/>
                    </a:ext>
                  </a:extLst>
                </a:hlinkClick>
              </a:rPr>
              <a:t>Flaticon</a:t>
            </a:r>
            <a:r>
              <a:rPr lang="en" sz="1000">
                <a:solidFill>
                  <a:schemeClr val="dk1"/>
                </a:solidFill>
                <a:latin typeface="Roboto Condensed Light"/>
                <a:ea typeface="Roboto Condensed Light"/>
                <a:cs typeface="Roboto Condensed Light"/>
                <a:sym typeface="Roboto Condensed Light"/>
              </a:rPr>
              <a:t>, and infographics &amp; images by </a:t>
            </a:r>
            <a:r>
              <a:rPr lang="en" sz="1000" b="1">
                <a:solidFill>
                  <a:schemeClr val="dk1"/>
                </a:solidFill>
                <a:uFill>
                  <a:noFill/>
                </a:uFill>
                <a:latin typeface="Roboto Condensed"/>
                <a:ea typeface="Roboto Condensed"/>
                <a:cs typeface="Roboto Condensed"/>
                <a:sym typeface="Roboto Condensed"/>
                <a:hlinkClick r:id="rId5">
                  <a:extLst>
                    <a:ext uri="{A12FA001-AC4F-418D-AE19-62706E023703}">
                      <ahyp:hlinkClr xmlns:ahyp="http://schemas.microsoft.com/office/drawing/2018/hyperlinkcolor" val="tx"/>
                    </a:ext>
                  </a:extLst>
                </a:hlinkClick>
              </a:rPr>
              <a:t>Freepik</a:t>
            </a:r>
            <a:r>
              <a:rPr lang="en" sz="1000">
                <a:solidFill>
                  <a:schemeClr val="dk1"/>
                </a:solidFill>
                <a:latin typeface="Roboto Condensed Light"/>
                <a:ea typeface="Roboto Condensed Light"/>
                <a:cs typeface="Roboto Condensed Light"/>
                <a:sym typeface="Roboto Condensed Light"/>
              </a:rPr>
              <a:t>. </a:t>
            </a:r>
            <a:endParaRPr sz="1000">
              <a:solidFill>
                <a:schemeClr val="dk1"/>
              </a:solidFill>
              <a:latin typeface="Roboto Condensed Light"/>
              <a:ea typeface="Roboto Condensed Light"/>
              <a:cs typeface="Roboto Condensed Light"/>
              <a:sym typeface="Roboto Condensed Light"/>
            </a:endParaRPr>
          </a:p>
          <a:p>
            <a:pPr marL="0" lvl="0" indent="0" algn="l" rtl="0">
              <a:lnSpc>
                <a:spcPct val="100000"/>
              </a:lnSpc>
              <a:spcBef>
                <a:spcPts val="300"/>
              </a:spcBef>
              <a:spcAft>
                <a:spcPts val="0"/>
              </a:spcAft>
              <a:buNone/>
            </a:pPr>
            <a:r>
              <a:rPr lang="en" sz="900" b="1">
                <a:solidFill>
                  <a:schemeClr val="dk1"/>
                </a:solidFill>
                <a:latin typeface="Roboto Condensed"/>
                <a:ea typeface="Roboto Condensed"/>
                <a:cs typeface="Roboto Condensed"/>
                <a:sym typeface="Roboto Condensed"/>
              </a:rPr>
              <a:t>Please keep this slide for attribution.</a:t>
            </a:r>
            <a:endParaRPr sz="900" b="1">
              <a:solidFill>
                <a:schemeClr val="dk1"/>
              </a:solidFill>
              <a:latin typeface="Roboto Condensed"/>
              <a:ea typeface="Roboto Condensed"/>
              <a:cs typeface="Roboto Condensed"/>
              <a:sym typeface="Roboto Condensed"/>
            </a:endParaRPr>
          </a:p>
          <a:p>
            <a:pPr marL="0" lvl="0" indent="0" algn="l" rtl="0">
              <a:lnSpc>
                <a:spcPct val="115000"/>
              </a:lnSpc>
              <a:spcBef>
                <a:spcPts val="300"/>
              </a:spcBef>
              <a:spcAft>
                <a:spcPts val="0"/>
              </a:spcAft>
              <a:buNone/>
            </a:pPr>
            <a:endParaRPr>
              <a:solidFill>
                <a:schemeClr val="dk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a:solidFill>
                <a:schemeClr val="dk1"/>
              </a:solidFill>
              <a:latin typeface="Roboto Condensed Light"/>
              <a:ea typeface="Roboto Condensed Light"/>
              <a:cs typeface="Roboto Condensed Light"/>
              <a:sym typeface="Roboto Condensed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p:cSld name="CUSTOM_14">
    <p:bg>
      <p:bgPr>
        <a:blipFill>
          <a:blip r:embed="rId2">
            <a:alphaModFix/>
          </a:blip>
          <a:stretch>
            <a:fillRect/>
          </a:stretch>
        </a:blipFill>
        <a:effectLst/>
      </p:bgPr>
    </p:bg>
    <p:spTree>
      <p:nvGrpSpPr>
        <p:cNvPr id="1" name="Shape 124"/>
        <p:cNvGrpSpPr/>
        <p:nvPr/>
      </p:nvGrpSpPr>
      <p:grpSpPr>
        <a:xfrm>
          <a:off x="0" y="0"/>
          <a:ext cx="0" cy="0"/>
          <a:chOff x="0" y="0"/>
          <a:chExt cx="0" cy="0"/>
        </a:xfrm>
      </p:grpSpPr>
      <p:sp>
        <p:nvSpPr>
          <p:cNvPr id="125" name="Google Shape;125;p24"/>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Char char="●"/>
              <a:defRPr>
                <a:solidFill>
                  <a:srgbClr val="000000"/>
                </a:solidFill>
              </a:defRPr>
            </a:lvl1pPr>
            <a:lvl2pPr marL="914400" lvl="1" indent="-304800" rtl="0">
              <a:spcBef>
                <a:spcPts val="1600"/>
              </a:spcBef>
              <a:spcAft>
                <a:spcPts val="0"/>
              </a:spcAft>
              <a:buClr>
                <a:srgbClr val="000000"/>
              </a:buClr>
              <a:buSzPts val="1200"/>
              <a:buChar char="○"/>
              <a:defRPr>
                <a:solidFill>
                  <a:srgbClr val="000000"/>
                </a:solidFill>
              </a:defRPr>
            </a:lvl2pPr>
            <a:lvl3pPr marL="1371600" lvl="2" indent="-304800" rtl="0">
              <a:spcBef>
                <a:spcPts val="1600"/>
              </a:spcBef>
              <a:spcAft>
                <a:spcPts val="0"/>
              </a:spcAft>
              <a:buClr>
                <a:srgbClr val="000000"/>
              </a:buClr>
              <a:buSzPts val="1200"/>
              <a:buChar char="■"/>
              <a:defRPr>
                <a:solidFill>
                  <a:srgbClr val="000000"/>
                </a:solidFill>
              </a:defRPr>
            </a:lvl3pPr>
            <a:lvl4pPr marL="1828800" lvl="3" indent="-304800" rtl="0">
              <a:spcBef>
                <a:spcPts val="1600"/>
              </a:spcBef>
              <a:spcAft>
                <a:spcPts val="0"/>
              </a:spcAft>
              <a:buClr>
                <a:srgbClr val="000000"/>
              </a:buClr>
              <a:buSzPts val="1200"/>
              <a:buChar char="●"/>
              <a:defRPr>
                <a:solidFill>
                  <a:srgbClr val="000000"/>
                </a:solidFill>
              </a:defRPr>
            </a:lvl4pPr>
            <a:lvl5pPr marL="2286000" lvl="4" indent="-304800" rtl="0">
              <a:spcBef>
                <a:spcPts val="1600"/>
              </a:spcBef>
              <a:spcAft>
                <a:spcPts val="0"/>
              </a:spcAft>
              <a:buClr>
                <a:srgbClr val="000000"/>
              </a:buClr>
              <a:buSzPts val="1200"/>
              <a:buChar char="○"/>
              <a:defRPr>
                <a:solidFill>
                  <a:srgbClr val="000000"/>
                </a:solidFill>
              </a:defRPr>
            </a:lvl5pPr>
            <a:lvl6pPr marL="2743200" lvl="5" indent="-304800" rtl="0">
              <a:spcBef>
                <a:spcPts val="1600"/>
              </a:spcBef>
              <a:spcAft>
                <a:spcPts val="0"/>
              </a:spcAft>
              <a:buClr>
                <a:srgbClr val="000000"/>
              </a:buClr>
              <a:buSzPts val="1200"/>
              <a:buChar char="■"/>
              <a:defRPr>
                <a:solidFill>
                  <a:srgbClr val="000000"/>
                </a:solidFill>
              </a:defRPr>
            </a:lvl6pPr>
            <a:lvl7pPr marL="3200400" lvl="6" indent="-304800" rtl="0">
              <a:spcBef>
                <a:spcPts val="1600"/>
              </a:spcBef>
              <a:spcAft>
                <a:spcPts val="0"/>
              </a:spcAft>
              <a:buClr>
                <a:srgbClr val="000000"/>
              </a:buClr>
              <a:buSzPts val="1200"/>
              <a:buChar char="●"/>
              <a:defRPr>
                <a:solidFill>
                  <a:srgbClr val="000000"/>
                </a:solidFill>
              </a:defRPr>
            </a:lvl7pPr>
            <a:lvl8pPr marL="3657600" lvl="7" indent="-304800" rtl="0">
              <a:spcBef>
                <a:spcPts val="1600"/>
              </a:spcBef>
              <a:spcAft>
                <a:spcPts val="0"/>
              </a:spcAft>
              <a:buClr>
                <a:srgbClr val="000000"/>
              </a:buClr>
              <a:buSzPts val="1200"/>
              <a:buChar char="○"/>
              <a:defRPr>
                <a:solidFill>
                  <a:srgbClr val="000000"/>
                </a:solidFill>
              </a:defRPr>
            </a:lvl8pPr>
            <a:lvl9pPr marL="4114800" lvl="8" indent="-304800" rtl="0">
              <a:spcBef>
                <a:spcPts val="1600"/>
              </a:spcBef>
              <a:spcAft>
                <a:spcPts val="1600"/>
              </a:spcAft>
              <a:buClr>
                <a:srgbClr val="000000"/>
              </a:buClr>
              <a:buSzPts val="1200"/>
              <a:buChar char="■"/>
              <a:defRPr>
                <a:solidFill>
                  <a:srgbClr val="000000"/>
                </a:solidFill>
              </a:defRPr>
            </a:lvl9pPr>
          </a:lstStyle>
          <a:p>
            <a:endParaRPr/>
          </a:p>
        </p:txBody>
      </p:sp>
      <p:sp>
        <p:nvSpPr>
          <p:cNvPr id="126" name="Google Shape;126;p2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p:cSld name="CUSTOM_33">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6" r:id="rId3"/>
    <p:sldLayoutId id="2147483659" r:id="rId4"/>
    <p:sldLayoutId id="2147483666" r:id="rId5"/>
    <p:sldLayoutId id="2147483668" r:id="rId6"/>
    <p:sldLayoutId id="2147483669" r:id="rId7"/>
    <p:sldLayoutId id="2147483670" r:id="rId8"/>
    <p:sldLayoutId id="214748367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subTitle" idx="1"/>
          </p:nvPr>
        </p:nvSpPr>
        <p:spPr>
          <a:xfrm>
            <a:off x="3670681" y="3175999"/>
            <a:ext cx="4352100" cy="717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CO" sz="1800" dirty="0"/>
              <a:t>María Valentina Rojas Pulgarín</a:t>
            </a:r>
            <a:endParaRPr sz="1800" dirty="0"/>
          </a:p>
        </p:txBody>
      </p:sp>
      <p:sp>
        <p:nvSpPr>
          <p:cNvPr id="137" name="Google Shape;137;p28"/>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rgbClr val="434343"/>
                </a:solidFill>
              </a:rPr>
              <a:t>PERCEPTRÓN &amp;</a:t>
            </a:r>
            <a:br>
              <a:rPr lang="en" dirty="0">
                <a:solidFill>
                  <a:srgbClr val="434343"/>
                </a:solidFill>
              </a:rPr>
            </a:br>
            <a:r>
              <a:rPr lang="en" dirty="0">
                <a:solidFill>
                  <a:srgbClr val="434343"/>
                </a:solidFill>
              </a:rPr>
              <a:t>LÓGICA DIFUSA</a:t>
            </a:r>
            <a:endParaRPr dirty="0">
              <a:solidFill>
                <a:srgbClr val="434343"/>
              </a:solidFill>
            </a:endParaRPr>
          </a:p>
        </p:txBody>
      </p:sp>
      <p:cxnSp>
        <p:nvCxnSpPr>
          <p:cNvPr id="138" name="Google Shape;138;p28"/>
          <p:cNvCxnSpPr/>
          <p:nvPr/>
        </p:nvCxnSpPr>
        <p:spPr>
          <a:xfrm>
            <a:off x="7145675" y="3176000"/>
            <a:ext cx="2086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9"/>
          <p:cNvSpPr txBox="1">
            <a:spLocks noGrp="1"/>
          </p:cNvSpPr>
          <p:nvPr>
            <p:ph type="ctrTitle"/>
          </p:nvPr>
        </p:nvSpPr>
        <p:spPr>
          <a:xfrm>
            <a:off x="1964850" y="167871"/>
            <a:ext cx="5214300" cy="6410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dirty="0"/>
              <a:t>PERCEPTRÓN</a:t>
            </a:r>
            <a:endParaRPr dirty="0"/>
          </a:p>
          <a:p>
            <a:pPr marL="0" lvl="0" indent="0" algn="ctr" rtl="0">
              <a:spcBef>
                <a:spcPts val="0"/>
              </a:spcBef>
              <a:spcAft>
                <a:spcPts val="0"/>
              </a:spcAft>
              <a:buNone/>
            </a:pPr>
            <a:endParaRPr dirty="0"/>
          </a:p>
        </p:txBody>
      </p:sp>
      <p:pic>
        <p:nvPicPr>
          <p:cNvPr id="2050" name="Picture 2">
            <a:extLst>
              <a:ext uri="{FF2B5EF4-FFF2-40B4-BE49-F238E27FC236}">
                <a16:creationId xmlns:a16="http://schemas.microsoft.com/office/drawing/2014/main" id="{6E50193C-2F0F-4928-896E-7B68DDBF16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05" y="1701397"/>
            <a:ext cx="3675911" cy="2145046"/>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51;p30">
            <a:extLst>
              <a:ext uri="{FF2B5EF4-FFF2-40B4-BE49-F238E27FC236}">
                <a16:creationId xmlns:a16="http://schemas.microsoft.com/office/drawing/2014/main" id="{5CDC6153-00D6-4C28-8B4D-E8CAB749D942}"/>
              </a:ext>
            </a:extLst>
          </p:cNvPr>
          <p:cNvSpPr txBox="1">
            <a:spLocks/>
          </p:cNvSpPr>
          <p:nvPr/>
        </p:nvSpPr>
        <p:spPr>
          <a:xfrm>
            <a:off x="1262260" y="913822"/>
            <a:ext cx="2198999"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s-CO" dirty="0"/>
              <a:t>NEURONA BIOLÓGICA </a:t>
            </a:r>
          </a:p>
        </p:txBody>
      </p:sp>
      <p:sp>
        <p:nvSpPr>
          <p:cNvPr id="2" name="Google Shape;151;p30">
            <a:extLst>
              <a:ext uri="{FF2B5EF4-FFF2-40B4-BE49-F238E27FC236}">
                <a16:creationId xmlns:a16="http://schemas.microsoft.com/office/drawing/2014/main" id="{C5171382-268D-4E0B-BBD9-510B4955AFBB}"/>
              </a:ext>
            </a:extLst>
          </p:cNvPr>
          <p:cNvSpPr txBox="1">
            <a:spLocks/>
          </p:cNvSpPr>
          <p:nvPr/>
        </p:nvSpPr>
        <p:spPr>
          <a:xfrm>
            <a:off x="5597792" y="913822"/>
            <a:ext cx="2563650"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s-CO" dirty="0"/>
              <a:t>RED NEURONA ARTIFICIAL </a:t>
            </a:r>
          </a:p>
        </p:txBody>
      </p:sp>
      <p:pic>
        <p:nvPicPr>
          <p:cNvPr id="3074" name="Picture 2">
            <a:extLst>
              <a:ext uri="{FF2B5EF4-FFF2-40B4-BE49-F238E27FC236}">
                <a16:creationId xmlns:a16="http://schemas.microsoft.com/office/drawing/2014/main" id="{45A1E1B9-CF13-48B5-BE65-076BB56250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9040" y="1701397"/>
            <a:ext cx="3481155" cy="21450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a:spLocks noGrp="1"/>
          </p:cNvSpPr>
          <p:nvPr>
            <p:ph type="ctrTitle"/>
          </p:nvPr>
        </p:nvSpPr>
        <p:spPr>
          <a:xfrm>
            <a:off x="1964849" y="441256"/>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MODELADO</a:t>
            </a:r>
            <a:endParaRPr dirty="0"/>
          </a:p>
        </p:txBody>
      </p:sp>
      <p:pic>
        <p:nvPicPr>
          <p:cNvPr id="14" name="Picture 2">
            <a:extLst>
              <a:ext uri="{FF2B5EF4-FFF2-40B4-BE49-F238E27FC236}">
                <a16:creationId xmlns:a16="http://schemas.microsoft.com/office/drawing/2014/main" id="{88EE615D-BCE3-4CDA-A7FA-D31EC2855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0721" y="1540565"/>
            <a:ext cx="5662557" cy="31616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3" name="Título 2">
            <a:extLst>
              <a:ext uri="{FF2B5EF4-FFF2-40B4-BE49-F238E27FC236}">
                <a16:creationId xmlns:a16="http://schemas.microsoft.com/office/drawing/2014/main" id="{5C249319-F76B-453C-B83D-10F44088BA10}"/>
              </a:ext>
            </a:extLst>
          </p:cNvPr>
          <p:cNvSpPr>
            <a:spLocks noGrp="1"/>
          </p:cNvSpPr>
          <p:nvPr>
            <p:ph type="ctrTitle"/>
          </p:nvPr>
        </p:nvSpPr>
        <p:spPr>
          <a:xfrm>
            <a:off x="27841" y="795127"/>
            <a:ext cx="4681330" cy="707335"/>
          </a:xfrm>
        </p:spPr>
        <p:txBody>
          <a:bodyPr/>
          <a:lstStyle/>
          <a:p>
            <a:r>
              <a:rPr lang="es-ES" sz="1800" b="1" i="0" u="none" strike="noStrike" dirty="0">
                <a:solidFill>
                  <a:srgbClr val="000000"/>
                </a:solidFill>
                <a:effectLst/>
                <a:latin typeface="+mj-lt"/>
              </a:rPr>
              <a:t>ECUACIÓN UMBRAL(CASO ESPECÍFICO CUANDO UMBRAL ES CERO). </a:t>
            </a:r>
            <a:endParaRPr lang="es-CO" dirty="0">
              <a:latin typeface="+mj-lt"/>
            </a:endParaRPr>
          </a:p>
        </p:txBody>
      </p:sp>
      <p:pic>
        <p:nvPicPr>
          <p:cNvPr id="5122" name="Picture 2">
            <a:extLst>
              <a:ext uri="{FF2B5EF4-FFF2-40B4-BE49-F238E27FC236}">
                <a16:creationId xmlns:a16="http://schemas.microsoft.com/office/drawing/2014/main" id="{5734BBFB-AAD5-4BD8-8D62-AC003EE610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079" y="1784906"/>
            <a:ext cx="4204855" cy="1856133"/>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233;p36">
            <a:extLst>
              <a:ext uri="{FF2B5EF4-FFF2-40B4-BE49-F238E27FC236}">
                <a16:creationId xmlns:a16="http://schemas.microsoft.com/office/drawing/2014/main" id="{B4A6DF2C-8D92-44FD-BB9E-1D52AD046160}"/>
              </a:ext>
            </a:extLst>
          </p:cNvPr>
          <p:cNvSpPr txBox="1"/>
          <p:nvPr/>
        </p:nvSpPr>
        <p:spPr>
          <a:xfrm>
            <a:off x="5475625" y="1784905"/>
            <a:ext cx="3402296" cy="1856133"/>
          </a:xfrm>
          <a:prstGeom prst="rect">
            <a:avLst/>
          </a:prstGeom>
          <a:noFill/>
          <a:ln>
            <a:noFill/>
          </a:ln>
        </p:spPr>
        <p:txBody>
          <a:bodyPr spcFirstLastPara="1" wrap="square" lIns="91425" tIns="91425" rIns="91425" bIns="91425" anchor="t" anchorCtr="0">
            <a:noAutofit/>
          </a:bodyPr>
          <a:lstStyle/>
          <a:p>
            <a:pPr rtl="0">
              <a:spcBef>
                <a:spcPts val="0"/>
              </a:spcBef>
              <a:spcAft>
                <a:spcPts val="800"/>
              </a:spcAft>
            </a:pPr>
            <a:r>
              <a:rPr lang="es-ES" sz="1800" b="0" i="0" u="none" strike="noStrike" dirty="0">
                <a:solidFill>
                  <a:srgbClr val="000000"/>
                </a:solidFill>
                <a:effectLst/>
                <a:latin typeface="Roboto Condensed" panose="020B0604020202020204" charset="0"/>
                <a:ea typeface="Roboto Condensed" panose="020B0604020202020204" charset="0"/>
              </a:rPr>
              <a:t>Para sacar la ecuación de la recta, se despeja X</a:t>
            </a:r>
            <a:r>
              <a:rPr lang="es-ES" sz="1200" b="0" i="0" u="none" strike="noStrike" dirty="0">
                <a:solidFill>
                  <a:srgbClr val="000000"/>
                </a:solidFill>
                <a:effectLst/>
                <a:latin typeface="Roboto Condensed" panose="020B0604020202020204" charset="0"/>
                <a:ea typeface="Roboto Condensed" panose="020B0604020202020204" charset="0"/>
              </a:rPr>
              <a:t>2</a:t>
            </a:r>
            <a:r>
              <a:rPr lang="es-ES" sz="1800" b="0" i="0" u="none" strike="noStrike" dirty="0">
                <a:solidFill>
                  <a:srgbClr val="000000"/>
                </a:solidFill>
                <a:effectLst/>
                <a:latin typeface="Roboto Condensed" panose="020B0604020202020204" charset="0"/>
                <a:ea typeface="Roboto Condensed" panose="020B0604020202020204" charset="0"/>
              </a:rPr>
              <a:t> en función de X</a:t>
            </a:r>
            <a:r>
              <a:rPr lang="es-ES" sz="1200" b="0" i="0" u="none" strike="noStrike" dirty="0">
                <a:solidFill>
                  <a:srgbClr val="000000"/>
                </a:solidFill>
                <a:effectLst/>
                <a:latin typeface="Roboto Condensed" panose="020B0604020202020204" charset="0"/>
                <a:ea typeface="Roboto Condensed" panose="020B0604020202020204" charset="0"/>
              </a:rPr>
              <a:t>1</a:t>
            </a:r>
            <a:r>
              <a:rPr lang="es-ES" sz="1800" b="0" i="0" u="none" strike="noStrike" dirty="0">
                <a:solidFill>
                  <a:srgbClr val="000000"/>
                </a:solidFill>
                <a:effectLst/>
                <a:latin typeface="Roboto Condensed" panose="020B0604020202020204" charset="0"/>
                <a:ea typeface="Roboto Condensed" panose="020B0604020202020204" charset="0"/>
              </a:rPr>
              <a:t>:</a:t>
            </a:r>
            <a:endParaRPr lang="es-ES" sz="1800" b="0" dirty="0">
              <a:effectLst/>
              <a:latin typeface="Roboto Condensed" panose="020B0604020202020204" charset="0"/>
              <a:ea typeface="Roboto Condensed" panose="020B0604020202020204" charset="0"/>
            </a:endParaRPr>
          </a:p>
          <a:p>
            <a:pPr rtl="0">
              <a:spcBef>
                <a:spcPts val="0"/>
              </a:spcBef>
              <a:spcAft>
                <a:spcPts val="800"/>
              </a:spcAft>
            </a:pPr>
            <a:r>
              <a:rPr lang="es-ES" sz="1800" b="0" i="0" u="none" strike="noStrike" dirty="0">
                <a:solidFill>
                  <a:srgbClr val="000000"/>
                </a:solidFill>
                <a:effectLst/>
                <a:latin typeface="Roboto Condensed" panose="020B0604020202020204" charset="0"/>
                <a:ea typeface="Roboto Condensed" panose="020B0604020202020204" charset="0"/>
              </a:rPr>
              <a:t>X</a:t>
            </a:r>
            <a:r>
              <a:rPr lang="es-ES" sz="1200" b="0" i="0" u="none" strike="noStrike" dirty="0">
                <a:solidFill>
                  <a:srgbClr val="000000"/>
                </a:solidFill>
                <a:effectLst/>
                <a:latin typeface="Roboto Condensed" panose="020B0604020202020204" charset="0"/>
                <a:ea typeface="Roboto Condensed" panose="020B0604020202020204" charset="0"/>
              </a:rPr>
              <a:t>1</a:t>
            </a:r>
            <a:r>
              <a:rPr lang="es-ES" sz="1800" b="0" i="0" u="none" strike="noStrike" dirty="0">
                <a:solidFill>
                  <a:srgbClr val="000000"/>
                </a:solidFill>
                <a:effectLst/>
                <a:latin typeface="Roboto Condensed" panose="020B0604020202020204" charset="0"/>
                <a:ea typeface="Roboto Condensed" panose="020B0604020202020204" charset="0"/>
              </a:rPr>
              <a:t> * W</a:t>
            </a:r>
            <a:r>
              <a:rPr lang="es-ES" sz="1200" b="0" i="0" u="none" strike="noStrike" dirty="0">
                <a:solidFill>
                  <a:srgbClr val="000000"/>
                </a:solidFill>
                <a:effectLst/>
                <a:latin typeface="Roboto Condensed" panose="020B0604020202020204" charset="0"/>
                <a:ea typeface="Roboto Condensed" panose="020B0604020202020204" charset="0"/>
              </a:rPr>
              <a:t>1</a:t>
            </a:r>
            <a:r>
              <a:rPr lang="es-ES" sz="1800" b="0" i="0" u="none" strike="noStrike" dirty="0">
                <a:solidFill>
                  <a:srgbClr val="000000"/>
                </a:solidFill>
                <a:effectLst/>
                <a:latin typeface="Roboto Condensed" panose="020B0604020202020204" charset="0"/>
                <a:ea typeface="Roboto Condensed" panose="020B0604020202020204" charset="0"/>
              </a:rPr>
              <a:t> + X</a:t>
            </a:r>
            <a:r>
              <a:rPr lang="es-ES" sz="1200" b="0" i="0" u="none" strike="noStrike" dirty="0">
                <a:solidFill>
                  <a:srgbClr val="000000"/>
                </a:solidFill>
                <a:effectLst/>
                <a:latin typeface="Roboto Condensed" panose="020B0604020202020204" charset="0"/>
                <a:ea typeface="Roboto Condensed" panose="020B0604020202020204" charset="0"/>
              </a:rPr>
              <a:t>2</a:t>
            </a:r>
            <a:r>
              <a:rPr lang="es-ES" sz="1800" b="0" i="0" u="none" strike="noStrike" dirty="0">
                <a:solidFill>
                  <a:srgbClr val="000000"/>
                </a:solidFill>
                <a:effectLst/>
                <a:latin typeface="Roboto Condensed" panose="020B0604020202020204" charset="0"/>
                <a:ea typeface="Roboto Condensed" panose="020B0604020202020204" charset="0"/>
              </a:rPr>
              <a:t> * W</a:t>
            </a:r>
            <a:r>
              <a:rPr lang="es-ES" sz="1200" b="0" i="0" u="none" strike="noStrike" dirty="0">
                <a:solidFill>
                  <a:srgbClr val="000000"/>
                </a:solidFill>
                <a:effectLst/>
                <a:latin typeface="Roboto Condensed" panose="020B0604020202020204" charset="0"/>
                <a:ea typeface="Roboto Condensed" panose="020B0604020202020204" charset="0"/>
              </a:rPr>
              <a:t>2</a:t>
            </a:r>
            <a:r>
              <a:rPr lang="es-ES" sz="1800" b="0" i="0" u="none" strike="noStrike" dirty="0">
                <a:solidFill>
                  <a:srgbClr val="000000"/>
                </a:solidFill>
                <a:effectLst/>
                <a:latin typeface="Roboto Condensed" panose="020B0604020202020204" charset="0"/>
                <a:ea typeface="Roboto Condensed" panose="020B0604020202020204" charset="0"/>
              </a:rPr>
              <a:t> = 0 </a:t>
            </a:r>
            <a:r>
              <a:rPr lang="es-ES" sz="1800" b="1" i="0" u="none" strike="noStrike" dirty="0">
                <a:solidFill>
                  <a:srgbClr val="000000"/>
                </a:solidFill>
                <a:effectLst/>
                <a:latin typeface="Roboto Condensed" panose="020B0604020202020204" charset="0"/>
                <a:ea typeface="Roboto Condensed" panose="020B0604020202020204" charset="0"/>
              </a:rPr>
              <a:t>Caso Límite</a:t>
            </a:r>
            <a:endParaRPr lang="es-ES" sz="1800" b="0" dirty="0">
              <a:effectLst/>
              <a:latin typeface="Roboto Condensed" panose="020B0604020202020204" charset="0"/>
              <a:ea typeface="Roboto Condensed" panose="020B0604020202020204" charset="0"/>
            </a:endParaRPr>
          </a:p>
          <a:p>
            <a:pPr rtl="0">
              <a:spcBef>
                <a:spcPts val="0"/>
              </a:spcBef>
              <a:spcAft>
                <a:spcPts val="800"/>
              </a:spcAft>
            </a:pPr>
            <a:r>
              <a:rPr lang="es-ES" sz="1800" b="0" i="0" u="none" strike="noStrike" dirty="0">
                <a:solidFill>
                  <a:srgbClr val="000000"/>
                </a:solidFill>
                <a:effectLst/>
                <a:latin typeface="Roboto Condensed" panose="020B0604020202020204" charset="0"/>
                <a:ea typeface="Roboto Condensed" panose="020B0604020202020204" charset="0"/>
              </a:rPr>
              <a:t>X</a:t>
            </a:r>
            <a:r>
              <a:rPr lang="es-ES" sz="1200" b="0" i="0" u="none" strike="noStrike" dirty="0">
                <a:solidFill>
                  <a:srgbClr val="000000"/>
                </a:solidFill>
                <a:effectLst/>
                <a:latin typeface="Roboto Condensed" panose="020B0604020202020204" charset="0"/>
                <a:ea typeface="Roboto Condensed" panose="020B0604020202020204" charset="0"/>
              </a:rPr>
              <a:t>2</a:t>
            </a:r>
            <a:r>
              <a:rPr lang="es-ES" sz="1800" b="0" i="0" u="none" strike="noStrike" dirty="0">
                <a:solidFill>
                  <a:srgbClr val="000000"/>
                </a:solidFill>
                <a:effectLst/>
                <a:latin typeface="Roboto Condensed" panose="020B0604020202020204" charset="0"/>
                <a:ea typeface="Roboto Condensed" panose="020B0604020202020204" charset="0"/>
              </a:rPr>
              <a:t> = -(W</a:t>
            </a:r>
            <a:r>
              <a:rPr lang="es-ES" sz="1200" b="0" i="0" u="none" strike="noStrike" dirty="0">
                <a:solidFill>
                  <a:srgbClr val="000000"/>
                </a:solidFill>
                <a:effectLst/>
                <a:latin typeface="Roboto Condensed" panose="020B0604020202020204" charset="0"/>
                <a:ea typeface="Roboto Condensed" panose="020B0604020202020204" charset="0"/>
              </a:rPr>
              <a:t>1</a:t>
            </a:r>
            <a:r>
              <a:rPr lang="es-ES" sz="1800" b="0" i="0" u="none" strike="noStrike" dirty="0">
                <a:solidFill>
                  <a:srgbClr val="000000"/>
                </a:solidFill>
                <a:effectLst/>
                <a:latin typeface="Roboto Condensed" panose="020B0604020202020204" charset="0"/>
                <a:ea typeface="Roboto Condensed" panose="020B0604020202020204" charset="0"/>
              </a:rPr>
              <a:t> / W</a:t>
            </a:r>
            <a:r>
              <a:rPr lang="es-ES" sz="1200" b="0" i="0" u="none" strike="noStrike" dirty="0">
                <a:solidFill>
                  <a:srgbClr val="000000"/>
                </a:solidFill>
                <a:effectLst/>
                <a:latin typeface="Roboto Condensed" panose="020B0604020202020204" charset="0"/>
                <a:ea typeface="Roboto Condensed" panose="020B0604020202020204" charset="0"/>
              </a:rPr>
              <a:t>2</a:t>
            </a:r>
            <a:r>
              <a:rPr lang="es-ES" sz="1800" b="0" i="0" u="none" strike="noStrike" dirty="0">
                <a:solidFill>
                  <a:srgbClr val="000000"/>
                </a:solidFill>
                <a:effectLst/>
                <a:latin typeface="Roboto Condensed" panose="020B0604020202020204" charset="0"/>
                <a:ea typeface="Roboto Condensed" panose="020B0604020202020204" charset="0"/>
              </a:rPr>
              <a:t>) * </a:t>
            </a:r>
            <a:r>
              <a:rPr lang="es-ES" sz="1200" b="0" i="0" u="none" strike="noStrike" dirty="0">
                <a:solidFill>
                  <a:srgbClr val="000000"/>
                </a:solidFill>
                <a:effectLst/>
                <a:latin typeface="Roboto Condensed" panose="020B0604020202020204" charset="0"/>
                <a:ea typeface="Roboto Condensed" panose="020B0604020202020204" charset="0"/>
              </a:rPr>
              <a:t>X1</a:t>
            </a:r>
            <a:endParaRPr lang="es-ES" sz="1800" b="0" dirty="0">
              <a:effectLst/>
              <a:latin typeface="Roboto Condensed" panose="020B0604020202020204" charset="0"/>
              <a:ea typeface="Roboto Condensed" panose="020B0604020202020204" charset="0"/>
            </a:endParaRPr>
          </a:p>
          <a:p>
            <a:pPr rtl="0">
              <a:spcBef>
                <a:spcPts val="0"/>
              </a:spcBef>
              <a:spcAft>
                <a:spcPts val="800"/>
              </a:spcAft>
            </a:pPr>
            <a:r>
              <a:rPr lang="es-ES" sz="1800" b="1" i="0" u="none" strike="noStrike" dirty="0">
                <a:solidFill>
                  <a:srgbClr val="000000"/>
                </a:solidFill>
                <a:effectLst/>
                <a:latin typeface="Roboto Condensed" panose="020B0604020202020204" charset="0"/>
                <a:ea typeface="Roboto Condensed" panose="020B0604020202020204" charset="0"/>
              </a:rPr>
              <a:t>Pendiente =</a:t>
            </a:r>
            <a:r>
              <a:rPr lang="es-ES" sz="1800" b="0" i="0" u="none" strike="noStrike" dirty="0">
                <a:solidFill>
                  <a:srgbClr val="000000"/>
                </a:solidFill>
                <a:effectLst/>
                <a:latin typeface="Roboto Condensed" panose="020B0604020202020204" charset="0"/>
                <a:ea typeface="Roboto Condensed" panose="020B0604020202020204" charset="0"/>
              </a:rPr>
              <a:t> -W</a:t>
            </a:r>
            <a:r>
              <a:rPr lang="es-ES" sz="1200" b="0" i="0" u="none" strike="noStrike" dirty="0">
                <a:solidFill>
                  <a:srgbClr val="000000"/>
                </a:solidFill>
                <a:effectLst/>
                <a:latin typeface="Roboto Condensed" panose="020B0604020202020204" charset="0"/>
                <a:ea typeface="Roboto Condensed" panose="020B0604020202020204" charset="0"/>
              </a:rPr>
              <a:t>1</a:t>
            </a:r>
            <a:r>
              <a:rPr lang="es-ES" sz="1800" b="0" i="0" u="none" strike="noStrike" dirty="0">
                <a:solidFill>
                  <a:srgbClr val="000000"/>
                </a:solidFill>
                <a:effectLst/>
                <a:latin typeface="Roboto Condensed" panose="020B0604020202020204" charset="0"/>
                <a:ea typeface="Roboto Condensed" panose="020B0604020202020204" charset="0"/>
              </a:rPr>
              <a:t>/ W</a:t>
            </a:r>
            <a:r>
              <a:rPr lang="es-ES" sz="1200" b="0" i="0" u="none" strike="noStrike" dirty="0">
                <a:solidFill>
                  <a:srgbClr val="000000"/>
                </a:solidFill>
                <a:effectLst/>
                <a:latin typeface="Roboto Condensed" panose="020B0604020202020204" charset="0"/>
                <a:ea typeface="Roboto Condensed" panose="020B0604020202020204" charset="0"/>
              </a:rPr>
              <a:t>2</a:t>
            </a:r>
            <a:endParaRPr lang="es-ES" sz="1800" b="0" dirty="0">
              <a:effectLst/>
              <a:latin typeface="Roboto Condensed" panose="020B0604020202020204" charset="0"/>
              <a:ea typeface="Roboto Condensed" panose="020B0604020202020204" charset="0"/>
            </a:endParaRPr>
          </a:p>
          <a:p>
            <a:br>
              <a:rPr lang="es-ES" sz="1400" dirty="0"/>
            </a:br>
            <a:endParaRPr sz="1100" dirty="0">
              <a:latin typeface="Roboto Condensed Light"/>
              <a:ea typeface="Roboto Condensed Light"/>
              <a:cs typeface="Roboto Condensed Light"/>
              <a:sym typeface="Roboto Condensed Light"/>
            </a:endParaRPr>
          </a:p>
        </p:txBody>
      </p:sp>
      <p:sp>
        <p:nvSpPr>
          <p:cNvPr id="6" name="Título 2">
            <a:extLst>
              <a:ext uri="{FF2B5EF4-FFF2-40B4-BE49-F238E27FC236}">
                <a16:creationId xmlns:a16="http://schemas.microsoft.com/office/drawing/2014/main" id="{54518F46-C6D1-4751-8248-728F77736383}"/>
              </a:ext>
            </a:extLst>
          </p:cNvPr>
          <p:cNvSpPr txBox="1">
            <a:spLocks/>
          </p:cNvSpPr>
          <p:nvPr/>
        </p:nvSpPr>
        <p:spPr>
          <a:xfrm>
            <a:off x="5147207" y="928271"/>
            <a:ext cx="3571688" cy="4410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Exo 2"/>
              <a:buNone/>
              <a:defRPr sz="2400" b="1" i="0" u="none" strike="noStrike" cap="none">
                <a:solidFill>
                  <a:schemeClr val="dk1"/>
                </a:solidFill>
                <a:latin typeface="Exo 2"/>
                <a:ea typeface="Exo 2"/>
                <a:cs typeface="Exo 2"/>
                <a:sym typeface="Exo 2"/>
              </a:defRPr>
            </a:lvl1pPr>
            <a:lvl2pPr marR="0" lvl="1" algn="r" rtl="0">
              <a:lnSpc>
                <a:spcPct val="100000"/>
              </a:lnSpc>
              <a:spcBef>
                <a:spcPts val="0"/>
              </a:spcBef>
              <a:spcAft>
                <a:spcPts val="0"/>
              </a:spcAft>
              <a:buClr>
                <a:schemeClr val="dk1"/>
              </a:buClr>
              <a:buSzPts val="2400"/>
              <a:buFont typeface="Squada One"/>
              <a:buNone/>
              <a:defRPr sz="2400" b="0" i="0" u="none" strike="noStrike" cap="none">
                <a:solidFill>
                  <a:schemeClr val="dk1"/>
                </a:solidFill>
                <a:latin typeface="Squada One"/>
                <a:ea typeface="Squada One"/>
                <a:cs typeface="Squada One"/>
                <a:sym typeface="Squada One"/>
              </a:defRPr>
            </a:lvl2pPr>
            <a:lvl3pPr marR="0" lvl="2" algn="r" rtl="0">
              <a:lnSpc>
                <a:spcPct val="100000"/>
              </a:lnSpc>
              <a:spcBef>
                <a:spcPts val="0"/>
              </a:spcBef>
              <a:spcAft>
                <a:spcPts val="0"/>
              </a:spcAft>
              <a:buClr>
                <a:schemeClr val="dk1"/>
              </a:buClr>
              <a:buSzPts val="2400"/>
              <a:buFont typeface="Squada One"/>
              <a:buNone/>
              <a:defRPr sz="2400" b="0" i="0" u="none" strike="noStrike" cap="none">
                <a:solidFill>
                  <a:schemeClr val="dk1"/>
                </a:solidFill>
                <a:latin typeface="Squada One"/>
                <a:ea typeface="Squada One"/>
                <a:cs typeface="Squada One"/>
                <a:sym typeface="Squada One"/>
              </a:defRPr>
            </a:lvl3pPr>
            <a:lvl4pPr marR="0" lvl="3" algn="r" rtl="0">
              <a:lnSpc>
                <a:spcPct val="100000"/>
              </a:lnSpc>
              <a:spcBef>
                <a:spcPts val="0"/>
              </a:spcBef>
              <a:spcAft>
                <a:spcPts val="0"/>
              </a:spcAft>
              <a:buClr>
                <a:schemeClr val="dk1"/>
              </a:buClr>
              <a:buSzPts val="2400"/>
              <a:buFont typeface="Squada One"/>
              <a:buNone/>
              <a:defRPr sz="2400" b="0" i="0" u="none" strike="noStrike" cap="none">
                <a:solidFill>
                  <a:schemeClr val="dk1"/>
                </a:solidFill>
                <a:latin typeface="Squada One"/>
                <a:ea typeface="Squada One"/>
                <a:cs typeface="Squada One"/>
                <a:sym typeface="Squada One"/>
              </a:defRPr>
            </a:lvl4pPr>
            <a:lvl5pPr marR="0" lvl="4" algn="r" rtl="0">
              <a:lnSpc>
                <a:spcPct val="100000"/>
              </a:lnSpc>
              <a:spcBef>
                <a:spcPts val="0"/>
              </a:spcBef>
              <a:spcAft>
                <a:spcPts val="0"/>
              </a:spcAft>
              <a:buClr>
                <a:schemeClr val="dk1"/>
              </a:buClr>
              <a:buSzPts val="2400"/>
              <a:buFont typeface="Squada One"/>
              <a:buNone/>
              <a:defRPr sz="2400" b="0" i="0" u="none" strike="noStrike" cap="none">
                <a:solidFill>
                  <a:schemeClr val="dk1"/>
                </a:solidFill>
                <a:latin typeface="Squada One"/>
                <a:ea typeface="Squada One"/>
                <a:cs typeface="Squada One"/>
                <a:sym typeface="Squada One"/>
              </a:defRPr>
            </a:lvl5pPr>
            <a:lvl6pPr marR="0" lvl="5" algn="r" rtl="0">
              <a:lnSpc>
                <a:spcPct val="100000"/>
              </a:lnSpc>
              <a:spcBef>
                <a:spcPts val="0"/>
              </a:spcBef>
              <a:spcAft>
                <a:spcPts val="0"/>
              </a:spcAft>
              <a:buClr>
                <a:schemeClr val="dk1"/>
              </a:buClr>
              <a:buSzPts val="2400"/>
              <a:buFont typeface="Squada One"/>
              <a:buNone/>
              <a:defRPr sz="2400" b="0" i="0" u="none" strike="noStrike" cap="none">
                <a:solidFill>
                  <a:schemeClr val="dk1"/>
                </a:solidFill>
                <a:latin typeface="Squada One"/>
                <a:ea typeface="Squada One"/>
                <a:cs typeface="Squada One"/>
                <a:sym typeface="Squada One"/>
              </a:defRPr>
            </a:lvl6pPr>
            <a:lvl7pPr marR="0" lvl="6" algn="r" rtl="0">
              <a:lnSpc>
                <a:spcPct val="100000"/>
              </a:lnSpc>
              <a:spcBef>
                <a:spcPts val="0"/>
              </a:spcBef>
              <a:spcAft>
                <a:spcPts val="0"/>
              </a:spcAft>
              <a:buClr>
                <a:schemeClr val="dk1"/>
              </a:buClr>
              <a:buSzPts val="2400"/>
              <a:buFont typeface="Squada One"/>
              <a:buNone/>
              <a:defRPr sz="2400" b="0" i="0" u="none" strike="noStrike" cap="none">
                <a:solidFill>
                  <a:schemeClr val="dk1"/>
                </a:solidFill>
                <a:latin typeface="Squada One"/>
                <a:ea typeface="Squada One"/>
                <a:cs typeface="Squada One"/>
                <a:sym typeface="Squada One"/>
              </a:defRPr>
            </a:lvl7pPr>
            <a:lvl8pPr marR="0" lvl="7" algn="r" rtl="0">
              <a:lnSpc>
                <a:spcPct val="100000"/>
              </a:lnSpc>
              <a:spcBef>
                <a:spcPts val="0"/>
              </a:spcBef>
              <a:spcAft>
                <a:spcPts val="0"/>
              </a:spcAft>
              <a:buClr>
                <a:schemeClr val="dk1"/>
              </a:buClr>
              <a:buSzPts val="2400"/>
              <a:buFont typeface="Squada One"/>
              <a:buNone/>
              <a:defRPr sz="2400" b="0" i="0" u="none" strike="noStrike" cap="none">
                <a:solidFill>
                  <a:schemeClr val="dk1"/>
                </a:solidFill>
                <a:latin typeface="Squada One"/>
                <a:ea typeface="Squada One"/>
                <a:cs typeface="Squada One"/>
                <a:sym typeface="Squada One"/>
              </a:defRPr>
            </a:lvl8pPr>
            <a:lvl9pPr marR="0" lvl="8" algn="r" rtl="0">
              <a:lnSpc>
                <a:spcPct val="100000"/>
              </a:lnSpc>
              <a:spcBef>
                <a:spcPts val="0"/>
              </a:spcBef>
              <a:spcAft>
                <a:spcPts val="0"/>
              </a:spcAft>
              <a:buClr>
                <a:schemeClr val="dk1"/>
              </a:buClr>
              <a:buSzPts val="2400"/>
              <a:buFont typeface="Squada One"/>
              <a:buNone/>
              <a:defRPr sz="2400" b="0" i="0" u="none" strike="noStrike" cap="none">
                <a:solidFill>
                  <a:schemeClr val="dk1"/>
                </a:solidFill>
                <a:latin typeface="Squada One"/>
                <a:ea typeface="Squada One"/>
                <a:cs typeface="Squada One"/>
                <a:sym typeface="Squada One"/>
              </a:defRPr>
            </a:lvl9pPr>
          </a:lstStyle>
          <a:p>
            <a:r>
              <a:rPr lang="es-ES" sz="1800" dirty="0">
                <a:solidFill>
                  <a:srgbClr val="000000"/>
                </a:solidFill>
                <a:latin typeface="Calibri" panose="020F0502020204030204" pitchFamily="34" charset="0"/>
              </a:rPr>
              <a:t>LA RECTA FRONTERA</a:t>
            </a:r>
            <a:endParaRPr lang="es-CO"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722C81-C2E2-429B-B650-57363AD14D3E}"/>
              </a:ext>
            </a:extLst>
          </p:cNvPr>
          <p:cNvSpPr>
            <a:spLocks noGrp="1"/>
          </p:cNvSpPr>
          <p:nvPr>
            <p:ph type="ctrTitle"/>
          </p:nvPr>
        </p:nvSpPr>
        <p:spPr>
          <a:xfrm>
            <a:off x="1435533" y="151571"/>
            <a:ext cx="2515677" cy="526320"/>
          </a:xfrm>
        </p:spPr>
        <p:txBody>
          <a:bodyPr/>
          <a:lstStyle/>
          <a:p>
            <a:r>
              <a:rPr lang="es-CO" sz="1800" dirty="0"/>
              <a:t>ANÁLISIS VECTORIAL</a:t>
            </a:r>
          </a:p>
        </p:txBody>
      </p:sp>
      <p:sp>
        <p:nvSpPr>
          <p:cNvPr id="3" name="Rectángulo 2">
            <a:extLst>
              <a:ext uri="{FF2B5EF4-FFF2-40B4-BE49-F238E27FC236}">
                <a16:creationId xmlns:a16="http://schemas.microsoft.com/office/drawing/2014/main" id="{562F9F46-F3AF-4DF5-A2C6-80D6188A2BA6}"/>
              </a:ext>
            </a:extLst>
          </p:cNvPr>
          <p:cNvSpPr/>
          <p:nvPr/>
        </p:nvSpPr>
        <p:spPr>
          <a:xfrm>
            <a:off x="1619046" y="957746"/>
            <a:ext cx="2224493" cy="3727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CO" dirty="0">
                <a:solidFill>
                  <a:schemeClr val="accent6"/>
                </a:solidFill>
              </a:rPr>
              <a:t>X</a:t>
            </a:r>
            <a:r>
              <a:rPr lang="es-CO" sz="1100" dirty="0">
                <a:solidFill>
                  <a:schemeClr val="accent6"/>
                </a:solidFill>
              </a:rPr>
              <a:t>1</a:t>
            </a:r>
            <a:r>
              <a:rPr lang="es-CO" dirty="0">
                <a:solidFill>
                  <a:schemeClr val="accent6"/>
                </a:solidFill>
              </a:rPr>
              <a:t>*W</a:t>
            </a:r>
            <a:r>
              <a:rPr lang="es-CO" sz="1100" dirty="0">
                <a:solidFill>
                  <a:schemeClr val="accent6"/>
                </a:solidFill>
              </a:rPr>
              <a:t>1</a:t>
            </a:r>
            <a:r>
              <a:rPr lang="es-CO" dirty="0">
                <a:solidFill>
                  <a:schemeClr val="accent6"/>
                </a:solidFill>
              </a:rPr>
              <a:t> + X</a:t>
            </a:r>
            <a:r>
              <a:rPr lang="es-CO" sz="1100" dirty="0">
                <a:solidFill>
                  <a:schemeClr val="accent6"/>
                </a:solidFill>
              </a:rPr>
              <a:t>2</a:t>
            </a:r>
            <a:r>
              <a:rPr lang="es-CO" dirty="0">
                <a:solidFill>
                  <a:schemeClr val="accent6"/>
                </a:solidFill>
              </a:rPr>
              <a:t>*W</a:t>
            </a:r>
            <a:r>
              <a:rPr lang="es-CO" sz="1100" dirty="0">
                <a:solidFill>
                  <a:schemeClr val="accent6"/>
                </a:solidFill>
              </a:rPr>
              <a:t>2</a:t>
            </a:r>
            <a:r>
              <a:rPr lang="es-CO" dirty="0">
                <a:solidFill>
                  <a:schemeClr val="accent6"/>
                </a:solidFill>
              </a:rPr>
              <a:t> = 0</a:t>
            </a:r>
          </a:p>
        </p:txBody>
      </p:sp>
      <p:sp>
        <p:nvSpPr>
          <p:cNvPr id="9" name="Corchetes 8">
            <a:extLst>
              <a:ext uri="{FF2B5EF4-FFF2-40B4-BE49-F238E27FC236}">
                <a16:creationId xmlns:a16="http://schemas.microsoft.com/office/drawing/2014/main" id="{7CF98ED6-8882-4C71-AE08-56CE34B79992}"/>
              </a:ext>
            </a:extLst>
          </p:cNvPr>
          <p:cNvSpPr/>
          <p:nvPr/>
        </p:nvSpPr>
        <p:spPr>
          <a:xfrm>
            <a:off x="296688" y="1763158"/>
            <a:ext cx="604413" cy="885425"/>
          </a:xfrm>
          <a:prstGeom prst="bracketPair">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s-CO">
              <a:ln w="0"/>
              <a:effectLst>
                <a:outerShdw blurRad="38100" dist="19050" dir="2700000" algn="tl" rotWithShape="0">
                  <a:schemeClr val="dk1">
                    <a:alpha val="40000"/>
                  </a:schemeClr>
                </a:outerShdw>
              </a:effectLst>
            </a:endParaRPr>
          </a:p>
        </p:txBody>
      </p:sp>
      <p:sp>
        <p:nvSpPr>
          <p:cNvPr id="10" name="CuadroTexto 9">
            <a:extLst>
              <a:ext uri="{FF2B5EF4-FFF2-40B4-BE49-F238E27FC236}">
                <a16:creationId xmlns:a16="http://schemas.microsoft.com/office/drawing/2014/main" id="{C34F8E4A-3591-48CA-94F8-9CF20296F3DB}"/>
              </a:ext>
            </a:extLst>
          </p:cNvPr>
          <p:cNvSpPr txBox="1"/>
          <p:nvPr/>
        </p:nvSpPr>
        <p:spPr>
          <a:xfrm>
            <a:off x="404144" y="1833086"/>
            <a:ext cx="496957" cy="738664"/>
          </a:xfrm>
          <a:prstGeom prst="rect">
            <a:avLst/>
          </a:prstGeom>
          <a:noFill/>
        </p:spPr>
        <p:txBody>
          <a:bodyPr wrap="square" rtlCol="0">
            <a:spAutoFit/>
          </a:bodyPr>
          <a:lstStyle/>
          <a:p>
            <a:r>
              <a:rPr lang="es-CO" dirty="0"/>
              <a:t>W</a:t>
            </a:r>
            <a:r>
              <a:rPr lang="es-CO" sz="1100" dirty="0"/>
              <a:t>1</a:t>
            </a:r>
          </a:p>
          <a:p>
            <a:endParaRPr lang="es-CO" dirty="0"/>
          </a:p>
          <a:p>
            <a:r>
              <a:rPr lang="es-CO" dirty="0"/>
              <a:t>W</a:t>
            </a:r>
            <a:r>
              <a:rPr lang="es-CO" sz="1100" dirty="0"/>
              <a:t>2</a:t>
            </a:r>
            <a:endParaRPr lang="es-CO" dirty="0"/>
          </a:p>
        </p:txBody>
      </p:sp>
      <p:sp>
        <p:nvSpPr>
          <p:cNvPr id="12" name="Corchetes 11">
            <a:extLst>
              <a:ext uri="{FF2B5EF4-FFF2-40B4-BE49-F238E27FC236}">
                <a16:creationId xmlns:a16="http://schemas.microsoft.com/office/drawing/2014/main" id="{3F6CCC67-9490-4028-AFDE-5519A16F912C}"/>
              </a:ext>
            </a:extLst>
          </p:cNvPr>
          <p:cNvSpPr/>
          <p:nvPr/>
        </p:nvSpPr>
        <p:spPr>
          <a:xfrm>
            <a:off x="1408934" y="1763159"/>
            <a:ext cx="604413" cy="885424"/>
          </a:xfrm>
          <a:prstGeom prst="bracketPair">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s-CO">
              <a:ln w="0"/>
              <a:effectLst>
                <a:outerShdw blurRad="38100" dist="19050" dir="2700000" algn="tl" rotWithShape="0">
                  <a:schemeClr val="dk1">
                    <a:alpha val="40000"/>
                  </a:schemeClr>
                </a:outerShdw>
              </a:effectLst>
            </a:endParaRPr>
          </a:p>
        </p:txBody>
      </p:sp>
      <p:sp>
        <p:nvSpPr>
          <p:cNvPr id="14" name="CuadroTexto 13">
            <a:extLst>
              <a:ext uri="{FF2B5EF4-FFF2-40B4-BE49-F238E27FC236}">
                <a16:creationId xmlns:a16="http://schemas.microsoft.com/office/drawing/2014/main" id="{AAF105B4-AEEA-4E86-81B2-57DE6E2BECD5}"/>
              </a:ext>
            </a:extLst>
          </p:cNvPr>
          <p:cNvSpPr txBox="1"/>
          <p:nvPr/>
        </p:nvSpPr>
        <p:spPr>
          <a:xfrm>
            <a:off x="1509403" y="1833086"/>
            <a:ext cx="403474" cy="738664"/>
          </a:xfrm>
          <a:prstGeom prst="rect">
            <a:avLst/>
          </a:prstGeom>
          <a:noFill/>
        </p:spPr>
        <p:txBody>
          <a:bodyPr wrap="square" rtlCol="0">
            <a:spAutoFit/>
          </a:bodyPr>
          <a:lstStyle/>
          <a:p>
            <a:r>
              <a:rPr lang="es-CO" dirty="0"/>
              <a:t>X</a:t>
            </a:r>
            <a:r>
              <a:rPr lang="es-CO" sz="1100" dirty="0"/>
              <a:t>1</a:t>
            </a:r>
            <a:endParaRPr lang="es-CO" dirty="0"/>
          </a:p>
          <a:p>
            <a:endParaRPr lang="es-CO" dirty="0"/>
          </a:p>
          <a:p>
            <a:r>
              <a:rPr lang="es-CO" dirty="0"/>
              <a:t>X</a:t>
            </a:r>
            <a:r>
              <a:rPr lang="es-CO" sz="1100" dirty="0"/>
              <a:t>2</a:t>
            </a:r>
            <a:endParaRPr lang="es-CO" dirty="0"/>
          </a:p>
        </p:txBody>
      </p:sp>
      <p:sp>
        <p:nvSpPr>
          <p:cNvPr id="16" name="Corchetes 15">
            <a:extLst>
              <a:ext uri="{FF2B5EF4-FFF2-40B4-BE49-F238E27FC236}">
                <a16:creationId xmlns:a16="http://schemas.microsoft.com/office/drawing/2014/main" id="{69B4C388-E57B-4387-AD85-717CED9FCA26}"/>
              </a:ext>
            </a:extLst>
          </p:cNvPr>
          <p:cNvSpPr/>
          <p:nvPr/>
        </p:nvSpPr>
        <p:spPr>
          <a:xfrm rot="5400000">
            <a:off x="369630" y="2874521"/>
            <a:ext cx="458527" cy="956776"/>
          </a:xfrm>
          <a:prstGeom prst="bracketPair">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s-CO">
              <a:ln w="0"/>
              <a:effectLst>
                <a:outerShdw blurRad="38100" dist="19050" dir="2700000" algn="tl" rotWithShape="0">
                  <a:schemeClr val="dk1">
                    <a:alpha val="40000"/>
                  </a:schemeClr>
                </a:outerShdw>
              </a:effectLst>
            </a:endParaRPr>
          </a:p>
        </p:txBody>
      </p:sp>
      <p:sp>
        <p:nvSpPr>
          <p:cNvPr id="20" name="CuadroTexto 19">
            <a:extLst>
              <a:ext uri="{FF2B5EF4-FFF2-40B4-BE49-F238E27FC236}">
                <a16:creationId xmlns:a16="http://schemas.microsoft.com/office/drawing/2014/main" id="{E1406C84-F7CD-439C-9184-F3DAE56CE588}"/>
              </a:ext>
            </a:extLst>
          </p:cNvPr>
          <p:cNvSpPr txBox="1"/>
          <p:nvPr/>
        </p:nvSpPr>
        <p:spPr>
          <a:xfrm>
            <a:off x="126111" y="3199099"/>
            <a:ext cx="956777" cy="307777"/>
          </a:xfrm>
          <a:prstGeom prst="rect">
            <a:avLst/>
          </a:prstGeom>
          <a:noFill/>
        </p:spPr>
        <p:txBody>
          <a:bodyPr wrap="square" rtlCol="0">
            <a:spAutoFit/>
          </a:bodyPr>
          <a:lstStyle/>
          <a:p>
            <a:r>
              <a:rPr lang="es-CO" dirty="0"/>
              <a:t>W</a:t>
            </a:r>
            <a:r>
              <a:rPr lang="es-CO" sz="1100" dirty="0"/>
              <a:t>1       </a:t>
            </a:r>
            <a:r>
              <a:rPr lang="es-CO" dirty="0"/>
              <a:t>W</a:t>
            </a:r>
            <a:r>
              <a:rPr lang="es-CO" sz="1100" dirty="0"/>
              <a:t>2</a:t>
            </a:r>
            <a:endParaRPr lang="es-CO" dirty="0"/>
          </a:p>
        </p:txBody>
      </p:sp>
      <p:sp>
        <p:nvSpPr>
          <p:cNvPr id="22" name="Corchetes 21">
            <a:extLst>
              <a:ext uri="{FF2B5EF4-FFF2-40B4-BE49-F238E27FC236}">
                <a16:creationId xmlns:a16="http://schemas.microsoft.com/office/drawing/2014/main" id="{CA6E5532-4396-4E55-AF0A-65F1B36068B4}"/>
              </a:ext>
            </a:extLst>
          </p:cNvPr>
          <p:cNvSpPr/>
          <p:nvPr/>
        </p:nvSpPr>
        <p:spPr>
          <a:xfrm>
            <a:off x="1398461" y="2849033"/>
            <a:ext cx="604413" cy="885424"/>
          </a:xfrm>
          <a:prstGeom prst="bracketPair">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s-CO">
              <a:ln w="0"/>
              <a:effectLst>
                <a:outerShdw blurRad="38100" dist="19050" dir="2700000" algn="tl" rotWithShape="0">
                  <a:schemeClr val="dk1">
                    <a:alpha val="40000"/>
                  </a:schemeClr>
                </a:outerShdw>
              </a:effectLst>
            </a:endParaRPr>
          </a:p>
        </p:txBody>
      </p:sp>
      <p:sp>
        <p:nvSpPr>
          <p:cNvPr id="24" name="CuadroTexto 23">
            <a:extLst>
              <a:ext uri="{FF2B5EF4-FFF2-40B4-BE49-F238E27FC236}">
                <a16:creationId xmlns:a16="http://schemas.microsoft.com/office/drawing/2014/main" id="{4056EDDE-9A43-421C-8268-D973E8523723}"/>
              </a:ext>
            </a:extLst>
          </p:cNvPr>
          <p:cNvSpPr txBox="1"/>
          <p:nvPr/>
        </p:nvSpPr>
        <p:spPr>
          <a:xfrm>
            <a:off x="1513967" y="2932661"/>
            <a:ext cx="403474" cy="738664"/>
          </a:xfrm>
          <a:prstGeom prst="rect">
            <a:avLst/>
          </a:prstGeom>
          <a:noFill/>
        </p:spPr>
        <p:txBody>
          <a:bodyPr wrap="square" rtlCol="0">
            <a:spAutoFit/>
          </a:bodyPr>
          <a:lstStyle/>
          <a:p>
            <a:r>
              <a:rPr lang="es-CO" dirty="0"/>
              <a:t>X</a:t>
            </a:r>
            <a:r>
              <a:rPr lang="es-CO" sz="1100" dirty="0"/>
              <a:t>1</a:t>
            </a:r>
            <a:endParaRPr lang="es-CO" dirty="0"/>
          </a:p>
          <a:p>
            <a:endParaRPr lang="es-CO" dirty="0"/>
          </a:p>
          <a:p>
            <a:r>
              <a:rPr lang="es-CO" dirty="0"/>
              <a:t>X</a:t>
            </a:r>
            <a:r>
              <a:rPr lang="es-CO" sz="1100" dirty="0"/>
              <a:t>2</a:t>
            </a:r>
            <a:endParaRPr lang="es-CO" dirty="0"/>
          </a:p>
        </p:txBody>
      </p:sp>
      <p:sp>
        <p:nvSpPr>
          <p:cNvPr id="25" name="CuadroTexto 24">
            <a:extLst>
              <a:ext uri="{FF2B5EF4-FFF2-40B4-BE49-F238E27FC236}">
                <a16:creationId xmlns:a16="http://schemas.microsoft.com/office/drawing/2014/main" id="{837A61BC-E186-43A7-9A04-5BBF77780CB7}"/>
              </a:ext>
            </a:extLst>
          </p:cNvPr>
          <p:cNvSpPr txBox="1"/>
          <p:nvPr/>
        </p:nvSpPr>
        <p:spPr>
          <a:xfrm flipH="1">
            <a:off x="1008557" y="2009093"/>
            <a:ext cx="346624" cy="523220"/>
          </a:xfrm>
          <a:prstGeom prst="rect">
            <a:avLst/>
          </a:prstGeom>
          <a:noFill/>
        </p:spPr>
        <p:txBody>
          <a:bodyPr wrap="square" rtlCol="0">
            <a:spAutoFit/>
          </a:bodyPr>
          <a:lstStyle/>
          <a:p>
            <a:r>
              <a:rPr lang="es-CO" sz="2800" dirty="0"/>
              <a:t>*</a:t>
            </a:r>
          </a:p>
        </p:txBody>
      </p:sp>
      <p:sp>
        <p:nvSpPr>
          <p:cNvPr id="27" name="CuadroTexto 26">
            <a:extLst>
              <a:ext uri="{FF2B5EF4-FFF2-40B4-BE49-F238E27FC236}">
                <a16:creationId xmlns:a16="http://schemas.microsoft.com/office/drawing/2014/main" id="{4D54A45B-7353-4230-9843-32CDE84AC75C}"/>
              </a:ext>
            </a:extLst>
          </p:cNvPr>
          <p:cNvSpPr txBox="1"/>
          <p:nvPr/>
        </p:nvSpPr>
        <p:spPr>
          <a:xfrm flipH="1">
            <a:off x="1084459" y="3148105"/>
            <a:ext cx="346624" cy="523220"/>
          </a:xfrm>
          <a:prstGeom prst="rect">
            <a:avLst/>
          </a:prstGeom>
          <a:noFill/>
        </p:spPr>
        <p:txBody>
          <a:bodyPr wrap="square" rtlCol="0">
            <a:spAutoFit/>
          </a:bodyPr>
          <a:lstStyle/>
          <a:p>
            <a:r>
              <a:rPr lang="es-CO" sz="2800" dirty="0"/>
              <a:t>*</a:t>
            </a:r>
          </a:p>
        </p:txBody>
      </p:sp>
      <p:sp>
        <p:nvSpPr>
          <p:cNvPr id="28" name="CuadroTexto 27">
            <a:extLst>
              <a:ext uri="{FF2B5EF4-FFF2-40B4-BE49-F238E27FC236}">
                <a16:creationId xmlns:a16="http://schemas.microsoft.com/office/drawing/2014/main" id="{45A100B4-41C2-49B0-A038-534B51096144}"/>
              </a:ext>
            </a:extLst>
          </p:cNvPr>
          <p:cNvSpPr txBox="1"/>
          <p:nvPr/>
        </p:nvSpPr>
        <p:spPr>
          <a:xfrm>
            <a:off x="2113816" y="2002363"/>
            <a:ext cx="617477" cy="400110"/>
          </a:xfrm>
          <a:prstGeom prst="rect">
            <a:avLst/>
          </a:prstGeom>
          <a:noFill/>
        </p:spPr>
        <p:txBody>
          <a:bodyPr wrap="none" rtlCol="0">
            <a:spAutoFit/>
          </a:bodyPr>
          <a:lstStyle/>
          <a:p>
            <a:r>
              <a:rPr lang="es-CO" sz="2000" dirty="0"/>
              <a:t>=  0</a:t>
            </a:r>
          </a:p>
        </p:txBody>
      </p:sp>
      <p:sp>
        <p:nvSpPr>
          <p:cNvPr id="30" name="CuadroTexto 29">
            <a:extLst>
              <a:ext uri="{FF2B5EF4-FFF2-40B4-BE49-F238E27FC236}">
                <a16:creationId xmlns:a16="http://schemas.microsoft.com/office/drawing/2014/main" id="{CF4623D6-5707-4A72-801B-E895FAEB1692}"/>
              </a:ext>
            </a:extLst>
          </p:cNvPr>
          <p:cNvSpPr txBox="1"/>
          <p:nvPr/>
        </p:nvSpPr>
        <p:spPr>
          <a:xfrm>
            <a:off x="2113816" y="3140780"/>
            <a:ext cx="617477" cy="400110"/>
          </a:xfrm>
          <a:prstGeom prst="rect">
            <a:avLst/>
          </a:prstGeom>
          <a:noFill/>
        </p:spPr>
        <p:txBody>
          <a:bodyPr wrap="none" rtlCol="0">
            <a:spAutoFit/>
          </a:bodyPr>
          <a:lstStyle/>
          <a:p>
            <a:r>
              <a:rPr lang="es-CO" sz="2000" dirty="0"/>
              <a:t>=  0</a:t>
            </a:r>
          </a:p>
        </p:txBody>
      </p:sp>
      <p:sp>
        <p:nvSpPr>
          <p:cNvPr id="31" name="CuadroTexto 30">
            <a:extLst>
              <a:ext uri="{FF2B5EF4-FFF2-40B4-BE49-F238E27FC236}">
                <a16:creationId xmlns:a16="http://schemas.microsoft.com/office/drawing/2014/main" id="{0C89572C-1E3A-48B7-AD70-5EFE0FDC9318}"/>
              </a:ext>
            </a:extLst>
          </p:cNvPr>
          <p:cNvSpPr txBox="1"/>
          <p:nvPr/>
        </p:nvSpPr>
        <p:spPr>
          <a:xfrm>
            <a:off x="978809" y="2829767"/>
            <a:ext cx="278962" cy="307777"/>
          </a:xfrm>
          <a:prstGeom prst="rect">
            <a:avLst/>
          </a:prstGeom>
          <a:noFill/>
        </p:spPr>
        <p:txBody>
          <a:bodyPr wrap="square" rtlCol="0">
            <a:spAutoFit/>
          </a:bodyPr>
          <a:lstStyle/>
          <a:p>
            <a:r>
              <a:rPr lang="es-CO" dirty="0">
                <a:solidFill>
                  <a:srgbClr val="FF0000"/>
                </a:solidFill>
              </a:rPr>
              <a:t>T</a:t>
            </a:r>
          </a:p>
        </p:txBody>
      </p:sp>
      <p:sp>
        <p:nvSpPr>
          <p:cNvPr id="32" name="Flecha: a la derecha 31">
            <a:extLst>
              <a:ext uri="{FF2B5EF4-FFF2-40B4-BE49-F238E27FC236}">
                <a16:creationId xmlns:a16="http://schemas.microsoft.com/office/drawing/2014/main" id="{7159B1E3-BBA9-4CA8-8095-0CF7E3B4DD54}"/>
              </a:ext>
            </a:extLst>
          </p:cNvPr>
          <p:cNvSpPr/>
          <p:nvPr/>
        </p:nvSpPr>
        <p:spPr>
          <a:xfrm>
            <a:off x="2961860" y="3199099"/>
            <a:ext cx="238539" cy="28018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s-CO"/>
          </a:p>
        </p:txBody>
      </p:sp>
      <p:sp>
        <p:nvSpPr>
          <p:cNvPr id="34" name="Rectángulo 33">
            <a:extLst>
              <a:ext uri="{FF2B5EF4-FFF2-40B4-BE49-F238E27FC236}">
                <a16:creationId xmlns:a16="http://schemas.microsoft.com/office/drawing/2014/main" id="{9090872F-870A-4F81-8676-3FF36D372D55}"/>
              </a:ext>
            </a:extLst>
          </p:cNvPr>
          <p:cNvSpPr/>
          <p:nvPr/>
        </p:nvSpPr>
        <p:spPr>
          <a:xfrm>
            <a:off x="3452810" y="3079818"/>
            <a:ext cx="1419330" cy="59150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CO" dirty="0">
                <a:solidFill>
                  <a:schemeClr val="accent6"/>
                </a:solidFill>
              </a:rPr>
              <a:t>W   </a:t>
            </a:r>
            <a:r>
              <a:rPr lang="es-CO" sz="1800" dirty="0">
                <a:solidFill>
                  <a:schemeClr val="accent6"/>
                </a:solidFill>
              </a:rPr>
              <a:t>*</a:t>
            </a:r>
            <a:r>
              <a:rPr lang="es-CO" dirty="0">
                <a:solidFill>
                  <a:schemeClr val="accent6"/>
                </a:solidFill>
              </a:rPr>
              <a:t>  X  </a:t>
            </a:r>
            <a:r>
              <a:rPr lang="es-CO" sz="1600" dirty="0">
                <a:solidFill>
                  <a:schemeClr val="accent6"/>
                </a:solidFill>
              </a:rPr>
              <a:t>=  0</a:t>
            </a:r>
            <a:endParaRPr lang="es-CO" dirty="0">
              <a:solidFill>
                <a:schemeClr val="accent6"/>
              </a:solidFill>
            </a:endParaRPr>
          </a:p>
        </p:txBody>
      </p:sp>
      <p:cxnSp>
        <p:nvCxnSpPr>
          <p:cNvPr id="45" name="Conector recto de flecha 44">
            <a:extLst>
              <a:ext uri="{FF2B5EF4-FFF2-40B4-BE49-F238E27FC236}">
                <a16:creationId xmlns:a16="http://schemas.microsoft.com/office/drawing/2014/main" id="{C498A5A5-9B6B-4E17-A950-72849E1FA63F}"/>
              </a:ext>
            </a:extLst>
          </p:cNvPr>
          <p:cNvCxnSpPr>
            <a:cxnSpLocks/>
          </p:cNvCxnSpPr>
          <p:nvPr/>
        </p:nvCxnSpPr>
        <p:spPr>
          <a:xfrm>
            <a:off x="3599933" y="3241261"/>
            <a:ext cx="1987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ector recto de flecha 47">
            <a:extLst>
              <a:ext uri="{FF2B5EF4-FFF2-40B4-BE49-F238E27FC236}">
                <a16:creationId xmlns:a16="http://schemas.microsoft.com/office/drawing/2014/main" id="{29B26603-9030-4952-8775-6CFA7BBFE059}"/>
              </a:ext>
            </a:extLst>
          </p:cNvPr>
          <p:cNvCxnSpPr>
            <a:cxnSpLocks/>
          </p:cNvCxnSpPr>
          <p:nvPr/>
        </p:nvCxnSpPr>
        <p:spPr>
          <a:xfrm>
            <a:off x="4101857" y="3253869"/>
            <a:ext cx="188844" cy="34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CuadroTexto 50">
            <a:extLst>
              <a:ext uri="{FF2B5EF4-FFF2-40B4-BE49-F238E27FC236}">
                <a16:creationId xmlns:a16="http://schemas.microsoft.com/office/drawing/2014/main" id="{BD22757C-CC26-40A8-9BD1-10EBE86FD419}"/>
              </a:ext>
            </a:extLst>
          </p:cNvPr>
          <p:cNvSpPr txBox="1"/>
          <p:nvPr/>
        </p:nvSpPr>
        <p:spPr>
          <a:xfrm>
            <a:off x="3711931" y="3024994"/>
            <a:ext cx="278962" cy="276999"/>
          </a:xfrm>
          <a:prstGeom prst="rect">
            <a:avLst/>
          </a:prstGeom>
          <a:noFill/>
        </p:spPr>
        <p:txBody>
          <a:bodyPr wrap="square" rtlCol="0">
            <a:spAutoFit/>
          </a:bodyPr>
          <a:lstStyle/>
          <a:p>
            <a:r>
              <a:rPr lang="es-CO" sz="1200" dirty="0">
                <a:solidFill>
                  <a:srgbClr val="FF0000"/>
                </a:solidFill>
              </a:rPr>
              <a:t>T</a:t>
            </a:r>
          </a:p>
        </p:txBody>
      </p:sp>
      <p:sp>
        <p:nvSpPr>
          <p:cNvPr id="53" name="Flecha: a la derecha 52">
            <a:extLst>
              <a:ext uri="{FF2B5EF4-FFF2-40B4-BE49-F238E27FC236}">
                <a16:creationId xmlns:a16="http://schemas.microsoft.com/office/drawing/2014/main" id="{353BFA76-E2DA-479F-8675-8C631A5D8B9A}"/>
              </a:ext>
            </a:extLst>
          </p:cNvPr>
          <p:cNvSpPr/>
          <p:nvPr/>
        </p:nvSpPr>
        <p:spPr>
          <a:xfrm rot="16200000">
            <a:off x="3898478" y="2595960"/>
            <a:ext cx="238539" cy="28018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s-CO"/>
          </a:p>
        </p:txBody>
      </p:sp>
      <p:cxnSp>
        <p:nvCxnSpPr>
          <p:cNvPr id="63" name="Conector recto de flecha 62">
            <a:extLst>
              <a:ext uri="{FF2B5EF4-FFF2-40B4-BE49-F238E27FC236}">
                <a16:creationId xmlns:a16="http://schemas.microsoft.com/office/drawing/2014/main" id="{40C44725-A5CA-4BA5-B28D-7E1A130D960B}"/>
              </a:ext>
            </a:extLst>
          </p:cNvPr>
          <p:cNvCxnSpPr>
            <a:cxnSpLocks/>
          </p:cNvCxnSpPr>
          <p:nvPr/>
        </p:nvCxnSpPr>
        <p:spPr>
          <a:xfrm>
            <a:off x="3254028" y="2002363"/>
            <a:ext cx="1987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Conector recto de flecha 64">
            <a:extLst>
              <a:ext uri="{FF2B5EF4-FFF2-40B4-BE49-F238E27FC236}">
                <a16:creationId xmlns:a16="http://schemas.microsoft.com/office/drawing/2014/main" id="{BE571CDE-9A8A-4981-BEED-7D65AAB7B8DF}"/>
              </a:ext>
            </a:extLst>
          </p:cNvPr>
          <p:cNvCxnSpPr>
            <a:cxnSpLocks/>
          </p:cNvCxnSpPr>
          <p:nvPr/>
        </p:nvCxnSpPr>
        <p:spPr>
          <a:xfrm>
            <a:off x="3823968" y="2009093"/>
            <a:ext cx="1987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146" name="Picture 2">
            <a:extLst>
              <a:ext uri="{FF2B5EF4-FFF2-40B4-BE49-F238E27FC236}">
                <a16:creationId xmlns:a16="http://schemas.microsoft.com/office/drawing/2014/main" id="{667A7937-416C-4697-8754-46007F7099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7933" y="1091666"/>
            <a:ext cx="2091766" cy="146576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51;p30">
            <a:extLst>
              <a:ext uri="{FF2B5EF4-FFF2-40B4-BE49-F238E27FC236}">
                <a16:creationId xmlns:a16="http://schemas.microsoft.com/office/drawing/2014/main" id="{99F147E5-61A8-4A3E-9441-953EE908F47D}"/>
              </a:ext>
            </a:extLst>
          </p:cNvPr>
          <p:cNvSpPr txBox="1">
            <a:spLocks/>
          </p:cNvSpPr>
          <p:nvPr/>
        </p:nvSpPr>
        <p:spPr>
          <a:xfrm>
            <a:off x="6035325" y="633335"/>
            <a:ext cx="2296983" cy="37271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s-CO" b="1" dirty="0"/>
              <a:t>CONDICIÓN FRONTERA</a:t>
            </a:r>
          </a:p>
        </p:txBody>
      </p:sp>
      <p:sp>
        <p:nvSpPr>
          <p:cNvPr id="5" name="Google Shape;151;p30">
            <a:extLst>
              <a:ext uri="{FF2B5EF4-FFF2-40B4-BE49-F238E27FC236}">
                <a16:creationId xmlns:a16="http://schemas.microsoft.com/office/drawing/2014/main" id="{85F37A30-3F80-4E54-9D24-C7A8CCFC103B}"/>
              </a:ext>
            </a:extLst>
          </p:cNvPr>
          <p:cNvSpPr txBox="1">
            <a:spLocks/>
          </p:cNvSpPr>
          <p:nvPr/>
        </p:nvSpPr>
        <p:spPr>
          <a:xfrm>
            <a:off x="6022148" y="2787870"/>
            <a:ext cx="2502199" cy="332278"/>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s-CO" b="1" dirty="0"/>
              <a:t>SEPARACIÓN ESPACIAL</a:t>
            </a:r>
          </a:p>
        </p:txBody>
      </p:sp>
      <p:pic>
        <p:nvPicPr>
          <p:cNvPr id="6" name="Picture 2">
            <a:extLst>
              <a:ext uri="{FF2B5EF4-FFF2-40B4-BE49-F238E27FC236}">
                <a16:creationId xmlns:a16="http://schemas.microsoft.com/office/drawing/2014/main" id="{93F417FD-D0C9-416B-8A12-0A7E2A633D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4943" y="3241261"/>
            <a:ext cx="3337554" cy="1716942"/>
          </a:xfrm>
          <a:prstGeom prst="rect">
            <a:avLst/>
          </a:prstGeom>
          <a:noFill/>
          <a:extLst>
            <a:ext uri="{909E8E84-426E-40DD-AFC4-6F175D3DCCD1}">
              <a14:hiddenFill xmlns:a14="http://schemas.microsoft.com/office/drawing/2010/main">
                <a:solidFill>
                  <a:srgbClr val="FFFFFF"/>
                </a:solidFill>
              </a14:hiddenFill>
            </a:ext>
          </a:extLst>
        </p:spPr>
      </p:pic>
      <p:sp>
        <p:nvSpPr>
          <p:cNvPr id="36" name="Rectángulo 35">
            <a:extLst>
              <a:ext uri="{FF2B5EF4-FFF2-40B4-BE49-F238E27FC236}">
                <a16:creationId xmlns:a16="http://schemas.microsoft.com/office/drawing/2014/main" id="{8FFCF559-6704-42F7-B050-7A9FA0DF333A}"/>
              </a:ext>
            </a:extLst>
          </p:cNvPr>
          <p:cNvSpPr/>
          <p:nvPr/>
        </p:nvSpPr>
        <p:spPr>
          <a:xfrm>
            <a:off x="3007613" y="1846402"/>
            <a:ext cx="1966559" cy="59150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s-CO" sz="1600" dirty="0">
                <a:solidFill>
                  <a:schemeClr val="accent6"/>
                </a:solidFill>
              </a:rPr>
              <a:t>| </a:t>
            </a:r>
            <a:r>
              <a:rPr lang="es-CO" dirty="0">
                <a:solidFill>
                  <a:schemeClr val="accent6"/>
                </a:solidFill>
              </a:rPr>
              <a:t>W </a:t>
            </a:r>
            <a:r>
              <a:rPr lang="es-CO" sz="1600" dirty="0">
                <a:solidFill>
                  <a:schemeClr val="accent6"/>
                </a:solidFill>
              </a:rPr>
              <a:t>| </a:t>
            </a:r>
            <a:r>
              <a:rPr lang="es-CO" sz="1600">
                <a:solidFill>
                  <a:schemeClr val="accent6"/>
                </a:solidFill>
              </a:rPr>
              <a:t>* </a:t>
            </a:r>
            <a:r>
              <a:rPr lang="es-CO">
                <a:solidFill>
                  <a:schemeClr val="accent6"/>
                </a:solidFill>
              </a:rPr>
              <a:t>| X </a:t>
            </a:r>
            <a:r>
              <a:rPr lang="es-CO" dirty="0">
                <a:solidFill>
                  <a:schemeClr val="accent6"/>
                </a:solidFill>
              </a:rPr>
              <a:t>| </a:t>
            </a:r>
            <a:r>
              <a:rPr lang="es-CO" sz="1600" dirty="0">
                <a:solidFill>
                  <a:schemeClr val="accent6"/>
                </a:solidFill>
              </a:rPr>
              <a:t>* </a:t>
            </a:r>
            <a:r>
              <a:rPr lang="es-CO" dirty="0">
                <a:solidFill>
                  <a:schemeClr val="accent6"/>
                </a:solidFill>
              </a:rPr>
              <a:t>Cos(</a:t>
            </a:r>
            <a:r>
              <a:rPr lang="el-GR" dirty="0">
                <a:solidFill>
                  <a:srgbClr val="202124"/>
                </a:solidFill>
                <a:latin typeface="arial" panose="020B0604020202020204" pitchFamily="34" charset="0"/>
              </a:rPr>
              <a:t>α</a:t>
            </a:r>
            <a:r>
              <a:rPr lang="es-CO" dirty="0">
                <a:solidFill>
                  <a:schemeClr val="accent6"/>
                </a:solidFill>
              </a:rPr>
              <a:t>)</a:t>
            </a:r>
          </a:p>
        </p:txBody>
      </p:sp>
    </p:spTree>
    <p:extLst>
      <p:ext uri="{BB962C8B-B14F-4D97-AF65-F5344CB8AC3E}">
        <p14:creationId xmlns:p14="http://schemas.microsoft.com/office/powerpoint/2010/main" val="413419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146"/>
                                        </p:tgtEl>
                                        <p:attrNameLst>
                                          <p:attrName>style.visibility</p:attrName>
                                        </p:attrNameLst>
                                      </p:cBhvr>
                                      <p:to>
                                        <p:strVal val="visible"/>
                                      </p:to>
                                    </p:set>
                                  </p:childTnLst>
                                </p:cTn>
                              </p:par>
                              <p:par>
                                <p:cTn id="67" presetID="53" presetClass="entr" presetSubtype="16"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anim calcmode="lin" valueType="num">
                                      <p:cBhvr>
                                        <p:cTn id="69" dur="500" fill="hold"/>
                                        <p:tgtEl>
                                          <p:spTgt spid="4"/>
                                        </p:tgtEl>
                                        <p:attrNameLst>
                                          <p:attrName>ppt_w</p:attrName>
                                        </p:attrNameLst>
                                      </p:cBhvr>
                                      <p:tavLst>
                                        <p:tav tm="0">
                                          <p:val>
                                            <p:fltVal val="0"/>
                                          </p:val>
                                        </p:tav>
                                        <p:tav tm="100000">
                                          <p:val>
                                            <p:strVal val="#ppt_w"/>
                                          </p:val>
                                        </p:tav>
                                      </p:tavLst>
                                    </p:anim>
                                    <p:anim calcmode="lin" valueType="num">
                                      <p:cBhvr>
                                        <p:cTn id="70" dur="500" fill="hold"/>
                                        <p:tgtEl>
                                          <p:spTgt spid="4"/>
                                        </p:tgtEl>
                                        <p:attrNameLst>
                                          <p:attrName>ppt_h</p:attrName>
                                        </p:attrNameLst>
                                      </p:cBhvr>
                                      <p:tavLst>
                                        <p:tav tm="0">
                                          <p:val>
                                            <p:fltVal val="0"/>
                                          </p:val>
                                        </p:tav>
                                        <p:tav tm="100000">
                                          <p:val>
                                            <p:strVal val="#ppt_h"/>
                                          </p:val>
                                        </p:tav>
                                      </p:tavLst>
                                    </p:anim>
                                    <p:animEffect transition="in" filter="fade">
                                      <p:cBhvr>
                                        <p:cTn id="71" dur="500"/>
                                        <p:tgtEl>
                                          <p:spTgt spid="4"/>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 calcmode="lin" valueType="num">
                                      <p:cBhvr>
                                        <p:cTn id="76" dur="500" fill="hold"/>
                                        <p:tgtEl>
                                          <p:spTgt spid="5"/>
                                        </p:tgtEl>
                                        <p:attrNameLst>
                                          <p:attrName>ppt_w</p:attrName>
                                        </p:attrNameLst>
                                      </p:cBhvr>
                                      <p:tavLst>
                                        <p:tav tm="0">
                                          <p:val>
                                            <p:fltVal val="0"/>
                                          </p:val>
                                        </p:tav>
                                        <p:tav tm="100000">
                                          <p:val>
                                            <p:strVal val="#ppt_w"/>
                                          </p:val>
                                        </p:tav>
                                      </p:tavLst>
                                    </p:anim>
                                    <p:anim calcmode="lin" valueType="num">
                                      <p:cBhvr>
                                        <p:cTn id="77" dur="500" fill="hold"/>
                                        <p:tgtEl>
                                          <p:spTgt spid="5"/>
                                        </p:tgtEl>
                                        <p:attrNameLst>
                                          <p:attrName>ppt_h</p:attrName>
                                        </p:attrNameLst>
                                      </p:cBhvr>
                                      <p:tavLst>
                                        <p:tav tm="0">
                                          <p:val>
                                            <p:fltVal val="0"/>
                                          </p:val>
                                        </p:tav>
                                        <p:tav tm="100000">
                                          <p:val>
                                            <p:strVal val="#ppt_h"/>
                                          </p:val>
                                        </p:tav>
                                      </p:tavLst>
                                    </p:anim>
                                    <p:animEffect transition="in" filter="fade">
                                      <p:cBhvr>
                                        <p:cTn id="78" dur="500"/>
                                        <p:tgtEl>
                                          <p:spTgt spid="5"/>
                                        </p:tgtEl>
                                      </p:cBhvr>
                                    </p:animEffect>
                                  </p:childTnLst>
                                </p:cTn>
                              </p:par>
                              <p:par>
                                <p:cTn id="79" presetID="1" presetClass="entr" presetSubtype="0" fill="hold" nodeType="withEffect">
                                  <p:stCondLst>
                                    <p:cond delay="0"/>
                                  </p:stCondLst>
                                  <p:childTnLst>
                                    <p:set>
                                      <p:cBhvr>
                                        <p:cTn id="8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p:bldP spid="12" grpId="0" animBg="1"/>
      <p:bldP spid="14" grpId="0"/>
      <p:bldP spid="16" grpId="0" animBg="1"/>
      <p:bldP spid="20" grpId="0"/>
      <p:bldP spid="22" grpId="0" animBg="1"/>
      <p:bldP spid="24" grpId="0"/>
      <p:bldP spid="25" grpId="0"/>
      <p:bldP spid="27" grpId="0"/>
      <p:bldP spid="28" grpId="0"/>
      <p:bldP spid="30" grpId="0"/>
      <p:bldP spid="31" grpId="0"/>
      <p:bldP spid="32" grpId="0" animBg="1"/>
      <p:bldP spid="34" grpId="0"/>
      <p:bldP spid="51" grpId="0"/>
      <p:bldP spid="53" grpId="0" animBg="1"/>
      <p:bldP spid="4" grpId="0"/>
      <p:bldP spid="5"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4" name="Google Shape;374;p41"/>
          <p:cNvSpPr txBox="1">
            <a:spLocks noGrp="1"/>
          </p:cNvSpPr>
          <p:nvPr>
            <p:ph type="ctrTitle"/>
          </p:nvPr>
        </p:nvSpPr>
        <p:spPr>
          <a:xfrm>
            <a:off x="1964850" y="313093"/>
            <a:ext cx="5214300" cy="5019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PRINCIPIO DE ENTRENAMIENTO</a:t>
            </a:r>
            <a:endParaRPr dirty="0"/>
          </a:p>
        </p:txBody>
      </p:sp>
      <p:pic>
        <p:nvPicPr>
          <p:cNvPr id="8194" name="Picture 2">
            <a:extLst>
              <a:ext uri="{FF2B5EF4-FFF2-40B4-BE49-F238E27FC236}">
                <a16:creationId xmlns:a16="http://schemas.microsoft.com/office/drawing/2014/main" id="{6A4ABFC4-6614-494D-8A20-1DC4D2C843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914" y="1194479"/>
            <a:ext cx="2615003" cy="1801697"/>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91D047B1-4D82-465F-82E3-E7B05206F509}"/>
              </a:ext>
            </a:extLst>
          </p:cNvPr>
          <p:cNvPicPr>
            <a:picLocks noChangeAspect="1"/>
          </p:cNvPicPr>
          <p:nvPr/>
        </p:nvPicPr>
        <p:blipFill>
          <a:blip r:embed="rId4"/>
          <a:stretch>
            <a:fillRect/>
          </a:stretch>
        </p:blipFill>
        <p:spPr>
          <a:xfrm>
            <a:off x="1768329" y="3540516"/>
            <a:ext cx="2640588" cy="1388186"/>
          </a:xfrm>
          <a:prstGeom prst="rect">
            <a:avLst/>
          </a:prstGeom>
        </p:spPr>
      </p:pic>
      <p:pic>
        <p:nvPicPr>
          <p:cNvPr id="5" name="Imagen 4">
            <a:extLst>
              <a:ext uri="{FF2B5EF4-FFF2-40B4-BE49-F238E27FC236}">
                <a16:creationId xmlns:a16="http://schemas.microsoft.com/office/drawing/2014/main" id="{27033DC2-24F7-4ECD-9006-E1D74325B79B}"/>
              </a:ext>
            </a:extLst>
          </p:cNvPr>
          <p:cNvPicPr>
            <a:picLocks noChangeAspect="1"/>
          </p:cNvPicPr>
          <p:nvPr/>
        </p:nvPicPr>
        <p:blipFill rotWithShape="1">
          <a:blip r:embed="rId5"/>
          <a:srcRect l="7056" t="8535"/>
          <a:stretch/>
        </p:blipFill>
        <p:spPr>
          <a:xfrm>
            <a:off x="5234035" y="3540516"/>
            <a:ext cx="2811900" cy="1388186"/>
          </a:xfrm>
          <a:prstGeom prst="rect">
            <a:avLst/>
          </a:prstGeom>
        </p:spPr>
      </p:pic>
      <p:pic>
        <p:nvPicPr>
          <p:cNvPr id="7" name="Imagen 6">
            <a:extLst>
              <a:ext uri="{FF2B5EF4-FFF2-40B4-BE49-F238E27FC236}">
                <a16:creationId xmlns:a16="http://schemas.microsoft.com/office/drawing/2014/main" id="{3A9D7E5D-7C7F-4665-B9FC-AD72D94C7A4E}"/>
              </a:ext>
            </a:extLst>
          </p:cNvPr>
          <p:cNvPicPr>
            <a:picLocks noChangeAspect="1"/>
          </p:cNvPicPr>
          <p:nvPr/>
        </p:nvPicPr>
        <p:blipFill>
          <a:blip r:embed="rId6"/>
          <a:stretch>
            <a:fillRect/>
          </a:stretch>
        </p:blipFill>
        <p:spPr>
          <a:xfrm>
            <a:off x="5234035" y="1194478"/>
            <a:ext cx="2811900" cy="18016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50"/>
          <p:cNvSpPr txBox="1">
            <a:spLocks noGrp="1"/>
          </p:cNvSpPr>
          <p:nvPr>
            <p:ph type="ctrTitle"/>
          </p:nvPr>
        </p:nvSpPr>
        <p:spPr>
          <a:xfrm>
            <a:off x="1964851" y="352850"/>
            <a:ext cx="5214300" cy="6410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LOGICA DIFUSA</a:t>
            </a:r>
            <a:endParaRPr dirty="0"/>
          </a:p>
        </p:txBody>
      </p:sp>
      <p:sp>
        <p:nvSpPr>
          <p:cNvPr id="30" name="Google Shape;184;p32">
            <a:extLst>
              <a:ext uri="{FF2B5EF4-FFF2-40B4-BE49-F238E27FC236}">
                <a16:creationId xmlns:a16="http://schemas.microsoft.com/office/drawing/2014/main" id="{CEB982A4-6C3C-4330-BCA2-015B74BAC7FD}"/>
              </a:ext>
            </a:extLst>
          </p:cNvPr>
          <p:cNvSpPr txBox="1">
            <a:spLocks/>
          </p:cNvSpPr>
          <p:nvPr/>
        </p:nvSpPr>
        <p:spPr>
          <a:xfrm>
            <a:off x="3578087" y="1377202"/>
            <a:ext cx="4989443" cy="3413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rtl="0">
              <a:spcBef>
                <a:spcPts val="0"/>
              </a:spcBef>
              <a:spcAft>
                <a:spcPts val="800"/>
              </a:spcAft>
            </a:pPr>
            <a:r>
              <a:rPr lang="es-ES" sz="1800" b="0" i="0" u="none" strike="noStrike" dirty="0">
                <a:solidFill>
                  <a:srgbClr val="000000"/>
                </a:solidFill>
                <a:effectLst/>
                <a:latin typeface="+mn-lt"/>
              </a:rPr>
              <a:t>La lógica difusa comenzó a ser estudiada por el ingeniero </a:t>
            </a:r>
            <a:r>
              <a:rPr lang="es-ES" sz="1800" b="0" i="0" u="none" strike="noStrike" dirty="0" err="1">
                <a:solidFill>
                  <a:srgbClr val="000000"/>
                </a:solidFill>
                <a:effectLst/>
                <a:latin typeface="+mn-lt"/>
              </a:rPr>
              <a:t>Lofty</a:t>
            </a:r>
            <a:r>
              <a:rPr lang="es-ES" sz="1800" b="0" i="0" u="none" strike="noStrike" dirty="0">
                <a:solidFill>
                  <a:srgbClr val="000000"/>
                </a:solidFill>
                <a:effectLst/>
                <a:latin typeface="+mn-lt"/>
              </a:rPr>
              <a:t> A. </a:t>
            </a:r>
            <a:r>
              <a:rPr lang="es-ES" sz="1800" b="0" i="0" u="none" strike="noStrike" dirty="0" err="1">
                <a:solidFill>
                  <a:srgbClr val="000000"/>
                </a:solidFill>
                <a:effectLst/>
                <a:latin typeface="+mn-lt"/>
              </a:rPr>
              <a:t>Zadeh</a:t>
            </a:r>
            <a:r>
              <a:rPr lang="es-ES" sz="1800" b="0" i="0" u="none" strike="noStrike" dirty="0">
                <a:solidFill>
                  <a:srgbClr val="000000"/>
                </a:solidFill>
                <a:effectLst/>
                <a:latin typeface="+mn-lt"/>
              </a:rPr>
              <a:t> en la Universidad de Berkeley en California cuando descubrió un principio que él llamó </a:t>
            </a:r>
            <a:r>
              <a:rPr lang="es-ES" sz="1800" b="1" i="0" u="none" strike="noStrike" dirty="0">
                <a:solidFill>
                  <a:srgbClr val="000000"/>
                </a:solidFill>
                <a:effectLst/>
                <a:latin typeface="+mn-lt"/>
              </a:rPr>
              <a:t>principio de incompatibilidad</a:t>
            </a:r>
            <a:r>
              <a:rPr lang="es-ES" sz="1800" b="0" i="0" u="none" strike="noStrike" dirty="0">
                <a:solidFill>
                  <a:srgbClr val="000000"/>
                </a:solidFill>
                <a:effectLst/>
                <a:latin typeface="+mn-lt"/>
              </a:rPr>
              <a:t>. Este principio enuncia lo siguiente:  “</a:t>
            </a:r>
            <a:r>
              <a:rPr lang="es-ES" sz="1800" b="0" i="1" u="none" strike="noStrike" dirty="0">
                <a:solidFill>
                  <a:srgbClr val="000000"/>
                </a:solidFill>
                <a:effectLst/>
                <a:latin typeface="+mn-lt"/>
              </a:rPr>
              <a:t>Conforme la complejidad de un sistema aumenta, nuestra capacidad para ser precisos y construir instrucciones sobre su comportamiento disminuye hasta el umbral más allá del cual, la precisión y el significado son características excluyentes</a:t>
            </a:r>
            <a:r>
              <a:rPr lang="es-ES" sz="1800" b="0" i="0" u="none" strike="noStrike" dirty="0">
                <a:solidFill>
                  <a:srgbClr val="000000"/>
                </a:solidFill>
                <a:effectLst/>
                <a:latin typeface="+mn-lt"/>
              </a:rPr>
              <a:t>”.</a:t>
            </a:r>
            <a:endParaRPr lang="es-ES" b="0" dirty="0">
              <a:effectLst/>
              <a:latin typeface="+mn-lt"/>
            </a:endParaRPr>
          </a:p>
          <a:p>
            <a:br>
              <a:rPr lang="es-ES" dirty="0"/>
            </a:br>
            <a:endParaRPr lang="en-US" dirty="0"/>
          </a:p>
        </p:txBody>
      </p:sp>
      <p:pic>
        <p:nvPicPr>
          <p:cNvPr id="9218" name="Picture 2">
            <a:extLst>
              <a:ext uri="{FF2B5EF4-FFF2-40B4-BE49-F238E27FC236}">
                <a16:creationId xmlns:a16="http://schemas.microsoft.com/office/drawing/2014/main" id="{22E31134-69BE-4E74-8555-C4813A6E57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273" y="1959274"/>
            <a:ext cx="1434617" cy="21539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8" name="Google Shape;184;p32">
            <a:extLst>
              <a:ext uri="{FF2B5EF4-FFF2-40B4-BE49-F238E27FC236}">
                <a16:creationId xmlns:a16="http://schemas.microsoft.com/office/drawing/2014/main" id="{8C9FE731-4066-4CC5-84CC-5EB7E1B3BA5E}"/>
              </a:ext>
            </a:extLst>
          </p:cNvPr>
          <p:cNvSpPr txBox="1">
            <a:spLocks/>
          </p:cNvSpPr>
          <p:nvPr/>
        </p:nvSpPr>
        <p:spPr>
          <a:xfrm>
            <a:off x="188844" y="2092187"/>
            <a:ext cx="4552121" cy="305131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600" b="0" i="0" u="none" strike="noStrike" dirty="0">
                <a:solidFill>
                  <a:srgbClr val="000000"/>
                </a:solidFill>
                <a:effectLst/>
                <a:latin typeface="Calibri" panose="020F0502020204030204" pitchFamily="34" charset="0"/>
              </a:rPr>
              <a:t>Durante los años posteriores al descubrimiento realizado por </a:t>
            </a:r>
            <a:r>
              <a:rPr lang="es-ES" sz="1600" b="0" i="0" u="none" strike="noStrike" dirty="0" err="1">
                <a:solidFill>
                  <a:srgbClr val="000000"/>
                </a:solidFill>
                <a:effectLst/>
                <a:latin typeface="Calibri" panose="020F0502020204030204" pitchFamily="34" charset="0"/>
              </a:rPr>
              <a:t>Zadeh</a:t>
            </a:r>
            <a:r>
              <a:rPr lang="es-ES" sz="1600" b="0" i="0" u="none" strike="noStrike" dirty="0">
                <a:solidFill>
                  <a:srgbClr val="000000"/>
                </a:solidFill>
                <a:effectLst/>
                <a:latin typeface="Calibri" panose="020F0502020204030204" pitchFamily="34" charset="0"/>
              </a:rPr>
              <a:t>, empezaron a aparecer aplicaciones en campos que en principio </a:t>
            </a:r>
            <a:r>
              <a:rPr lang="es-ES" sz="1600" b="0" i="0" u="none" strike="noStrike" dirty="0" err="1">
                <a:solidFill>
                  <a:srgbClr val="000000"/>
                </a:solidFill>
                <a:effectLst/>
                <a:latin typeface="Calibri" panose="020F0502020204030204" pitchFamily="34" charset="0"/>
              </a:rPr>
              <a:t>Zadeh</a:t>
            </a:r>
            <a:r>
              <a:rPr lang="es-ES" sz="1600" b="0" i="0" u="none" strike="noStrike" dirty="0">
                <a:solidFill>
                  <a:srgbClr val="000000"/>
                </a:solidFill>
                <a:effectLst/>
                <a:latin typeface="Calibri" panose="020F0502020204030204" pitchFamily="34" charset="0"/>
              </a:rPr>
              <a:t> nunca hubiera imaginado.</a:t>
            </a:r>
          </a:p>
          <a:p>
            <a:r>
              <a:rPr lang="es-ES" sz="1600" b="0" i="0" u="none" strike="noStrike" dirty="0">
                <a:solidFill>
                  <a:srgbClr val="000000"/>
                </a:solidFill>
                <a:effectLst/>
                <a:latin typeface="Calibri" panose="020F0502020204030204" pitchFamily="34" charset="0"/>
              </a:rPr>
              <a:t>Desde entonces la lógica difusa ha tenido bastante éxito en su utilización sobre los sistemas de control. Además de este avance, también se buscan nuevos campos de aplicación de esta técnica en áreas como el reconocimiento de patrones visuales o la identificación de segmentos de ADN, entre muchas otras áreas.</a:t>
            </a:r>
            <a:br>
              <a:rPr lang="es-ES" dirty="0"/>
            </a:br>
            <a:endParaRPr lang="en-US" dirty="0"/>
          </a:p>
        </p:txBody>
      </p:sp>
      <p:pic>
        <p:nvPicPr>
          <p:cNvPr id="3" name="Imagen 2">
            <a:extLst>
              <a:ext uri="{FF2B5EF4-FFF2-40B4-BE49-F238E27FC236}">
                <a16:creationId xmlns:a16="http://schemas.microsoft.com/office/drawing/2014/main" id="{B44DF34A-95B0-4903-9D56-76008BAB34C2}"/>
              </a:ext>
            </a:extLst>
          </p:cNvPr>
          <p:cNvPicPr>
            <a:picLocks noChangeAspect="1"/>
          </p:cNvPicPr>
          <p:nvPr/>
        </p:nvPicPr>
        <p:blipFill>
          <a:blip r:embed="rId3"/>
          <a:stretch>
            <a:fillRect/>
          </a:stretch>
        </p:blipFill>
        <p:spPr>
          <a:xfrm>
            <a:off x="6021662" y="2859778"/>
            <a:ext cx="2505075" cy="2047875"/>
          </a:xfrm>
          <a:prstGeom prst="rect">
            <a:avLst/>
          </a:prstGeom>
        </p:spPr>
      </p:pic>
      <p:pic>
        <p:nvPicPr>
          <p:cNvPr id="5" name="Imagen 4">
            <a:extLst>
              <a:ext uri="{FF2B5EF4-FFF2-40B4-BE49-F238E27FC236}">
                <a16:creationId xmlns:a16="http://schemas.microsoft.com/office/drawing/2014/main" id="{361C5BD1-FB63-4E83-8BEF-411DFD216B0C}"/>
              </a:ext>
            </a:extLst>
          </p:cNvPr>
          <p:cNvPicPr>
            <a:picLocks noChangeAspect="1"/>
          </p:cNvPicPr>
          <p:nvPr/>
        </p:nvPicPr>
        <p:blipFill>
          <a:blip r:embed="rId4"/>
          <a:stretch>
            <a:fillRect/>
          </a:stretch>
        </p:blipFill>
        <p:spPr>
          <a:xfrm>
            <a:off x="6021662" y="322943"/>
            <a:ext cx="2505075" cy="202745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8" name="Google Shape;598;p51"/>
          <p:cNvSpPr txBox="1">
            <a:spLocks noGrp="1"/>
          </p:cNvSpPr>
          <p:nvPr>
            <p:ph type="ctrTitle"/>
          </p:nvPr>
        </p:nvSpPr>
        <p:spPr>
          <a:xfrm flipH="1">
            <a:off x="1974150" y="1206450"/>
            <a:ext cx="5195700" cy="136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GRACIAS!</a:t>
            </a:r>
            <a:endParaRPr dirty="0"/>
          </a:p>
        </p:txBody>
      </p:sp>
      <p:cxnSp>
        <p:nvCxnSpPr>
          <p:cNvPr id="599" name="Google Shape;599;p51"/>
          <p:cNvCxnSpPr/>
          <p:nvPr/>
        </p:nvCxnSpPr>
        <p:spPr>
          <a:xfrm rot="10800000">
            <a:off x="8156400" y="630088"/>
            <a:ext cx="1236300" cy="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51"/>
          <p:cNvCxnSpPr/>
          <p:nvPr/>
        </p:nvCxnSpPr>
        <p:spPr>
          <a:xfrm rot="10800000">
            <a:off x="-125" y="4765850"/>
            <a:ext cx="958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Tech Newsletter by Slidesgo">
  <a:themeElements>
    <a:clrScheme name="Simple Light">
      <a:dk1>
        <a:srgbClr val="434343"/>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283</Words>
  <Application>Microsoft Office PowerPoint</Application>
  <PresentationFormat>Presentación en pantalla (16:9)</PresentationFormat>
  <Paragraphs>42</Paragraphs>
  <Slides>9</Slides>
  <Notes>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Roboto Condensed</vt:lpstr>
      <vt:lpstr>Exo 2</vt:lpstr>
      <vt:lpstr>Roboto Condensed Light</vt:lpstr>
      <vt:lpstr>Squada One</vt:lpstr>
      <vt:lpstr>Arial</vt:lpstr>
      <vt:lpstr>Calibri</vt:lpstr>
      <vt:lpstr>Arial</vt:lpstr>
      <vt:lpstr>Tech Newsletter by Slidesgo</vt:lpstr>
      <vt:lpstr>PERCEPTRÓN &amp; LÓGICA DIFUSA</vt:lpstr>
      <vt:lpstr>PERCEPTRÓN </vt:lpstr>
      <vt:lpstr>MODELADO</vt:lpstr>
      <vt:lpstr>ECUACIÓN UMBRAL(CASO ESPECÍFICO CUANDO UMBRAL ES CERO). </vt:lpstr>
      <vt:lpstr>ANÁLISIS VECTORIAL</vt:lpstr>
      <vt:lpstr>PRINCIPIO DE ENTRENAMIENTO</vt:lpstr>
      <vt:lpstr>LOGICA DIFUSA</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PERCEPTRÓN &amp; LÓGICA DIFUSA</dc:title>
  <dc:creator>Valentina R</dc:creator>
  <cp:lastModifiedBy>m.rojas@utp.edu.co</cp:lastModifiedBy>
  <cp:revision>2</cp:revision>
  <dcterms:modified xsi:type="dcterms:W3CDTF">2020-11-11T06:38:32Z</dcterms:modified>
</cp:coreProperties>
</file>