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26"/>
  </p:notesMasterIdLst>
  <p:sldIdLst>
    <p:sldId id="347" r:id="rId4"/>
    <p:sldId id="263" r:id="rId5"/>
    <p:sldId id="286" r:id="rId6"/>
    <p:sldId id="348" r:id="rId7"/>
    <p:sldId id="349" r:id="rId8"/>
    <p:sldId id="350" r:id="rId9"/>
    <p:sldId id="351" r:id="rId10"/>
    <p:sldId id="352" r:id="rId11"/>
    <p:sldId id="353" r:id="rId12"/>
    <p:sldId id="356" r:id="rId13"/>
    <p:sldId id="355" r:id="rId14"/>
    <p:sldId id="357" r:id="rId15"/>
    <p:sldId id="358" r:id="rId16"/>
    <p:sldId id="359" r:id="rId17"/>
    <p:sldId id="360" r:id="rId18"/>
    <p:sldId id="361" r:id="rId19"/>
    <p:sldId id="364" r:id="rId20"/>
    <p:sldId id="365" r:id="rId21"/>
    <p:sldId id="366" r:id="rId22"/>
    <p:sldId id="362" r:id="rId23"/>
    <p:sldId id="367" r:id="rId24"/>
    <p:sldId id="3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>
        <p:scale>
          <a:sx n="80" d="100"/>
          <a:sy n="80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886200" y="0"/>
            <a:ext cx="5257800" cy="208609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US" sz="5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aplikacija</a:t>
            </a:r>
            <a:r>
              <a:rPr lang="en-US" sz="5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</a:t>
            </a:r>
            <a:r>
              <a:rPr lang="en-US" sz="5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studentski</a:t>
            </a:r>
            <a:r>
              <a:rPr lang="en-US" sz="5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forum</a:t>
            </a:r>
            <a:endParaRPr lang="ru-RU" sz="5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4800600" y="1981200"/>
            <a:ext cx="4191000" cy="7164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Student: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Valentina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Simić</a:t>
            </a:r>
            <a:endParaRPr lang="en-US" sz="2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itchFamily="34" charset="0"/>
              <a:buNone/>
            </a:pP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itchFamily="34" charset="0"/>
              <a:buNone/>
            </a:pPr>
            <a:endParaRPr lang="ru-RU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1523" y="533400"/>
            <a:ext cx="6553200" cy="715963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rgbClr val="4D4D4D"/>
                </a:solidFill>
              </a:rPr>
              <a:t>Dijagram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slučajeva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korišćenja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7094" y="1752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7315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Nerelaciona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otvorenog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, </a:t>
            </a:r>
            <a:r>
              <a:rPr lang="en-US" dirty="0" err="1" smtClean="0"/>
              <a:t>postoji</a:t>
            </a:r>
            <a:r>
              <a:rPr lang="en-US" dirty="0" smtClean="0"/>
              <a:t> i </a:t>
            </a:r>
            <a:r>
              <a:rPr lang="en-US" dirty="0" err="1" smtClean="0"/>
              <a:t>komercijalna</a:t>
            </a:r>
            <a:r>
              <a:rPr lang="en-US" dirty="0" smtClean="0"/>
              <a:t> </a:t>
            </a:r>
            <a:r>
              <a:rPr lang="en-US" dirty="0" err="1" smtClean="0"/>
              <a:t>varijanta</a:t>
            </a:r>
            <a:r>
              <a:rPr lang="en-US" dirty="0" smtClean="0"/>
              <a:t>.</a:t>
            </a:r>
          </a:p>
          <a:p>
            <a:r>
              <a:rPr lang="vi-VN" dirty="0"/>
              <a:t>Zašto odabrati </a:t>
            </a:r>
            <a:r>
              <a:rPr lang="vi-VN" dirty="0" smtClean="0"/>
              <a:t>MongoDB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   -</a:t>
            </a:r>
            <a:r>
              <a:rPr lang="vi-VN" dirty="0" smtClean="0"/>
              <a:t>ima </a:t>
            </a:r>
            <a:r>
              <a:rPr lang="vi-VN" dirty="0"/>
              <a:t>ugrađenu skalabilnost.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vi-VN" dirty="0" smtClean="0"/>
              <a:t>-</a:t>
            </a:r>
            <a:r>
              <a:rPr lang="vi-VN" dirty="0"/>
              <a:t>može da uskladišti sadržaj bilo kog tipa.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vi-VN" dirty="0" smtClean="0"/>
              <a:t>-</a:t>
            </a:r>
            <a:r>
              <a:rPr lang="vi-VN" dirty="0"/>
              <a:t>procenjuju se manji troškovi u produkciji.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8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Arhitektualne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 err="1" smtClean="0"/>
              <a:t>Dinamička</a:t>
            </a:r>
            <a:r>
              <a:rPr lang="en-US" dirty="0" smtClean="0"/>
              <a:t> </a:t>
            </a:r>
            <a:r>
              <a:rPr lang="en-US" dirty="0" err="1" smtClean="0"/>
              <a:t>šema</a:t>
            </a:r>
            <a:endParaRPr lang="en-US" dirty="0" smtClean="0"/>
          </a:p>
          <a:p>
            <a:r>
              <a:rPr lang="en-US" dirty="0" err="1" smtClean="0"/>
              <a:t>Kolekcije</a:t>
            </a:r>
            <a:endParaRPr lang="en-US" dirty="0" smtClean="0"/>
          </a:p>
          <a:p>
            <a:r>
              <a:rPr lang="en-US" dirty="0" err="1" smtClean="0"/>
              <a:t>Dokumenti</a:t>
            </a:r>
            <a:endParaRPr lang="en-US" dirty="0" smtClean="0"/>
          </a:p>
          <a:p>
            <a:r>
              <a:rPr lang="en-US" dirty="0" err="1" smtClean="0"/>
              <a:t>Brže</a:t>
            </a:r>
            <a:r>
              <a:rPr lang="en-US" dirty="0" smtClean="0"/>
              <a:t> </a:t>
            </a:r>
            <a:r>
              <a:rPr lang="en-US" dirty="0" err="1" smtClean="0"/>
              <a:t>izvršavanje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0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Izgled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</a:t>
            </a:r>
            <a:r>
              <a:rPr lang="en-US" dirty="0" err="1" smtClean="0"/>
              <a:t>kolekcija</a:t>
            </a:r>
            <a:r>
              <a:rPr lang="en-US" dirty="0" smtClean="0"/>
              <a:t> </a:t>
            </a:r>
            <a:r>
              <a:rPr lang="en-US" dirty="0" err="1" smtClean="0"/>
              <a:t>Kurs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3733800"/>
          </a:xfrm>
        </p:spPr>
      </p:pic>
    </p:spTree>
    <p:extLst>
      <p:ext uri="{BB962C8B-B14F-4D97-AF65-F5344CB8AC3E}">
        <p14:creationId xmlns:p14="http://schemas.microsoft.com/office/powerpoint/2010/main" val="343796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Izgled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</a:t>
            </a:r>
            <a:r>
              <a:rPr lang="en-US" dirty="0" err="1" smtClean="0"/>
              <a:t>kolekcija</a:t>
            </a:r>
            <a:r>
              <a:rPr lang="en-US" dirty="0" smtClean="0"/>
              <a:t> </a:t>
            </a:r>
            <a:r>
              <a:rPr lang="en-US" dirty="0" err="1" smtClean="0"/>
              <a:t>Pitanje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2" y="1524000"/>
            <a:ext cx="7840628" cy="4053681"/>
          </a:xfrm>
        </p:spPr>
      </p:pic>
    </p:spTree>
    <p:extLst>
      <p:ext uri="{BB962C8B-B14F-4D97-AF65-F5344CB8AC3E}">
        <p14:creationId xmlns:p14="http://schemas.microsoft.com/office/powerpoint/2010/main" val="33397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Izgled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</a:t>
            </a:r>
            <a:r>
              <a:rPr lang="en-US" dirty="0" err="1" smtClean="0"/>
              <a:t>klasa</a:t>
            </a:r>
            <a:r>
              <a:rPr lang="en-US" dirty="0" smtClean="0"/>
              <a:t> Student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3912539"/>
          </a:xfrm>
        </p:spPr>
      </p:pic>
    </p:spTree>
    <p:extLst>
      <p:ext uri="{BB962C8B-B14F-4D97-AF65-F5344CB8AC3E}">
        <p14:creationId xmlns:p14="http://schemas.microsoft.com/office/powerpoint/2010/main" val="101376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Jedan</a:t>
            </a:r>
            <a:r>
              <a:rPr lang="en-US" dirty="0" smtClean="0"/>
              <a:t> od </a:t>
            </a:r>
            <a:r>
              <a:rPr lang="en-US" dirty="0" err="1" smtClean="0"/>
              <a:t>najpoznatijih</a:t>
            </a:r>
            <a:r>
              <a:rPr lang="en-US" dirty="0" smtClean="0"/>
              <a:t> </a:t>
            </a:r>
            <a:r>
              <a:rPr lang="en-US" dirty="0" err="1" smtClean="0"/>
              <a:t>modula</a:t>
            </a:r>
            <a:r>
              <a:rPr lang="en-US" dirty="0" smtClean="0"/>
              <a:t> Spring-a.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Okvir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en-US" dirty="0" err="1"/>
              <a:t>bezbednosnim</a:t>
            </a:r>
            <a:r>
              <a:rPr lang="en-US" dirty="0"/>
              <a:t> </a:t>
            </a:r>
            <a:r>
              <a:rPr lang="en-US" dirty="0" err="1"/>
              <a:t>delom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baziranih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Spring-u.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Pruža</a:t>
            </a:r>
            <a:r>
              <a:rPr lang="en-US" dirty="0" smtClean="0"/>
              <a:t> </a:t>
            </a:r>
            <a:r>
              <a:rPr lang="en-US" dirty="0" err="1" smtClean="0"/>
              <a:t>veliki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bezbednosnih</a:t>
            </a:r>
            <a:r>
              <a:rPr lang="en-US" dirty="0" smtClean="0"/>
              <a:t> </a:t>
            </a:r>
            <a:r>
              <a:rPr lang="en-US" dirty="0" err="1" smtClean="0"/>
              <a:t>rešenja</a:t>
            </a:r>
            <a:r>
              <a:rPr lang="en-US" dirty="0" smtClean="0"/>
              <a:t>, 	</a:t>
            </a:r>
            <a:r>
              <a:rPr lang="en-US" dirty="0" err="1" smtClean="0"/>
              <a:t>obezbeđuje</a:t>
            </a:r>
            <a:r>
              <a:rPr lang="en-US" dirty="0" smtClean="0"/>
              <a:t> </a:t>
            </a:r>
            <a:r>
              <a:rPr lang="en-US" dirty="0" err="1" smtClean="0"/>
              <a:t>podršku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autentifikaciju</a:t>
            </a:r>
            <a:r>
              <a:rPr lang="en-US" dirty="0" smtClean="0"/>
              <a:t> i 	</a:t>
            </a:r>
            <a:r>
              <a:rPr lang="en-US" dirty="0" err="1" smtClean="0"/>
              <a:t>autorrizaciju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0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Autentifikacija</a:t>
            </a:r>
            <a:r>
              <a:rPr lang="en-US" dirty="0" smtClean="0"/>
              <a:t> je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r>
              <a:rPr lang="en-US" dirty="0" smtClean="0"/>
              <a:t> </a:t>
            </a:r>
            <a:r>
              <a:rPr lang="en-US" dirty="0" err="1" smtClean="0"/>
              <a:t>proći</a:t>
            </a:r>
            <a:r>
              <a:rPr lang="en-US" dirty="0" smtClean="0"/>
              <a:t> pre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Odgovora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pitanje</a:t>
            </a:r>
            <a:r>
              <a:rPr lang="en-US" dirty="0" smtClean="0"/>
              <a:t> KO? </a:t>
            </a:r>
            <a:r>
              <a:rPr lang="en-US" dirty="0" err="1" smtClean="0"/>
              <a:t>Traži</a:t>
            </a:r>
            <a:r>
              <a:rPr lang="en-US" dirty="0" smtClean="0"/>
              <a:t> </a:t>
            </a:r>
            <a:r>
              <a:rPr lang="en-US" dirty="0" err="1" smtClean="0"/>
              <a:t>prava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9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Autorizacija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da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pristupiti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onim</a:t>
            </a:r>
            <a:r>
              <a:rPr lang="en-US" dirty="0"/>
              <a:t> </a:t>
            </a:r>
            <a:r>
              <a:rPr lang="en-US" dirty="0" err="1"/>
              <a:t>funkcionalnostima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/>
              <a:t>prava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 smtClean="0"/>
              <a:t>.</a:t>
            </a:r>
          </a:p>
          <a:p>
            <a:r>
              <a:rPr lang="en-US" dirty="0" err="1"/>
              <a:t>Autorizacija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uloga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. </a:t>
            </a:r>
            <a:r>
              <a:rPr lang="en-US" dirty="0" err="1"/>
              <a:t>Uloge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moguće</a:t>
            </a:r>
            <a:r>
              <a:rPr lang="en-US" dirty="0" smtClean="0"/>
              <a:t> </a:t>
            </a:r>
            <a:r>
              <a:rPr lang="en-US" dirty="0" err="1"/>
              <a:t>dodeliti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ROLE_ADMIN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ROLE_USER</a:t>
            </a:r>
          </a:p>
        </p:txBody>
      </p:sp>
    </p:spTree>
    <p:extLst>
      <p:ext uri="{BB962C8B-B14F-4D97-AF65-F5344CB8AC3E}">
        <p14:creationId xmlns:p14="http://schemas.microsoft.com/office/powerpoint/2010/main" val="426291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Autorizacija</a:t>
            </a:r>
            <a:r>
              <a:rPr lang="en-US" dirty="0"/>
              <a:t> u </a:t>
            </a:r>
            <a:r>
              <a:rPr lang="en-US" dirty="0" err="1"/>
              <a:t>Springu</a:t>
            </a:r>
            <a:r>
              <a:rPr lang="en-US" dirty="0"/>
              <a:t> je </a:t>
            </a:r>
            <a:r>
              <a:rPr lang="en-US" dirty="0" err="1"/>
              <a:t>moguća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tri </a:t>
            </a:r>
            <a:r>
              <a:rPr lang="en-US" dirty="0" err="1"/>
              <a:t>nivoa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/>
              <a:t>Nivo</a:t>
            </a:r>
            <a:r>
              <a:rPr lang="en-US" dirty="0"/>
              <a:t> URL-a</a:t>
            </a:r>
          </a:p>
          <a:p>
            <a:pPr marL="0" indent="0">
              <a:buNone/>
            </a:pPr>
            <a:r>
              <a:rPr lang="en-US" dirty="0" smtClean="0"/>
              <a:t>	2</a:t>
            </a:r>
            <a:r>
              <a:rPr lang="en-US" dirty="0"/>
              <a:t>.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3</a:t>
            </a:r>
            <a:r>
              <a:rPr lang="en-US" dirty="0"/>
              <a:t>. </a:t>
            </a:r>
            <a:r>
              <a:rPr lang="en-US" dirty="0" err="1"/>
              <a:t>Nivo</a:t>
            </a:r>
            <a:r>
              <a:rPr lang="en-US" dirty="0"/>
              <a:t> JSP </a:t>
            </a:r>
            <a:r>
              <a:rPr lang="en-US" dirty="0" err="1"/>
              <a:t>stranice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9200" y="1168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altLang="ko-KR" sz="2000" dirty="0" err="1" smtClean="0">
                <a:solidFill>
                  <a:srgbClr val="002060"/>
                </a:solidFill>
                <a:latin typeface="Arial" charset="0"/>
                <a:ea typeface="굴림" pitchFamily="34" charset="-127"/>
              </a:rPr>
              <a:t>Motivacija</a:t>
            </a:r>
            <a:r>
              <a:rPr lang="en-US" altLang="ko-KR" sz="2000" dirty="0" smtClean="0">
                <a:solidFill>
                  <a:srgbClr val="002060"/>
                </a:solidFill>
                <a:latin typeface="Arial" charset="0"/>
                <a:ea typeface="굴림" pitchFamily="34" charset="-127"/>
              </a:rPr>
              <a:t>:</a:t>
            </a: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Lično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iskustvo</a:t>
            </a:r>
            <a:endParaRPr lang="en-US" altLang="ko-KR" sz="20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Svakodnevno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korišćenje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 Stack Overflow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foruma</a:t>
            </a:r>
            <a:endParaRPr lang="en-US" altLang="ko-KR" sz="20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Misao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kako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će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u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budućnosti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izgledati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studije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na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PMF,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dmi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smeru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informatika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.</a:t>
            </a:r>
          </a:p>
          <a:p>
            <a:pPr algn="just">
              <a:lnSpc>
                <a:spcPct val="160000"/>
              </a:lnSpc>
            </a:pPr>
            <a:endParaRPr lang="en-US" altLang="ko-KR" sz="2000" dirty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2000" dirty="0" err="1" smtClean="0">
                <a:solidFill>
                  <a:srgbClr val="002060"/>
                </a:solidFill>
                <a:latin typeface="Arial" charset="0"/>
                <a:ea typeface="굴림" pitchFamily="34" charset="-127"/>
              </a:rPr>
              <a:t>Cilj</a:t>
            </a:r>
            <a:r>
              <a:rPr lang="en-US" altLang="ko-KR" sz="2000" dirty="0" smtClean="0">
                <a:solidFill>
                  <a:srgbClr val="002060"/>
                </a:solidFill>
                <a:latin typeface="Arial" charset="0"/>
                <a:ea typeface="굴림" pitchFamily="34" charset="-127"/>
              </a:rPr>
              <a:t>: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Produkcija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i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korišćenje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web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aplikacije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od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strane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studenata</a:t>
            </a:r>
            <a:r>
              <a:rPr lang="en-US" altLang="ko-KR" sz="2000" dirty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.</a:t>
            </a:r>
            <a:endParaRPr lang="en-US" altLang="ko-KR" sz="20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endParaRPr lang="en-US" altLang="ko-KR" sz="14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endParaRPr lang="en-US" altLang="ko-KR" sz="14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endParaRPr lang="en-US" sz="14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4572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 smtClean="0">
                <a:solidFill>
                  <a:schemeClr val="bg1"/>
                </a:solidFill>
                <a:ea typeface="굴림" pitchFamily="34" charset="-127"/>
              </a:rPr>
              <a:t>Motivacija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</a:t>
            </a:r>
            <a:r>
              <a:rPr kumimoji="1" lang="en-US" altLang="ko-KR" sz="3500" dirty="0" smtClean="0">
                <a:solidFill>
                  <a:schemeClr val="bg1"/>
                </a:solidFill>
                <a:ea typeface="굴림" pitchFamily="34" charset="-127"/>
              </a:rPr>
              <a:t>i </a:t>
            </a:r>
            <a:r>
              <a:rPr kumimoji="1" lang="en-US" altLang="ko-KR" sz="3500" dirty="0" err="1" smtClean="0">
                <a:solidFill>
                  <a:schemeClr val="bg1"/>
                </a:solidFill>
                <a:ea typeface="굴림" pitchFamily="34" charset="-127"/>
              </a:rPr>
              <a:t>cilj</a:t>
            </a:r>
            <a:r>
              <a:rPr kumimoji="1" lang="en-US" altLang="ko-KR" sz="3500" dirty="0" smtClean="0">
                <a:solidFill>
                  <a:schemeClr val="bg1"/>
                </a:solidFill>
                <a:ea typeface="굴림" pitchFamily="34" charset="-127"/>
              </a:rPr>
              <a:t> </a:t>
            </a:r>
            <a:r>
              <a:rPr kumimoji="1" lang="en-US" altLang="ko-KR" sz="3500" dirty="0" err="1" smtClean="0">
                <a:solidFill>
                  <a:schemeClr val="bg1"/>
                </a:solidFill>
                <a:ea typeface="굴림" pitchFamily="34" charset="-127"/>
              </a:rPr>
              <a:t>razvoja</a:t>
            </a:r>
            <a:r>
              <a:rPr kumimoji="1" lang="en-US" altLang="ko-KR" sz="3500" dirty="0" smtClean="0">
                <a:solidFill>
                  <a:schemeClr val="bg1"/>
                </a:solidFill>
                <a:ea typeface="굴림" pitchFamily="34" charset="-127"/>
              </a:rPr>
              <a:t> </a:t>
            </a:r>
            <a:r>
              <a:rPr kumimoji="1" lang="en-US" altLang="ko-KR" sz="3500" dirty="0" err="1" smtClean="0">
                <a:solidFill>
                  <a:schemeClr val="bg1"/>
                </a:solidFill>
                <a:ea typeface="굴림" pitchFamily="34" charset="-127"/>
              </a:rPr>
              <a:t>foruma</a:t>
            </a: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49762"/>
          </a:xfrm>
        </p:spPr>
        <p:txBody>
          <a:bodyPr/>
          <a:lstStyle/>
          <a:p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je </a:t>
            </a:r>
            <a:r>
              <a:rPr lang="en-US" dirty="0" err="1" smtClean="0"/>
              <a:t>prikazan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videu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sledi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1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Studentski</a:t>
            </a:r>
            <a:r>
              <a:rPr lang="en-US" dirty="0"/>
              <a:t> forum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realizovan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web </a:t>
            </a:r>
            <a:r>
              <a:rPr lang="en-US" dirty="0" err="1"/>
              <a:t>aplikacija</a:t>
            </a:r>
            <a:r>
              <a:rPr lang="en-US" dirty="0"/>
              <a:t> je </a:t>
            </a:r>
            <a:r>
              <a:rPr lang="en-US" dirty="0" err="1"/>
              <a:t>nastao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pažljivo</a:t>
            </a:r>
            <a:r>
              <a:rPr lang="en-US" dirty="0"/>
              <a:t> </a:t>
            </a:r>
            <a:r>
              <a:rPr lang="en-US" dirty="0" err="1" smtClean="0"/>
              <a:t>biranih</a:t>
            </a:r>
            <a:r>
              <a:rPr lang="en-US" dirty="0" smtClean="0"/>
              <a:t> </a:t>
            </a:r>
            <a:r>
              <a:rPr lang="en-US" dirty="0" err="1" smtClean="0"/>
              <a:t>tehnologija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 smtClean="0"/>
              <a:t>ciljevi</a:t>
            </a:r>
            <a:r>
              <a:rPr lang="en-US" dirty="0" smtClean="0"/>
              <a:t> </a:t>
            </a:r>
            <a:r>
              <a:rPr lang="en-US" dirty="0" err="1" smtClean="0"/>
              <a:t>bili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iskorišćenost</a:t>
            </a:r>
            <a:r>
              <a:rPr lang="en-US" dirty="0" smtClean="0"/>
              <a:t> </a:t>
            </a:r>
            <a:r>
              <a:rPr lang="en-US" dirty="0" err="1" smtClean="0"/>
              <a:t>svake</a:t>
            </a:r>
            <a:r>
              <a:rPr lang="en-US" dirty="0"/>
              <a:t> </a:t>
            </a:r>
            <a:r>
              <a:rPr lang="en-US" dirty="0" smtClean="0"/>
              <a:t>od </a:t>
            </a:r>
            <a:r>
              <a:rPr lang="en-US" dirty="0" err="1" smtClean="0"/>
              <a:t>tehnologija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puštanja</a:t>
            </a:r>
            <a:r>
              <a:rPr lang="en-US" dirty="0" smtClean="0"/>
              <a:t> u </a:t>
            </a:r>
            <a:r>
              <a:rPr lang="en-US" dirty="0" err="1" smtClean="0"/>
              <a:t>produkciju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	</a:t>
            </a:r>
            <a:r>
              <a:rPr lang="en-US" dirty="0" err="1" smtClean="0"/>
              <a:t>minimalna</a:t>
            </a:r>
            <a:r>
              <a:rPr lang="en-US" dirty="0" smtClean="0"/>
              <a:t> </a:t>
            </a:r>
            <a:r>
              <a:rPr lang="en-US" dirty="0" err="1" smtClean="0"/>
              <a:t>ulaganja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Oba </a:t>
            </a:r>
            <a:r>
              <a:rPr lang="en-US" dirty="0" err="1" smtClean="0">
                <a:solidFill>
                  <a:srgbClr val="FF0000"/>
                </a:solidFill>
              </a:rPr>
              <a:t>cilja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 </a:t>
            </a:r>
            <a:r>
              <a:rPr lang="en-US" dirty="0" err="1" smtClean="0">
                <a:solidFill>
                  <a:srgbClr val="FF0000"/>
                </a:solidFill>
              </a:rPr>
              <a:t>ispunjena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56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49762"/>
          </a:xfrm>
        </p:spPr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 </a:t>
            </a:r>
            <a:r>
              <a:rPr lang="en-US" dirty="0" smtClean="0">
                <a:solidFill>
                  <a:srgbClr val="FF0000"/>
                </a:solidFill>
              </a:rPr>
              <a:t>&lt;3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9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rgbClr val="4D4D4D"/>
                </a:solidFill>
              </a:rPr>
              <a:t>Tehnologije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korišćene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pri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imeplementaciji</a:t>
            </a:r>
            <a:r>
              <a:rPr lang="en-US" sz="3600" dirty="0" smtClean="0">
                <a:solidFill>
                  <a:srgbClr val="4D4D4D"/>
                </a:solidFill>
              </a:rPr>
              <a:t>: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1834" y="213360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Java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programski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jezik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Spring Boot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IntelliJ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Mongo Booster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Visula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Angular 8</a:t>
            </a:r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rgbClr val="4D4D4D"/>
                </a:solidFill>
              </a:rPr>
              <a:t>Osobine</a:t>
            </a:r>
            <a:r>
              <a:rPr lang="en-US" sz="3600" dirty="0" smtClean="0">
                <a:solidFill>
                  <a:srgbClr val="4D4D4D"/>
                </a:solidFill>
              </a:rPr>
              <a:t> Java </a:t>
            </a:r>
            <a:r>
              <a:rPr lang="en-US" sz="3600" dirty="0" err="1" smtClean="0">
                <a:solidFill>
                  <a:srgbClr val="4D4D4D"/>
                </a:solidFill>
              </a:rPr>
              <a:t>programskog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jezika</a:t>
            </a:r>
            <a:r>
              <a:rPr lang="en-US" sz="3600" dirty="0" smtClean="0">
                <a:solidFill>
                  <a:srgbClr val="4D4D4D"/>
                </a:solidFill>
              </a:rPr>
              <a:t>: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1834" y="213360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Objetno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orjentisan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pristup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Robusnost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Bezbednost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Nezavisnot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od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platforme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portablinost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Interpretacija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i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višenitnost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1523" y="533400"/>
            <a:ext cx="6553200" cy="7159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4D4D4D"/>
                </a:solidFill>
              </a:rPr>
              <a:t>Spring Boot: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7094" y="1752600"/>
            <a:ext cx="609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Spring Boot je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najpoznatiji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modul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Springa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Okvir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koji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postavlja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i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podiže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aplikaciju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Pom.xml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fajl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Maven</a:t>
            </a: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Ugrađeni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server</a:t>
            </a:r>
          </a:p>
          <a:p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1523" y="533400"/>
            <a:ext cx="6553200" cy="7159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rgbClr val="4D4D4D"/>
                </a:solidFill>
              </a:rPr>
              <a:t>Osobine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IntelliJ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razvojnog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okuženja</a:t>
            </a:r>
            <a:r>
              <a:rPr lang="en-US" sz="3600" dirty="0" smtClean="0">
                <a:solidFill>
                  <a:srgbClr val="4D4D4D"/>
                </a:solidFill>
              </a:rPr>
              <a:t>: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7094" y="17526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Napredna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navigacija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koda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Mogućnost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refaktorisanja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koda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Lakše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otkrivanje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i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rešavanje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grešaka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2011. i 2014.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dobitnik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</a:rPr>
              <a:t>nagrade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“Technology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</a:rPr>
              <a:t>of the year</a:t>
            </a:r>
          </a:p>
          <a:p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Award”.</a:t>
            </a:r>
          </a:p>
          <a:p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1523" y="533400"/>
            <a:ext cx="6553200" cy="7159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4D4D4D"/>
                </a:solidFill>
              </a:rPr>
              <a:t>Mongo Booster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7094" y="1752600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Alat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za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rad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sa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Mongo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bazom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podataka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- 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Korisnički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nastrojen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interfejs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4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1523" y="533400"/>
            <a:ext cx="6553200" cy="7159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4D4D4D"/>
                </a:solidFill>
              </a:rPr>
              <a:t>Visual Studio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7094" y="17526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Razvojno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okruženje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razvijeno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od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strane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Microsoft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korporacije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U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okruženju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uključen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debugger.</a:t>
            </a:r>
          </a:p>
          <a:p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accent6">
                    <a:lumMod val="10000"/>
                  </a:schemeClr>
                </a:solidFill>
              </a:rPr>
              <a:t>Visual Studio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</a:rPr>
              <a:t>podržava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više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programskih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jezika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( C#, C, C++, Python,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Javascrpit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).</a:t>
            </a:r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1523" y="533400"/>
            <a:ext cx="6553200" cy="7159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4D4D4D"/>
                </a:solidFill>
              </a:rPr>
              <a:t>Angular 8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7094" y="17526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Okvir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za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razvoj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aplikacije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razvijen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2009.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godine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od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strane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Google-a</a:t>
            </a:r>
          </a:p>
          <a:p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Prva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verzija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čist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Java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Scrpit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Od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verzije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2.0 JS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zamenjuje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</a:rPr>
              <a:t>TypeScrpit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Angular CLI</a:t>
            </a:r>
          </a:p>
          <a:p>
            <a:pPr marL="457200" indent="-457200">
              <a:buFontTx/>
              <a:buChar char="-"/>
            </a:pP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8">
      <a:dk1>
        <a:srgbClr val="FFFFFF"/>
      </a:dk1>
      <a:lt1>
        <a:srgbClr val="FFFFFF"/>
      </a:lt1>
      <a:dk2>
        <a:srgbClr val="FFFFFF"/>
      </a:dk2>
      <a:lt2>
        <a:srgbClr val="0043FC"/>
      </a:lt2>
      <a:accent1>
        <a:srgbClr val="3368FF"/>
      </a:accent1>
      <a:accent2>
        <a:srgbClr val="05ACF7"/>
      </a:accent2>
      <a:accent3>
        <a:srgbClr val="53D2FF"/>
      </a:accent3>
      <a:accent4>
        <a:srgbClr val="BBC9D7"/>
      </a:accent4>
      <a:accent5>
        <a:srgbClr val="BBC9D7"/>
      </a:accent5>
      <a:accent6>
        <a:srgbClr val="57C8FB"/>
      </a:accent6>
      <a:hlink>
        <a:srgbClr val="57C8FB"/>
      </a:hlink>
      <a:folHlink>
        <a:srgbClr val="0043F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8">
      <a:dk1>
        <a:srgbClr val="FFFFFF"/>
      </a:dk1>
      <a:lt1>
        <a:srgbClr val="FFFFFF"/>
      </a:lt1>
      <a:dk2>
        <a:srgbClr val="FFFFFF"/>
      </a:dk2>
      <a:lt2>
        <a:srgbClr val="0043FC"/>
      </a:lt2>
      <a:accent1>
        <a:srgbClr val="3368FF"/>
      </a:accent1>
      <a:accent2>
        <a:srgbClr val="05ACF7"/>
      </a:accent2>
      <a:accent3>
        <a:srgbClr val="53D2FF"/>
      </a:accent3>
      <a:accent4>
        <a:srgbClr val="BBC9D7"/>
      </a:accent4>
      <a:accent5>
        <a:srgbClr val="BBC9D7"/>
      </a:accent5>
      <a:accent6>
        <a:srgbClr val="57C8FB"/>
      </a:accent6>
      <a:hlink>
        <a:srgbClr val="57C8FB"/>
      </a:hlink>
      <a:folHlink>
        <a:srgbClr val="0043F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 18">
      <a:dk1>
        <a:srgbClr val="FFFFFF"/>
      </a:dk1>
      <a:lt1>
        <a:srgbClr val="FFFFFF"/>
      </a:lt1>
      <a:dk2>
        <a:srgbClr val="FFFFFF"/>
      </a:dk2>
      <a:lt2>
        <a:srgbClr val="0043FC"/>
      </a:lt2>
      <a:accent1>
        <a:srgbClr val="3368FF"/>
      </a:accent1>
      <a:accent2>
        <a:srgbClr val="05ACF7"/>
      </a:accent2>
      <a:accent3>
        <a:srgbClr val="53D2FF"/>
      </a:accent3>
      <a:accent4>
        <a:srgbClr val="BBC9D7"/>
      </a:accent4>
      <a:accent5>
        <a:srgbClr val="BBC9D7"/>
      </a:accent5>
      <a:accent6>
        <a:srgbClr val="57C8FB"/>
      </a:accent6>
      <a:hlink>
        <a:srgbClr val="57C8FB"/>
      </a:hlink>
      <a:folHlink>
        <a:srgbClr val="0043F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438</Words>
  <Application>Microsoft Office PowerPoint</Application>
  <PresentationFormat>On-screen Show (4:3)</PresentationFormat>
  <Paragraphs>96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1_Office Theme</vt:lpstr>
      <vt:lpstr>15_Office Theme</vt:lpstr>
      <vt:lpstr>PowerPoint Presentation</vt:lpstr>
      <vt:lpstr>PowerPoint Presentation</vt:lpstr>
      <vt:lpstr>Tehnologije korišćene pri imeplementaciji:</vt:lpstr>
      <vt:lpstr>Osobine Java programskog jezika:</vt:lpstr>
      <vt:lpstr>Spring Boot:</vt:lpstr>
      <vt:lpstr>Osobine IntelliJ razvojnog okuženja:</vt:lpstr>
      <vt:lpstr>Mongo Booster</vt:lpstr>
      <vt:lpstr>Visual Studio</vt:lpstr>
      <vt:lpstr>Angular 8</vt:lpstr>
      <vt:lpstr>Dijagram slučajeva korišćenja</vt:lpstr>
      <vt:lpstr>MongoDB baza podataka</vt:lpstr>
      <vt:lpstr>Arhitektualne karakteristike MongoDB baze podataka</vt:lpstr>
      <vt:lpstr>Izgled baze podataka, kolekcija Kurs</vt:lpstr>
      <vt:lpstr>Izgled baze podataka, kolekcija Pitanje</vt:lpstr>
      <vt:lpstr>Izgled baze podataka, klasa Student</vt:lpstr>
      <vt:lpstr>Spring Security</vt:lpstr>
      <vt:lpstr>Autentifikacija</vt:lpstr>
      <vt:lpstr>Autorizacija</vt:lpstr>
      <vt:lpstr>Autorizacija</vt:lpstr>
      <vt:lpstr>Način rada aplikacije je prikazan na videu koji sledi.</vt:lpstr>
      <vt:lpstr>Zaključak</vt:lpstr>
      <vt:lpstr>Hvala na pažnji! &lt;3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ismail - </cp:lastModifiedBy>
  <cp:revision>227</cp:revision>
  <dcterms:created xsi:type="dcterms:W3CDTF">2012-04-26T17:06:14Z</dcterms:created>
  <dcterms:modified xsi:type="dcterms:W3CDTF">2019-09-29T21:58:10Z</dcterms:modified>
</cp:coreProperties>
</file>