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65" r:id="rId4"/>
    <p:sldId id="266" r:id="rId5"/>
    <p:sldId id="267" r:id="rId6"/>
    <p:sldId id="268" r:id="rId7"/>
    <p:sldId id="269" r:id="rId8"/>
    <p:sldId id="257" r:id="rId9"/>
    <p:sldId id="258" r:id="rId10"/>
    <p:sldId id="259" r:id="rId11"/>
    <p:sldId id="260" r:id="rId12"/>
    <p:sldId id="261" r:id="rId13"/>
    <p:sldId id="262" r:id="rId14"/>
    <p:sldId id="263" r:id="rId15"/>
    <p:sldId id="26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47" userDrawn="1">
          <p15:clr>
            <a:srgbClr val="A4A3A4"/>
          </p15:clr>
        </p15:guide>
        <p15:guide id="2" pos="38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47"/>
        <p:guide pos="389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397600"/>
            <a:ext cx="9799200" cy="11052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5040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04000"/>
            <a:ext cx="5342400" cy="4140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04000"/>
            <a:ext cx="5342400" cy="4140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ea"/>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6.xml"/><Relationship Id="rId3" Type="http://schemas.openxmlformats.org/officeDocument/2006/relationships/image" Target="../media/image3.png"/><Relationship Id="rId2" Type="http://schemas.openxmlformats.org/officeDocument/2006/relationships/tags" Target="../tags/tag105.xml"/><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68.xml"/><Relationship Id="rId3" Type="http://schemas.openxmlformats.org/officeDocument/2006/relationships/image" Target="../media/image1.pn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2.png"/><Relationship Id="rId2" Type="http://schemas.openxmlformats.org/officeDocument/2006/relationships/tags" Target="../tags/tag80.xml"/><Relationship Id="rId1" Type="http://schemas.openxmlformats.org/officeDocument/2006/relationships/tags" Target="../tags/tag79.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8.xml"/><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en-US"/>
              <a:t>Machine Learning Engineering-Chatper 1</a:t>
            </a:r>
            <a:endParaRPr lang="en-US" altLang="en-US"/>
          </a:p>
        </p:txBody>
      </p:sp>
      <p:sp>
        <p:nvSpPr>
          <p:cNvPr id="3" name="副标题 2"/>
          <p:cNvSpPr>
            <a:spLocks noGrp="1"/>
          </p:cNvSpPr>
          <p:nvPr>
            <p:ph type="subTitle" idx="1"/>
            <p:custDataLst>
              <p:tags r:id="rId2"/>
            </p:custDataLst>
          </p:nvPr>
        </p:nvSpPr>
        <p:spPr/>
        <p:txBody>
          <a:bodyPr/>
          <a:p>
            <a:r>
              <a:rPr lang="en-US" altLang="zh-CN">
                <a:solidFill>
                  <a:schemeClr val="tx1"/>
                </a:solidFill>
              </a:rPr>
              <a:t>Reading Notes</a:t>
            </a:r>
            <a:endParaRPr lang="en-US" altLang="zh-CN">
              <a:solidFill>
                <a:schemeClr val="tx1"/>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1.3.7 Classification vs. Regression</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Classification:</a:t>
            </a:r>
            <a:endParaRPr lang="en-US">
              <a:solidFill>
                <a:schemeClr val="tx1"/>
              </a:solidFill>
            </a:endParaRPr>
          </a:p>
          <a:p>
            <a:pPr marL="0" indent="0">
              <a:buNone/>
            </a:pPr>
            <a:r>
              <a:rPr lang="en-US">
                <a:solidFill>
                  <a:schemeClr val="tx1"/>
                </a:solidFill>
              </a:rPr>
              <a:t>assign a label onto an unlabeled example;</a:t>
            </a:r>
            <a:endParaRPr lang="en-US">
              <a:solidFill>
                <a:schemeClr val="tx1"/>
              </a:solidFill>
            </a:endParaRPr>
          </a:p>
          <a:p>
            <a:pPr marL="0" indent="0">
              <a:buNone/>
            </a:pPr>
            <a:r>
              <a:rPr lang="en-US">
                <a:solidFill>
                  <a:schemeClr val="tx1"/>
                </a:solidFill>
              </a:rPr>
              <a:t>e.g. spam detection</a:t>
            </a:r>
            <a:endParaRPr lang="en-US">
              <a:solidFill>
                <a:schemeClr val="tx1"/>
              </a:solidFill>
            </a:endParaRPr>
          </a:p>
          <a:p>
            <a:pPr marL="0" indent="0">
              <a:buNone/>
            </a:pPr>
            <a:r>
              <a:rPr lang="en-US">
                <a:solidFill>
                  <a:schemeClr val="tx1"/>
                </a:solidFill>
              </a:rPr>
              <a:t>classification learning algorithm: input labeled examples, output a model that take an unlabeled example as input and output a </a:t>
            </a:r>
            <a:r>
              <a:rPr lang="en-US" u="sng">
                <a:solidFill>
                  <a:schemeClr val="tx1"/>
                </a:solidFill>
              </a:rPr>
              <a:t>label</a:t>
            </a:r>
            <a:r>
              <a:rPr lang="en-US">
                <a:solidFill>
                  <a:schemeClr val="tx1"/>
                </a:solidFill>
              </a:rPr>
              <a:t> or a </a:t>
            </a:r>
            <a:r>
              <a:rPr lang="en-US" u="sng">
                <a:solidFill>
                  <a:schemeClr val="tx1"/>
                </a:solidFill>
              </a:rPr>
              <a:t>number</a:t>
            </a:r>
            <a:r>
              <a:rPr lang="en-US">
                <a:solidFill>
                  <a:schemeClr val="tx1"/>
                </a:solidFill>
              </a:rPr>
              <a:t>. </a:t>
            </a:r>
            <a:endParaRPr lang="en-US">
              <a:solidFill>
                <a:schemeClr val="tx1"/>
              </a:solidFill>
            </a:endParaRPr>
          </a:p>
          <a:p>
            <a:r>
              <a:rPr lang="en-US">
                <a:solidFill>
                  <a:schemeClr val="tx1"/>
                </a:solidFill>
              </a:rPr>
              <a:t>Regression:</a:t>
            </a:r>
            <a:endParaRPr lang="en-US">
              <a:solidFill>
                <a:schemeClr val="tx1"/>
              </a:solidFill>
            </a:endParaRPr>
          </a:p>
          <a:p>
            <a:pPr marL="0" indent="0">
              <a:buNone/>
            </a:pPr>
            <a:r>
              <a:rPr lang="en-US">
                <a:solidFill>
                  <a:schemeClr val="tx1"/>
                </a:solidFill>
              </a:rPr>
              <a:t>predict a real-valued quantity, given an unlabeled example;</a:t>
            </a:r>
            <a:endParaRPr lang="en-US">
              <a:solidFill>
                <a:schemeClr val="tx1"/>
              </a:solidFill>
            </a:endParaRPr>
          </a:p>
          <a:p>
            <a:pPr marL="0" indent="0">
              <a:buNone/>
            </a:pPr>
            <a:r>
              <a:rPr lang="en-US">
                <a:solidFill>
                  <a:schemeClr val="tx1"/>
                </a:solidFill>
              </a:rPr>
              <a:t>e.g. estimate house price valuation based on some house features</a:t>
            </a:r>
            <a:endParaRPr lang="en-US">
              <a:solidFill>
                <a:schemeClr val="tx1"/>
              </a:solidFill>
            </a:endParaRPr>
          </a:p>
          <a:p>
            <a:pPr marL="0" indent="0">
              <a:buNone/>
            </a:pPr>
            <a:r>
              <a:rPr lang="en-US">
                <a:solidFill>
                  <a:schemeClr val="tx1"/>
                </a:solidFill>
              </a:rPr>
              <a:t>regression learning algorithm: </a:t>
            </a:r>
            <a:r>
              <a:rPr lang="en-US">
                <a:solidFill>
                  <a:schemeClr val="tx1"/>
                </a:solidFill>
                <a:sym typeface="+mn-ea"/>
              </a:rPr>
              <a:t>input labeled examples, output a model that take an unlabeled example as input and output a </a:t>
            </a:r>
            <a:r>
              <a:rPr lang="en-US" u="sng">
                <a:solidFill>
                  <a:schemeClr val="tx1"/>
                </a:solidFill>
                <a:sym typeface="+mn-ea"/>
              </a:rPr>
              <a:t>target</a:t>
            </a:r>
            <a:r>
              <a:rPr lang="en-US">
                <a:solidFill>
                  <a:schemeClr val="tx1"/>
                </a:solidFill>
                <a:sym typeface="+mn-ea"/>
              </a:rPr>
              <a:t>. </a:t>
            </a:r>
            <a:endParaRPr lang="en-US">
              <a:solidFill>
                <a:schemeClr val="tx1"/>
              </a:solidFill>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normAutofit/>
          </a:bodyPr>
          <a:p>
            <a:r>
              <a:rPr lang="en-US"/>
              <a:t>1.3.8 Model- vs. Instance-Based Learning</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Model-based (mostly supervised):</a:t>
            </a:r>
            <a:endParaRPr lang="en-US">
              <a:solidFill>
                <a:schemeClr val="tx1"/>
              </a:solidFill>
            </a:endParaRPr>
          </a:p>
          <a:p>
            <a:pPr marL="0" indent="0">
              <a:buNone/>
            </a:pPr>
            <a:r>
              <a:rPr lang="en-US">
                <a:solidFill>
                  <a:schemeClr val="tx1"/>
                </a:solidFill>
              </a:rPr>
              <a:t>use the training data to create a model with parameters learned from it; </a:t>
            </a:r>
            <a:endParaRPr lang="en-US">
              <a:solidFill>
                <a:schemeClr val="tx1"/>
              </a:solidFill>
            </a:endParaRPr>
          </a:p>
          <a:p>
            <a:pPr marL="0" indent="0">
              <a:buNone/>
            </a:pPr>
            <a:r>
              <a:rPr lang="en-US">
                <a:solidFill>
                  <a:schemeClr val="tx1"/>
                </a:solidFill>
              </a:rPr>
              <a:t>e.g. support vector machine. </a:t>
            </a:r>
            <a:endParaRPr lang="en-US">
              <a:solidFill>
                <a:schemeClr val="tx1"/>
              </a:solidFill>
            </a:endParaRPr>
          </a:p>
          <a:p>
            <a:r>
              <a:rPr lang="en-US">
                <a:solidFill>
                  <a:schemeClr val="tx1"/>
                </a:solidFill>
              </a:rPr>
              <a:t>Instance-based:</a:t>
            </a:r>
            <a:endParaRPr lang="en-US">
              <a:solidFill>
                <a:schemeClr val="tx1"/>
              </a:solidFill>
            </a:endParaRPr>
          </a:p>
          <a:p>
            <a:pPr marL="0" indent="0">
              <a:buNone/>
            </a:pPr>
            <a:r>
              <a:rPr lang="en-US">
                <a:solidFill>
                  <a:schemeClr val="tx1"/>
                </a:solidFill>
              </a:rPr>
              <a:t>use the whole dataset as the model; </a:t>
            </a:r>
            <a:endParaRPr lang="en-US">
              <a:solidFill>
                <a:schemeClr val="tx1"/>
              </a:solidFill>
            </a:endParaRPr>
          </a:p>
          <a:p>
            <a:pPr marL="0" indent="0">
              <a:buNone/>
            </a:pPr>
            <a:r>
              <a:rPr lang="en-US">
                <a:solidFill>
                  <a:schemeClr val="tx1"/>
                </a:solidFill>
              </a:rPr>
              <a:t>e.g. k-Nearest-Neighbors, which looks at the close neighborhood of the input example in the space of feature vectors, and outputs the label that it saw most often in this close neighborhood. </a:t>
            </a:r>
            <a:endParaRPr lang="en-US">
              <a:solidFill>
                <a:schemeClr val="tx1"/>
              </a:solidFill>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1.3.9 Shallow vs. Deep Learning</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Shallow:</a:t>
            </a:r>
            <a:endParaRPr lang="en-US">
              <a:solidFill>
                <a:schemeClr val="tx1"/>
              </a:solidFill>
            </a:endParaRPr>
          </a:p>
          <a:p>
            <a:pPr marL="0" indent="0">
              <a:buNone/>
            </a:pPr>
            <a:r>
              <a:rPr lang="en-US">
                <a:solidFill>
                  <a:schemeClr val="tx1"/>
                </a:solidFill>
              </a:rPr>
              <a:t>learns the parameters of the model directly from </a:t>
            </a:r>
            <a:r>
              <a:rPr lang="en-US" u="sng">
                <a:solidFill>
                  <a:schemeClr val="tx1"/>
                </a:solidFill>
              </a:rPr>
              <a:t>features of the training examples</a:t>
            </a:r>
            <a:r>
              <a:rPr lang="en-US">
                <a:solidFill>
                  <a:schemeClr val="tx1"/>
                </a:solidFill>
              </a:rPr>
              <a:t>;</a:t>
            </a:r>
            <a:endParaRPr lang="en-US">
              <a:solidFill>
                <a:schemeClr val="tx1"/>
              </a:solidFill>
            </a:endParaRPr>
          </a:p>
          <a:p>
            <a:r>
              <a:rPr lang="en-US">
                <a:solidFill>
                  <a:schemeClr val="tx1"/>
                </a:solidFill>
              </a:rPr>
              <a:t>Deep:</a:t>
            </a:r>
            <a:endParaRPr lang="en-US">
              <a:solidFill>
                <a:schemeClr val="tx1"/>
              </a:solidFill>
            </a:endParaRPr>
          </a:p>
          <a:p>
            <a:pPr marL="0" indent="0">
              <a:buNone/>
            </a:pPr>
            <a:r>
              <a:rPr lang="en-US">
                <a:solidFill>
                  <a:schemeClr val="tx1"/>
                </a:solidFill>
              </a:rPr>
              <a:t>most model parameters are learned not directly from features of training examples, but from outputs of the </a:t>
            </a:r>
            <a:r>
              <a:rPr lang="en-US" u="sng">
                <a:solidFill>
                  <a:schemeClr val="tx1"/>
                </a:solidFill>
              </a:rPr>
              <a:t>preceding layers</a:t>
            </a:r>
            <a:r>
              <a:rPr lang="en-US">
                <a:solidFill>
                  <a:schemeClr val="tx1"/>
                </a:solidFill>
              </a:rPr>
              <a:t>. </a:t>
            </a:r>
            <a:endParaRPr lang="en-US">
              <a:solidFill>
                <a:schemeClr val="tx1"/>
              </a:solidFill>
            </a:endParaRPr>
          </a:p>
          <a:p>
            <a:pPr marL="0" indent="0">
              <a:buNone/>
            </a:pPr>
            <a:r>
              <a:rPr lang="en-US">
                <a:solidFill>
                  <a:schemeClr val="tx1"/>
                </a:solidFill>
              </a:rPr>
              <a:t>e.g. neural networks with more than one layer between input and output. </a:t>
            </a:r>
            <a:endParaRPr lang="en-US">
              <a:solidFill>
                <a:schemeClr val="tx1"/>
              </a:solidFill>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1.4 When to Use Machine Learning</a:t>
            </a:r>
            <a:endParaRPr lang="en-US"/>
          </a:p>
        </p:txBody>
      </p:sp>
      <p:sp>
        <p:nvSpPr>
          <p:cNvPr id="3" name="Content Placeholder 2"/>
          <p:cNvSpPr>
            <a:spLocks noGrp="1"/>
          </p:cNvSpPr>
          <p:nvPr>
            <p:ph idx="1"/>
            <p:custDataLst>
              <p:tags r:id="rId2"/>
            </p:custDataLst>
          </p:nvPr>
        </p:nvSpPr>
        <p:spPr/>
        <p:txBody>
          <a:bodyPr>
            <a:normAutofit fontScale="90000" lnSpcReduction="10000"/>
          </a:bodyPr>
          <a:p>
            <a:pPr marL="400050" indent="-400050">
              <a:buFont typeface="+mj-lt"/>
              <a:buAutoNum type="romanUcPeriod"/>
            </a:pPr>
            <a:r>
              <a:rPr lang="en-US">
                <a:solidFill>
                  <a:schemeClr val="tx1"/>
                </a:solidFill>
              </a:rPr>
              <a:t>When the problem is too complex for coding;                                                         </a:t>
            </a:r>
            <a:r>
              <a:rPr lang="en-US">
                <a:sym typeface="+mn-ea"/>
              </a:rPr>
              <a:t>too many factors to conside, parameters are correlated in unknown ways...</a:t>
            </a:r>
            <a:endParaRPr lang="en-US">
              <a:solidFill>
                <a:schemeClr val="tx1"/>
              </a:solidFill>
            </a:endParaRPr>
          </a:p>
          <a:p>
            <a:pPr marL="342900" indent="-342900">
              <a:buFont typeface="+mj-lt"/>
              <a:buAutoNum type="romanUcPeriod"/>
            </a:pPr>
            <a:r>
              <a:rPr lang="en-US">
                <a:solidFill>
                  <a:schemeClr val="tx1"/>
                </a:solidFill>
              </a:rPr>
              <a:t>When the problem is constantly changing;                                                     </a:t>
            </a:r>
            <a:r>
              <a:rPr lang="en-US">
                <a:solidFill>
                  <a:schemeClr val="tx1">
                    <a:lumMod val="65000"/>
                    <a:lumOff val="35000"/>
                  </a:schemeClr>
                </a:solidFill>
              </a:rPr>
              <a:t>difficulties of combining previous and new logic...</a:t>
            </a:r>
            <a:endParaRPr lang="en-US">
              <a:solidFill>
                <a:schemeClr val="tx1">
                  <a:lumMod val="65000"/>
                  <a:lumOff val="35000"/>
                </a:schemeClr>
              </a:solidFill>
            </a:endParaRPr>
          </a:p>
          <a:p>
            <a:pPr marL="342900" indent="-342900">
              <a:buFont typeface="+mj-lt"/>
              <a:buAutoNum type="romanUcPeriod"/>
            </a:pPr>
            <a:r>
              <a:rPr lang="en-US">
                <a:solidFill>
                  <a:schemeClr val="tx1"/>
                </a:solidFill>
              </a:rPr>
              <a:t>When it is a perceptive problem;                                                                          </a:t>
            </a:r>
            <a:r>
              <a:rPr lang="en-US">
                <a:solidFill>
                  <a:schemeClr val="tx1">
                    <a:lumMod val="65000"/>
                    <a:lumOff val="35000"/>
                  </a:schemeClr>
                </a:solidFill>
              </a:rPr>
              <a:t>e.g. speech, image (millions of pixels) recognition..., usually use neural networks</a:t>
            </a:r>
            <a:endParaRPr lang="en-US">
              <a:solidFill>
                <a:schemeClr val="tx1">
                  <a:lumMod val="65000"/>
                  <a:lumOff val="35000"/>
                </a:schemeClr>
              </a:solidFill>
            </a:endParaRPr>
          </a:p>
          <a:p>
            <a:pPr marL="342900" indent="-342900">
              <a:buFont typeface="+mj-lt"/>
              <a:buAutoNum type="romanUcPeriod"/>
            </a:pPr>
            <a:r>
              <a:rPr lang="en-US">
                <a:solidFill>
                  <a:schemeClr val="tx1"/>
                </a:solidFill>
              </a:rPr>
              <a:t>When it is an unstudied phenomenon;                                                                  </a:t>
            </a:r>
            <a:r>
              <a:rPr lang="en-US">
                <a:solidFill>
                  <a:schemeClr val="tx1">
                    <a:lumMod val="65000"/>
                    <a:lumOff val="35000"/>
                  </a:schemeClr>
                </a:solidFill>
              </a:rPr>
              <a:t>used to make predictions when some phenomenon is not well-studied, but some of its examples are observable...</a:t>
            </a:r>
            <a:endParaRPr lang="en-US">
              <a:solidFill>
                <a:schemeClr val="tx1">
                  <a:lumMod val="65000"/>
                  <a:lumOff val="35000"/>
                </a:schemeClr>
              </a:solidFill>
            </a:endParaRPr>
          </a:p>
          <a:p>
            <a:pPr marL="342900" indent="-342900">
              <a:buFont typeface="+mj-lt"/>
              <a:buAutoNum type="romanUcPeriod"/>
            </a:pPr>
            <a:r>
              <a:rPr lang="en-US">
                <a:solidFill>
                  <a:schemeClr val="tx1"/>
                </a:solidFill>
              </a:rPr>
              <a:t>When the problem has a simple objective;                                                              </a:t>
            </a:r>
            <a:r>
              <a:rPr lang="en-US">
                <a:solidFill>
                  <a:schemeClr val="tx1">
                    <a:lumMod val="65000"/>
                    <a:lumOff val="35000"/>
                  </a:schemeClr>
                </a:solidFill>
              </a:rPr>
              <a:t>e.g. yes/no decisions, ML cannot deal with too many different decisions to make...</a:t>
            </a:r>
            <a:endParaRPr lang="en-US">
              <a:solidFill>
                <a:schemeClr val="tx1"/>
              </a:solidFill>
            </a:endParaRPr>
          </a:p>
          <a:p>
            <a:pPr marL="342900" indent="-342900">
              <a:buFont typeface="+mj-lt"/>
              <a:buAutoNum type="romanUcPeriod"/>
            </a:pPr>
            <a:r>
              <a:rPr lang="en-US">
                <a:solidFill>
                  <a:schemeClr val="tx1"/>
                </a:solidFill>
              </a:rPr>
              <a:t>When it is cost-effective;                                                                          </a:t>
            </a:r>
            <a:r>
              <a:rPr lang="en-US">
                <a:solidFill>
                  <a:schemeClr val="tx1">
                    <a:lumMod val="65000"/>
                    <a:lumOff val="35000"/>
                  </a:schemeClr>
                </a:solidFill>
              </a:rPr>
              <a:t>expensive hardwares may be requied to train or continuously monitor the model...</a:t>
            </a:r>
            <a:endParaRPr lang="en-US">
              <a:solidFill>
                <a:schemeClr val="tx1"/>
              </a:solidFill>
            </a:endParaRPr>
          </a:p>
          <a:p>
            <a:pPr marL="400050" indent="-400050">
              <a:buFont typeface="+mj-lt"/>
              <a:buAutoNum type="romanUcPeriod"/>
            </a:pPr>
            <a:endParaRPr lang="en-US">
              <a:solidFill>
                <a:schemeClr val="tx1"/>
              </a:solidFill>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1.7 Machine Learning Project Life Cycle</a:t>
            </a:r>
            <a:endParaRPr lang="en-US"/>
          </a:p>
        </p:txBody>
      </p:sp>
      <p:sp>
        <p:nvSpPr>
          <p:cNvPr id="3" name="Content Placeholder 2"/>
          <p:cNvSpPr>
            <a:spLocks noGrp="1"/>
          </p:cNvSpPr>
          <p:nvPr>
            <p:ph idx="1"/>
            <p:custDataLst>
              <p:tags r:id="rId2"/>
            </p:custDataLst>
          </p:nvPr>
        </p:nvSpPr>
        <p:spPr/>
        <p:txBody>
          <a:bodyPr/>
          <a:p>
            <a:endParaRPr lang="en-US"/>
          </a:p>
        </p:txBody>
      </p:sp>
      <p:pic>
        <p:nvPicPr>
          <p:cNvPr id="4" name="Picture 3" descr="Screenshot 2025-07-09 at 22.38.05"/>
          <p:cNvPicPr>
            <a:picLocks noChangeAspect="1"/>
          </p:cNvPicPr>
          <p:nvPr/>
        </p:nvPicPr>
        <p:blipFill>
          <a:blip r:embed="rId3"/>
          <a:stretch>
            <a:fillRect/>
          </a:stretch>
        </p:blipFill>
        <p:spPr>
          <a:xfrm>
            <a:off x="1744980" y="1490345"/>
            <a:ext cx="8702675" cy="5088255"/>
          </a:xfrm>
          <a:prstGeom prst="rect">
            <a:avLst/>
          </a:prstGeom>
        </p:spPr>
      </p:pic>
      <p:sp>
        <p:nvSpPr>
          <p:cNvPr id="5" name="Text Box 4"/>
          <p:cNvSpPr txBox="1"/>
          <p:nvPr/>
        </p:nvSpPr>
        <p:spPr>
          <a:xfrm>
            <a:off x="2002790" y="3054985"/>
            <a:ext cx="2539365" cy="460375"/>
          </a:xfrm>
          <a:prstGeom prst="rect">
            <a:avLst/>
          </a:prstGeom>
          <a:noFill/>
        </p:spPr>
        <p:txBody>
          <a:bodyPr wrap="square" rtlCol="0">
            <a:spAutoFit/>
          </a:bodyPr>
          <a:p>
            <a:r>
              <a:rPr lang="en-US" sz="800">
                <a:solidFill>
                  <a:schemeClr val="tx1">
                    <a:lumMod val="65000"/>
                    <a:lumOff val="35000"/>
                  </a:schemeClr>
                </a:solidFill>
              </a:rPr>
              <a:t>what a statistical model receives as input;</a:t>
            </a:r>
            <a:endParaRPr lang="en-US" sz="800">
              <a:solidFill>
                <a:schemeClr val="tx1">
                  <a:lumMod val="65000"/>
                  <a:lumOff val="35000"/>
                </a:schemeClr>
              </a:solidFill>
            </a:endParaRPr>
          </a:p>
          <a:p>
            <a:r>
              <a:rPr lang="en-US" sz="800">
                <a:solidFill>
                  <a:schemeClr val="tx1">
                    <a:lumMod val="65000"/>
                    <a:lumOff val="35000"/>
                  </a:schemeClr>
                </a:solidFill>
              </a:rPr>
              <a:t>what it generates as output;</a:t>
            </a:r>
            <a:endParaRPr lang="en-US" sz="800">
              <a:solidFill>
                <a:schemeClr val="tx1">
                  <a:lumMod val="65000"/>
                  <a:lumOff val="35000"/>
                </a:schemeClr>
              </a:solidFill>
            </a:endParaRPr>
          </a:p>
          <a:p>
            <a:r>
              <a:rPr lang="en-US" sz="800">
                <a:solidFill>
                  <a:schemeClr val="tx1">
                    <a:lumMod val="65000"/>
                    <a:lumOff val="35000"/>
                  </a:schemeClr>
                </a:solidFill>
              </a:rPr>
              <a:t>the criteria of acceptable behavior of the model</a:t>
            </a:r>
            <a:endParaRPr lang="en-US" sz="800">
              <a:solidFill>
                <a:schemeClr val="tx1">
                  <a:lumMod val="65000"/>
                  <a:lumOff val="35000"/>
                </a:schemeClr>
              </a:solidFill>
            </a:endParaRPr>
          </a:p>
        </p:txBody>
      </p:sp>
      <p:sp>
        <p:nvSpPr>
          <p:cNvPr id="6" name="Text Box 5"/>
          <p:cNvSpPr txBox="1"/>
          <p:nvPr/>
        </p:nvSpPr>
        <p:spPr>
          <a:xfrm>
            <a:off x="4380865" y="3902710"/>
            <a:ext cx="890270" cy="306705"/>
          </a:xfrm>
          <a:prstGeom prst="rect">
            <a:avLst/>
          </a:prstGeom>
          <a:noFill/>
        </p:spPr>
        <p:txBody>
          <a:bodyPr wrap="square" rtlCol="0">
            <a:spAutoFit/>
          </a:bodyPr>
          <a:p>
            <a:r>
              <a:rPr lang="en-US" sz="700">
                <a:solidFill>
                  <a:schemeClr val="tx1">
                    <a:lumMod val="65000"/>
                    <a:lumOff val="35000"/>
                  </a:schemeClr>
                </a:solidFill>
              </a:rPr>
              <a:t>collect more or different data</a:t>
            </a:r>
            <a:endParaRPr lang="en-US" sz="700">
              <a:solidFill>
                <a:schemeClr val="tx1">
                  <a:lumMod val="65000"/>
                  <a:lumOff val="35000"/>
                </a:schemeClr>
              </a:solidFill>
            </a:endParaRPr>
          </a:p>
        </p:txBody>
      </p:sp>
      <p:sp>
        <p:nvSpPr>
          <p:cNvPr id="7" name="Text Box 6"/>
          <p:cNvSpPr txBox="1"/>
          <p:nvPr/>
        </p:nvSpPr>
        <p:spPr>
          <a:xfrm>
            <a:off x="5592445" y="3824605"/>
            <a:ext cx="890270" cy="198755"/>
          </a:xfrm>
          <a:prstGeom prst="rect">
            <a:avLst/>
          </a:prstGeom>
          <a:noFill/>
        </p:spPr>
        <p:txBody>
          <a:bodyPr wrap="square" rtlCol="0">
            <a:spAutoFit/>
          </a:bodyPr>
          <a:p>
            <a:r>
              <a:rPr lang="en-US" sz="700">
                <a:solidFill>
                  <a:schemeClr val="tx1">
                    <a:lumMod val="65000"/>
                    <a:lumOff val="35000"/>
                  </a:schemeClr>
                </a:solidFill>
              </a:rPr>
              <a:t>revise features</a:t>
            </a:r>
            <a:endParaRPr lang="en-US" sz="700">
              <a:solidFill>
                <a:schemeClr val="tx1">
                  <a:lumMod val="65000"/>
                  <a:lumOff val="35000"/>
                </a:schemeClr>
              </a:solidFill>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1.2.1 Supervised Learning</a:t>
            </a:r>
            <a:endParaRPr lang="en-US"/>
          </a:p>
        </p:txBody>
      </p:sp>
      <p:sp>
        <p:nvSpPr>
          <p:cNvPr id="3" name="Content Placeholder 2"/>
          <p:cNvSpPr>
            <a:spLocks noGrp="1"/>
          </p:cNvSpPr>
          <p:nvPr>
            <p:ph idx="1"/>
            <p:custDataLst>
              <p:tags r:id="rId2"/>
            </p:custDataLst>
          </p:nvPr>
        </p:nvSpPr>
        <p:spPr>
          <a:xfrm>
            <a:off x="608330" y="1490345"/>
            <a:ext cx="6953250" cy="4759325"/>
          </a:xfrm>
        </p:spPr>
        <p:txBody>
          <a:bodyPr/>
          <a:p>
            <a:r>
              <a:rPr lang="en-US">
                <a:solidFill>
                  <a:schemeClr val="tx1"/>
                </a:solidFill>
              </a:rPr>
              <a:t>x: feature vector (input), y: label (output)</a:t>
            </a:r>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Classification: need a line separating examples of different classes;</a:t>
            </a:r>
            <a:endParaRPr lang="en-US">
              <a:solidFill>
                <a:schemeClr val="tx1"/>
              </a:solidFill>
            </a:endParaRPr>
          </a:p>
          <a:p>
            <a:pPr marL="0" indent="0">
              <a:buNone/>
            </a:pPr>
            <a:r>
              <a:rPr lang="en-US">
                <a:solidFill>
                  <a:schemeClr val="tx1"/>
                </a:solidFill>
              </a:rPr>
              <a:t>  Regression: find a line that closely follows the training examples. </a:t>
            </a:r>
            <a:endParaRPr lang="en-US">
              <a:solidFill>
                <a:schemeClr val="tx1"/>
              </a:solidFill>
            </a:endParaRPr>
          </a:p>
          <a:p>
            <a:pPr marL="0" indent="0">
              <a:buNone/>
            </a:pPr>
            <a:endParaRPr lang="en-US">
              <a:solidFill>
                <a:schemeClr val="tx1"/>
              </a:solidFill>
            </a:endParaRPr>
          </a:p>
        </p:txBody>
      </p:sp>
      <p:sp>
        <p:nvSpPr>
          <p:cNvPr id="4" name="Text Box 3"/>
          <p:cNvSpPr txBox="1"/>
          <p:nvPr/>
        </p:nvSpPr>
        <p:spPr>
          <a:xfrm>
            <a:off x="2995930" y="2157095"/>
            <a:ext cx="1128395" cy="1198880"/>
          </a:xfrm>
          <a:prstGeom prst="rect">
            <a:avLst/>
          </a:prstGeom>
          <a:noFill/>
        </p:spPr>
        <p:txBody>
          <a:bodyPr wrap="square" rtlCol="0">
            <a:spAutoFit/>
          </a:bodyPr>
          <a:p>
            <a:r>
              <a:rPr lang="en-US"/>
              <a:t>(x</a:t>
            </a:r>
            <a:r>
              <a:rPr lang="en-US" baseline="-25000"/>
              <a:t>1</a:t>
            </a:r>
            <a:r>
              <a:rPr lang="en-US"/>
              <a:t>, y</a:t>
            </a:r>
            <a:r>
              <a:rPr lang="en-US" baseline="-25000"/>
              <a:t>1</a:t>
            </a:r>
            <a:r>
              <a:rPr lang="en-US"/>
              <a:t>)</a:t>
            </a:r>
            <a:endParaRPr lang="en-US"/>
          </a:p>
          <a:p>
            <a:r>
              <a:rPr lang="en-US">
                <a:sym typeface="+mn-ea"/>
              </a:rPr>
              <a:t>(x</a:t>
            </a:r>
            <a:r>
              <a:rPr lang="en-US" baseline="-25000">
                <a:sym typeface="+mn-ea"/>
              </a:rPr>
              <a:t>2</a:t>
            </a:r>
            <a:r>
              <a:rPr lang="en-US">
                <a:sym typeface="+mn-ea"/>
              </a:rPr>
              <a:t>, y</a:t>
            </a:r>
            <a:r>
              <a:rPr lang="en-US" baseline="-25000">
                <a:sym typeface="+mn-ea"/>
              </a:rPr>
              <a:t>2</a:t>
            </a:r>
            <a:r>
              <a:rPr lang="en-US">
                <a:sym typeface="+mn-ea"/>
              </a:rPr>
              <a:t>)</a:t>
            </a:r>
            <a:endParaRPr lang="en-US">
              <a:sym typeface="+mn-ea"/>
            </a:endParaRPr>
          </a:p>
          <a:p>
            <a:r>
              <a:rPr lang="en-US">
                <a:sym typeface="+mn-ea"/>
              </a:rPr>
              <a:t>   </a:t>
            </a:r>
            <a:r>
              <a:rPr lang="en-US"/>
              <a:t>...</a:t>
            </a:r>
            <a:endParaRPr lang="en-US"/>
          </a:p>
          <a:p>
            <a:r>
              <a:rPr lang="en-US">
                <a:sym typeface="+mn-ea"/>
              </a:rPr>
              <a:t>(x</a:t>
            </a:r>
            <a:r>
              <a:rPr lang="en-US" baseline="-25000">
                <a:sym typeface="+mn-ea"/>
              </a:rPr>
              <a:t>D</a:t>
            </a:r>
            <a:r>
              <a:rPr lang="en-US">
                <a:sym typeface="+mn-ea"/>
              </a:rPr>
              <a:t>, y</a:t>
            </a:r>
            <a:r>
              <a:rPr lang="en-US" baseline="-25000">
                <a:sym typeface="+mn-ea"/>
              </a:rPr>
              <a:t>D</a:t>
            </a:r>
            <a:r>
              <a:rPr lang="en-US">
                <a:sym typeface="+mn-ea"/>
              </a:rPr>
              <a:t>)</a:t>
            </a:r>
            <a:endParaRPr lang="en-US"/>
          </a:p>
        </p:txBody>
      </p:sp>
      <p:sp>
        <p:nvSpPr>
          <p:cNvPr id="5" name="Left Brace 4"/>
          <p:cNvSpPr/>
          <p:nvPr/>
        </p:nvSpPr>
        <p:spPr>
          <a:xfrm>
            <a:off x="2767965" y="2325370"/>
            <a:ext cx="223520" cy="875665"/>
          </a:xfrm>
          <a:prstGeom prst="leftBrace">
            <a:avLst>
              <a:gd name="adj1" fmla="val 28177"/>
              <a:gd name="adj2" fmla="val 50000"/>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6" name="Left Brace 5"/>
          <p:cNvSpPr/>
          <p:nvPr/>
        </p:nvSpPr>
        <p:spPr>
          <a:xfrm rot="10800000">
            <a:off x="3830955" y="2325370"/>
            <a:ext cx="223520" cy="875665"/>
          </a:xfrm>
          <a:prstGeom prst="leftBrace">
            <a:avLst>
              <a:gd name="adj1" fmla="val 28177"/>
              <a:gd name="adj2" fmla="val 50000"/>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7" name="Text Box 6"/>
          <p:cNvSpPr txBox="1"/>
          <p:nvPr/>
        </p:nvSpPr>
        <p:spPr>
          <a:xfrm>
            <a:off x="4816475" y="2157095"/>
            <a:ext cx="5201920" cy="1198880"/>
          </a:xfrm>
          <a:prstGeom prst="rect">
            <a:avLst/>
          </a:prstGeom>
          <a:noFill/>
        </p:spPr>
        <p:txBody>
          <a:bodyPr wrap="square" rtlCol="0">
            <a:spAutoFit/>
          </a:bodyPr>
          <a:p>
            <a:r>
              <a:rPr lang="en-US"/>
              <a:t>x</a:t>
            </a:r>
            <a:r>
              <a:rPr lang="en-US" baseline="-25000"/>
              <a:t>1</a:t>
            </a:r>
            <a:r>
              <a:rPr lang="en-US"/>
              <a:t>: [weight, height, gender, ...]      for person 1</a:t>
            </a:r>
            <a:endParaRPr lang="en-US"/>
          </a:p>
          <a:p>
            <a:r>
              <a:rPr lang="en-US">
                <a:sym typeface="+mn-ea"/>
              </a:rPr>
              <a:t>x</a:t>
            </a:r>
            <a:r>
              <a:rPr lang="en-US" baseline="-25000">
                <a:sym typeface="+mn-ea"/>
              </a:rPr>
              <a:t>2</a:t>
            </a:r>
            <a:r>
              <a:rPr lang="en-US">
                <a:sym typeface="+mn-ea"/>
              </a:rPr>
              <a:t>: [weight, height, gender, ...]      for person 2</a:t>
            </a:r>
            <a:endParaRPr lang="en-US"/>
          </a:p>
          <a:p>
            <a:r>
              <a:rPr lang="en-US"/>
              <a:t>...</a:t>
            </a:r>
            <a:endParaRPr lang="en-US"/>
          </a:p>
          <a:p>
            <a:r>
              <a:rPr lang="en-US">
                <a:sym typeface="+mn-ea"/>
              </a:rPr>
              <a:t>x</a:t>
            </a:r>
            <a:r>
              <a:rPr lang="en-US" baseline="-25000">
                <a:sym typeface="+mn-ea"/>
              </a:rPr>
              <a:t>D</a:t>
            </a:r>
            <a:r>
              <a:rPr lang="en-US">
                <a:sym typeface="+mn-ea"/>
              </a:rPr>
              <a:t>: [weight, height, gender, ...]      for person D</a:t>
            </a:r>
            <a:endParaRPr lang="en-US"/>
          </a:p>
        </p:txBody>
      </p:sp>
      <p:sp>
        <p:nvSpPr>
          <p:cNvPr id="8" name="Oval 7"/>
          <p:cNvSpPr/>
          <p:nvPr/>
        </p:nvSpPr>
        <p:spPr>
          <a:xfrm>
            <a:off x="5191125" y="2066925"/>
            <a:ext cx="948690" cy="141668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5191125" y="3429000"/>
            <a:ext cx="986155" cy="275590"/>
          </a:xfrm>
          <a:prstGeom prst="rect">
            <a:avLst/>
          </a:prstGeom>
          <a:noFill/>
        </p:spPr>
        <p:txBody>
          <a:bodyPr wrap="square" rtlCol="0">
            <a:spAutoFit/>
          </a:bodyPr>
          <a:p>
            <a:r>
              <a:rPr lang="en-US" sz="1200">
                <a:solidFill>
                  <a:schemeClr val="accent1">
                    <a:lumMod val="75000"/>
                  </a:schemeClr>
                </a:solidFill>
              </a:rPr>
              <a:t>attribute 1</a:t>
            </a:r>
            <a:endParaRPr lang="en-US" sz="1200">
              <a:solidFill>
                <a:schemeClr val="accent1">
                  <a:lumMod val="75000"/>
                </a:schemeClr>
              </a:solidFill>
            </a:endParaRPr>
          </a:p>
        </p:txBody>
      </p:sp>
      <p:sp>
        <p:nvSpPr>
          <p:cNvPr id="10" name="Oval 9"/>
          <p:cNvSpPr/>
          <p:nvPr/>
        </p:nvSpPr>
        <p:spPr>
          <a:xfrm>
            <a:off x="6857365" y="2066925"/>
            <a:ext cx="948690" cy="1416685"/>
          </a:xfrm>
          <a:prstGeom prst="ellipse">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1" name="Text Box 10"/>
          <p:cNvSpPr txBox="1"/>
          <p:nvPr/>
        </p:nvSpPr>
        <p:spPr>
          <a:xfrm>
            <a:off x="6857365" y="3429000"/>
            <a:ext cx="986155" cy="275590"/>
          </a:xfrm>
          <a:prstGeom prst="rect">
            <a:avLst/>
          </a:prstGeom>
          <a:noFill/>
        </p:spPr>
        <p:txBody>
          <a:bodyPr wrap="square" rtlCol="0">
            <a:spAutoFit/>
          </a:bodyPr>
          <a:p>
            <a:r>
              <a:rPr lang="en-US" sz="1200">
                <a:solidFill>
                  <a:schemeClr val="accent1">
                    <a:lumMod val="75000"/>
                  </a:schemeClr>
                </a:solidFill>
              </a:rPr>
              <a:t>attribute 2</a:t>
            </a:r>
            <a:endParaRPr lang="en-US" sz="1200">
              <a:solidFill>
                <a:schemeClr val="accent1">
                  <a:lumMod val="75000"/>
                </a:schemeClr>
              </a:solidFill>
            </a:endParaRPr>
          </a:p>
        </p:txBody>
      </p:sp>
      <p:sp>
        <p:nvSpPr>
          <p:cNvPr id="12" name="Text Box 11"/>
          <p:cNvSpPr txBox="1"/>
          <p:nvPr/>
        </p:nvSpPr>
        <p:spPr>
          <a:xfrm>
            <a:off x="3569335" y="3823970"/>
            <a:ext cx="4064000" cy="368300"/>
          </a:xfrm>
          <a:prstGeom prst="rect">
            <a:avLst/>
          </a:prstGeom>
          <a:noFill/>
        </p:spPr>
        <p:txBody>
          <a:bodyPr wrap="square" rtlCol="0">
            <a:spAutoFit/>
          </a:bodyPr>
          <a:p>
            <a:r>
              <a:rPr lang="en-US"/>
              <a:t>yi: one element in a class {1,2, ..., C}</a:t>
            </a:r>
            <a:endParaRPr lang="en-US"/>
          </a:p>
        </p:txBody>
      </p:sp>
      <p:pic>
        <p:nvPicPr>
          <p:cNvPr id="13" name="Picture 12" descr="Screenshot 2025-07-09 at 23.03.26"/>
          <p:cNvPicPr>
            <a:picLocks noChangeAspect="1"/>
          </p:cNvPicPr>
          <p:nvPr/>
        </p:nvPicPr>
        <p:blipFill>
          <a:blip r:embed="rId3"/>
          <a:stretch>
            <a:fillRect/>
          </a:stretch>
        </p:blipFill>
        <p:spPr>
          <a:xfrm>
            <a:off x="7320280" y="4311650"/>
            <a:ext cx="4083685" cy="239585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1.2.2 Unsupervised Learning</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examples {x</a:t>
            </a:r>
            <a:r>
              <a:rPr lang="en-US" baseline="-25000">
                <a:solidFill>
                  <a:schemeClr val="tx1"/>
                </a:solidFill>
              </a:rPr>
              <a:t>1</a:t>
            </a:r>
            <a:r>
              <a:rPr lang="en-US">
                <a:solidFill>
                  <a:schemeClr val="tx1"/>
                </a:solidFill>
              </a:rPr>
              <a:t>, x</a:t>
            </a:r>
            <a:r>
              <a:rPr lang="en-US" baseline="-25000">
                <a:solidFill>
                  <a:schemeClr val="tx1"/>
                </a:solidFill>
              </a:rPr>
              <a:t>2</a:t>
            </a:r>
            <a:r>
              <a:rPr lang="en-US">
                <a:solidFill>
                  <a:schemeClr val="tx1"/>
                </a:solidFill>
              </a:rPr>
              <a:t>, ..., x</a:t>
            </a:r>
            <a:r>
              <a:rPr lang="en-US" baseline="-25000">
                <a:solidFill>
                  <a:schemeClr val="tx1"/>
                </a:solidFill>
              </a:rPr>
              <a:t>N</a:t>
            </a:r>
            <a:r>
              <a:rPr lang="en-US">
                <a:solidFill>
                  <a:schemeClr val="tx1"/>
                </a:solidFill>
              </a:rPr>
              <a:t>} are </a:t>
            </a:r>
            <a:r>
              <a:rPr lang="en-US" u="sng">
                <a:solidFill>
                  <a:schemeClr val="tx1"/>
                </a:solidFill>
              </a:rPr>
              <a:t>unlabeled</a:t>
            </a:r>
            <a:endParaRPr lang="en-US">
              <a:solidFill>
                <a:schemeClr val="tx1"/>
              </a:solidFill>
            </a:endParaRPr>
          </a:p>
          <a:p>
            <a:r>
              <a:rPr lang="en-US">
                <a:solidFill>
                  <a:schemeClr val="tx1"/>
                </a:solidFill>
              </a:rPr>
              <a:t>e.g. clustering, dimensionality reduction, outlier detection</a:t>
            </a:r>
            <a:endParaRPr lang="en-US">
              <a:solidFill>
                <a:schemeClr val="tx1"/>
              </a:solidFill>
            </a:endParaRPr>
          </a:p>
          <a:p>
            <a:endParaRPr lang="en-US">
              <a:solidFill>
                <a:schemeClr val="tx1"/>
              </a:solidFill>
            </a:endParaRPr>
          </a:p>
          <a:p>
            <a:endParaRPr lang="en-US">
              <a:solidFill>
                <a:schemeClr val="tx1"/>
              </a:solidFill>
            </a:endParaRPr>
          </a:p>
          <a:p>
            <a:r>
              <a:rPr lang="en-US">
                <a:solidFill>
                  <a:schemeClr val="tx1"/>
                </a:solidFill>
              </a:rPr>
              <a:t>≈supervised</a:t>
            </a:r>
            <a:endParaRPr lang="en-US">
              <a:solidFill>
                <a:schemeClr val="tx1"/>
              </a:solidFill>
            </a:endParaRPr>
          </a:p>
          <a:p>
            <a:r>
              <a:rPr lang="en-US">
                <a:solidFill>
                  <a:schemeClr val="tx1"/>
                </a:solidFill>
              </a:rPr>
              <a:t>unlabeled &gt;&gt; labeled examples</a:t>
            </a:r>
            <a:endParaRPr lang="en-US">
              <a:solidFill>
                <a:schemeClr val="tx1"/>
              </a:solidFill>
            </a:endParaRPr>
          </a:p>
          <a:p>
            <a:r>
              <a:rPr lang="en-US">
                <a:solidFill>
                  <a:schemeClr val="tx1"/>
                </a:solidFill>
              </a:rPr>
              <a:t>unlabeled examples: for the algorithm to produce a better model</a:t>
            </a:r>
            <a:endParaRPr lang="en-US">
              <a:solidFill>
                <a:schemeClr val="tx1"/>
              </a:solidFill>
            </a:endParaRPr>
          </a:p>
        </p:txBody>
      </p:sp>
      <p:sp>
        <p:nvSpPr>
          <p:cNvPr id="4" name="Title 1"/>
          <p:cNvSpPr>
            <a:spLocks noGrp="1"/>
          </p:cNvSpPr>
          <p:nvPr>
            <p:custDataLst>
              <p:tags r:id="rId3"/>
            </p:custDataLst>
          </p:nvPr>
        </p:nvSpPr>
        <p:spPr>
          <a:xfrm>
            <a:off x="617925" y="272358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ea"/>
                <a:ea typeface="+mj-ea"/>
                <a:cs typeface="+mj-cs"/>
              </a:defRPr>
            </a:lvl1pPr>
          </a:lstStyle>
          <a:p>
            <a:r>
              <a:rPr lang="en-US"/>
              <a:t>1.2.3 Semi-supervised Learning</a:t>
            </a:r>
            <a:endParaRPr lang="en-US"/>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1.2.4 Reinforcement Learning</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the machine/agent lives in an environment and perceive the state of that environment as a feature vector;</a:t>
            </a:r>
            <a:endParaRPr lang="en-US">
              <a:solidFill>
                <a:schemeClr val="tx1"/>
              </a:solidFill>
            </a:endParaRPr>
          </a:p>
          <a:p>
            <a:r>
              <a:rPr lang="en-US">
                <a:solidFill>
                  <a:schemeClr val="tx1"/>
                </a:solidFill>
              </a:rPr>
              <a:t>to learn an optimal policy that outputs an optimal action, by maximizing the expected average long-term rewards, taking the feature vector of a state as input;</a:t>
            </a:r>
            <a:endParaRPr lang="en-US">
              <a:solidFill>
                <a:schemeClr val="tx1"/>
              </a:solidFill>
            </a:endParaRPr>
          </a:p>
          <a:p>
            <a:r>
              <a:rPr lang="en-US">
                <a:solidFill>
                  <a:schemeClr val="tx1"/>
                </a:solidFill>
              </a:rPr>
              <a:t>apply condition: </a:t>
            </a:r>
            <a:endParaRPr lang="en-US">
              <a:solidFill>
                <a:schemeClr val="tx1"/>
              </a:solidFill>
            </a:endParaRPr>
          </a:p>
          <a:p>
            <a:pPr marL="0" indent="0">
              <a:buNone/>
            </a:pPr>
            <a:r>
              <a:rPr lang="en-US">
                <a:solidFill>
                  <a:schemeClr val="tx1"/>
                </a:solidFill>
              </a:rPr>
              <a:t>i. decision making is sequential, </a:t>
            </a:r>
            <a:endParaRPr lang="en-US">
              <a:solidFill>
                <a:schemeClr val="tx1"/>
              </a:solidFill>
            </a:endParaRPr>
          </a:p>
          <a:p>
            <a:pPr marL="0" indent="0">
              <a:buNone/>
            </a:pPr>
            <a:r>
              <a:rPr lang="en-US">
                <a:solidFill>
                  <a:schemeClr val="tx1"/>
                </a:solidFill>
              </a:rPr>
              <a:t>ii. the goal is long-term, </a:t>
            </a:r>
            <a:endParaRPr lang="en-US">
              <a:solidFill>
                <a:schemeClr val="tx1"/>
              </a:solidFill>
            </a:endParaRPr>
          </a:p>
          <a:p>
            <a:pPr marL="0" indent="0">
              <a:buNone/>
            </a:pPr>
            <a:r>
              <a:rPr lang="en-US">
                <a:solidFill>
                  <a:schemeClr val="tx1"/>
                </a:solidFill>
              </a:rPr>
              <a:t>iii. non-terminal states of the environment. </a:t>
            </a:r>
            <a:endParaRPr lang="en-US">
              <a:solidFill>
                <a:schemeClr val="tx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1.3.1 Direct vs. Indirect Data</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direct: data used to create training examples (i.e. feature vectors) in order to train the model;</a:t>
            </a:r>
            <a:endParaRPr lang="en-US">
              <a:solidFill>
                <a:schemeClr val="tx1"/>
              </a:solidFill>
            </a:endParaRPr>
          </a:p>
          <a:p>
            <a:r>
              <a:rPr lang="en-US">
                <a:solidFill>
                  <a:schemeClr val="tx1"/>
                </a:solidFill>
              </a:rPr>
              <a:t>indirect: data used to enrich/enhance those examples, but not to create new ones (only add more information to the existing training examples);</a:t>
            </a:r>
            <a:endParaRPr lang="en-US">
              <a:solidFill>
                <a:schemeClr val="tx1"/>
              </a:solidFill>
            </a:endParaRPr>
          </a:p>
          <a:p>
            <a:pPr marL="0" indent="0">
              <a:buNone/>
            </a:pPr>
            <a:r>
              <a:rPr lang="en-US">
                <a:solidFill>
                  <a:schemeClr val="tx1"/>
                </a:solidFill>
              </a:rPr>
              <a:t>  e.g. additional attributes, distinguishing attributes, binary attributes...</a:t>
            </a:r>
            <a:endParaRPr lang="en-US">
              <a:solidFill>
                <a:schemeClr val="tx1"/>
              </a:solidFill>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1.3.2 Raw vs. Tidy Data</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Raw: in their natural form, not be transformed into a feature vector,                   may not be employable for ML;</a:t>
            </a:r>
            <a:endParaRPr lang="en-US">
              <a:solidFill>
                <a:schemeClr val="tx1"/>
              </a:solidFill>
            </a:endParaRPr>
          </a:p>
          <a:p>
            <a:r>
              <a:rPr lang="en-US">
                <a:solidFill>
                  <a:schemeClr val="tx1"/>
                </a:solidFill>
              </a:rPr>
              <a:t>Tidy: a spreadsheet with each row for one example, each column for an attribute;                 to make the data employable in ML, feature engineering transforms each raw example into a feature vector </a:t>
            </a:r>
            <a:r>
              <a:rPr lang="en-US" b="1">
                <a:solidFill>
                  <a:schemeClr val="tx1"/>
                </a:solidFill>
                <a:latin typeface="PingFang SC Semibold" panose="020B0400000000000000" charset="-122"/>
                <a:ea typeface="PingFang SC Semibold" panose="020B0400000000000000" charset="-122"/>
              </a:rPr>
              <a:t>x</a:t>
            </a:r>
            <a:r>
              <a:rPr lang="en-US">
                <a:solidFill>
                  <a:schemeClr val="tx1"/>
                </a:solidFill>
              </a:rPr>
              <a:t>.  </a:t>
            </a:r>
            <a:endParaRPr lang="en-US">
              <a:solidFill>
                <a:schemeClr val="tx1"/>
              </a:solidFill>
            </a:endParaRPr>
          </a:p>
        </p:txBody>
      </p:sp>
      <p:pic>
        <p:nvPicPr>
          <p:cNvPr id="4" name="Picture 3" descr="Screenshot 2025-07-09 at 23.19.31"/>
          <p:cNvPicPr>
            <a:picLocks noChangeAspect="1"/>
          </p:cNvPicPr>
          <p:nvPr/>
        </p:nvPicPr>
        <p:blipFill>
          <a:blip r:embed="rId3"/>
          <a:stretch>
            <a:fillRect/>
          </a:stretch>
        </p:blipFill>
        <p:spPr>
          <a:xfrm>
            <a:off x="2078355" y="3502660"/>
            <a:ext cx="8038465" cy="2500630"/>
          </a:xfrm>
          <a:prstGeom prst="rect">
            <a:avLst/>
          </a:prstGeom>
        </p:spPr>
      </p:pic>
      <p:sp>
        <p:nvSpPr>
          <p:cNvPr id="5" name="Text Box 4"/>
          <p:cNvSpPr txBox="1"/>
          <p:nvPr/>
        </p:nvSpPr>
        <p:spPr>
          <a:xfrm>
            <a:off x="1921510" y="6123305"/>
            <a:ext cx="8352155" cy="583565"/>
          </a:xfrm>
          <a:prstGeom prst="rect">
            <a:avLst/>
          </a:prstGeom>
          <a:noFill/>
        </p:spPr>
        <p:txBody>
          <a:bodyPr wrap="square" rtlCol="0">
            <a:spAutoFit/>
          </a:bodyPr>
          <a:p>
            <a:r>
              <a:rPr lang="en-US" sz="1600">
                <a:solidFill>
                  <a:schemeClr val="tx1">
                    <a:lumMod val="65000"/>
                    <a:lumOff val="35000"/>
                  </a:schemeClr>
                </a:solidFill>
              </a:rPr>
              <a:t>Most algorithms only accept training data in the form of numerical feature vectors, not categorical (while decision tree algorithm can do it)</a:t>
            </a:r>
            <a:endParaRPr lang="en-US" sz="1600">
              <a:solidFill>
                <a:schemeClr val="tx1">
                  <a:lumMod val="65000"/>
                  <a:lumOff val="35000"/>
                </a:schemeClr>
              </a:solidFill>
            </a:endParaRPr>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1.3. Training and Holdout Sets</a:t>
            </a:r>
            <a:endParaRPr lang="en-US"/>
          </a:p>
        </p:txBody>
      </p:sp>
      <p:sp>
        <p:nvSpPr>
          <p:cNvPr id="3" name="Content Placeholder 2"/>
          <p:cNvSpPr>
            <a:spLocks noGrp="1"/>
          </p:cNvSpPr>
          <p:nvPr>
            <p:ph idx="1"/>
            <p:custDataLst>
              <p:tags r:id="rId2"/>
            </p:custDataLst>
          </p:nvPr>
        </p:nvSpPr>
        <p:spPr/>
        <p:txBody>
          <a:bodyPr>
            <a:normAutofit fontScale="80000"/>
          </a:bodyPr>
          <a:p>
            <a:r>
              <a:rPr lang="en-US">
                <a:solidFill>
                  <a:schemeClr val="tx1"/>
                </a:solidFill>
              </a:rPr>
              <a:t>Three types of examples:</a:t>
            </a:r>
            <a:endParaRPr lang="en-US">
              <a:solidFill>
                <a:schemeClr val="tx1"/>
              </a:solidFill>
            </a:endParaRPr>
          </a:p>
          <a:p>
            <a:pPr marL="0" indent="0">
              <a:buNone/>
            </a:pPr>
            <a:r>
              <a:rPr lang="en-US">
                <a:solidFill>
                  <a:schemeClr val="tx1"/>
                </a:solidFill>
              </a:rPr>
              <a:t>(1) training set (the biggest one;</a:t>
            </a:r>
            <a:r>
              <a:rPr lang="en-US">
                <a:solidFill>
                  <a:schemeClr val="tx1"/>
                </a:solidFill>
                <a:sym typeface="+mn-ea"/>
              </a:rPr>
              <a:t> used to produce the model</a:t>
            </a:r>
            <a:r>
              <a:rPr lang="en-US">
                <a:solidFill>
                  <a:schemeClr val="tx1"/>
                </a:solidFill>
              </a:rPr>
              <a:t>); </a:t>
            </a:r>
            <a:endParaRPr lang="en-US">
              <a:solidFill>
                <a:schemeClr val="tx1"/>
              </a:solidFill>
            </a:endParaRPr>
          </a:p>
          <a:p>
            <a:pPr marL="0" indent="0">
              <a:buNone/>
            </a:pPr>
            <a:r>
              <a:rPr lang="en-US">
                <a:solidFill>
                  <a:schemeClr val="tx1"/>
                </a:solidFill>
              </a:rPr>
              <a:t>(2) validation set (similar size with test, smaller than training); </a:t>
            </a:r>
            <a:endParaRPr lang="en-US">
              <a:solidFill>
                <a:schemeClr val="tx1"/>
              </a:solidFill>
            </a:endParaRPr>
          </a:p>
          <a:p>
            <a:pPr marL="0" indent="0">
              <a:buNone/>
            </a:pPr>
            <a:r>
              <a:rPr lang="en-US">
                <a:solidFill>
                  <a:schemeClr val="tx1"/>
                </a:solidFill>
              </a:rPr>
              <a:t>(3) test set</a:t>
            </a:r>
            <a:r>
              <a:rPr lang="en-US">
                <a:solidFill>
                  <a:schemeClr val="tx1"/>
                </a:solidFill>
                <a:sym typeface="+mn-ea"/>
              </a:rPr>
              <a:t> (used to assess the model); </a:t>
            </a:r>
            <a:endParaRPr lang="en-US">
              <a:solidFill>
                <a:schemeClr val="tx1"/>
              </a:solidFill>
            </a:endParaRPr>
          </a:p>
          <a:p>
            <a:r>
              <a:rPr lang="en-US">
                <a:solidFill>
                  <a:schemeClr val="tx1"/>
                </a:solidFill>
              </a:rPr>
              <a:t>Validation set: </a:t>
            </a:r>
            <a:endParaRPr lang="en-US">
              <a:solidFill>
                <a:schemeClr val="tx1"/>
              </a:solidFill>
            </a:endParaRPr>
          </a:p>
          <a:p>
            <a:pPr marL="0" indent="0">
              <a:buNone/>
            </a:pPr>
            <a:r>
              <a:rPr lang="en-US">
                <a:solidFill>
                  <a:schemeClr val="tx1"/>
                </a:solidFill>
              </a:rPr>
              <a:t>I. to choose the learning algorithm with the best performance on the unseen data;</a:t>
            </a:r>
            <a:endParaRPr lang="en-US">
              <a:solidFill>
                <a:schemeClr val="tx1"/>
              </a:solidFill>
            </a:endParaRPr>
          </a:p>
          <a:p>
            <a:pPr marL="0" indent="0">
              <a:buNone/>
            </a:pPr>
            <a:r>
              <a:rPr lang="en-US">
                <a:solidFill>
                  <a:schemeClr val="tx1"/>
                </a:solidFill>
              </a:rPr>
              <a:t>II. to find the best configuration values (i.e. hyperparameters) for that learning algorithm.</a:t>
            </a:r>
            <a:endParaRPr lang="en-US">
              <a:solidFill>
                <a:schemeClr val="tx1"/>
              </a:solidFill>
            </a:endParaRPr>
          </a:p>
          <a:p>
            <a:r>
              <a:rPr lang="en-US">
                <a:solidFill>
                  <a:schemeClr val="tx1"/>
                </a:solidFill>
                <a:sym typeface="+mn-ea"/>
              </a:rPr>
              <a:t>Seen vs. unseen:</a:t>
            </a:r>
            <a:endParaRPr lang="en-US">
              <a:solidFill>
                <a:schemeClr val="tx1"/>
              </a:solidFill>
            </a:endParaRPr>
          </a:p>
          <a:p>
            <a:pPr marL="0" indent="0">
              <a:buFont typeface="Arial" panose="020B0604020202090204" pitchFamily="34" charset="0"/>
              <a:buNone/>
            </a:pPr>
            <a:r>
              <a:rPr lang="en-US">
                <a:solidFill>
                  <a:schemeClr val="tx1"/>
                </a:solidFill>
                <a:sym typeface="+mn-ea"/>
              </a:rPr>
              <a:t>we want the model to be good at predicting examples that the learning algorithm did not see (i.e. good performance on the holdout set), building the generalization of the model. If the algorithm simply memorizes all training examples, then it will make no mistakes when asked to predict the labels of training examples using those memories. So holdout sets should be unseen to avoid too optimistic results. </a:t>
            </a:r>
            <a:endParaRPr lang="en-US">
              <a:solidFill>
                <a:schemeClr val="tx1"/>
              </a:solidFill>
            </a:endParaRPr>
          </a:p>
          <a:p>
            <a:endParaRPr lang="en-US">
              <a:solidFill>
                <a:schemeClr val="tx1"/>
              </a:solidFill>
            </a:endParaRPr>
          </a:p>
        </p:txBody>
      </p:sp>
      <p:sp>
        <p:nvSpPr>
          <p:cNvPr id="4" name="Right Brace 3"/>
          <p:cNvSpPr/>
          <p:nvPr/>
        </p:nvSpPr>
        <p:spPr>
          <a:xfrm>
            <a:off x="8484870" y="2472690"/>
            <a:ext cx="167005" cy="578485"/>
          </a:xfrm>
          <a:prstGeom prst="rightBrace">
            <a:avLst>
              <a:gd name="adj1" fmla="val 50570"/>
              <a:gd name="adj2" fmla="val 50000"/>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en-US"/>
          </a:p>
        </p:txBody>
      </p:sp>
      <p:sp>
        <p:nvSpPr>
          <p:cNvPr id="5" name="Text Box 4"/>
          <p:cNvSpPr txBox="1"/>
          <p:nvPr/>
        </p:nvSpPr>
        <p:spPr>
          <a:xfrm>
            <a:off x="8782685" y="2380615"/>
            <a:ext cx="2614295" cy="953135"/>
          </a:xfrm>
          <a:prstGeom prst="rect">
            <a:avLst/>
          </a:prstGeom>
          <a:noFill/>
        </p:spPr>
        <p:txBody>
          <a:bodyPr wrap="square" rtlCol="0">
            <a:spAutoFit/>
          </a:bodyPr>
          <a:p>
            <a:r>
              <a:rPr lang="en-US" sz="1400"/>
              <a:t>not allowed for the algorithm to use validation &amp; test examples to train the model;</a:t>
            </a:r>
            <a:endParaRPr lang="en-US" sz="1400"/>
          </a:p>
          <a:p>
            <a:r>
              <a:rPr lang="en-US" sz="1400"/>
              <a:t>called </a:t>
            </a:r>
            <a:r>
              <a:rPr lang="en-US" sz="1400" b="1">
                <a:latin typeface="PingFang SC Semibold" panose="020B0400000000000000" charset="-122"/>
                <a:ea typeface="PingFang SC Semibold" panose="020B0400000000000000" charset="-122"/>
              </a:rPr>
              <a:t>holdout sets </a:t>
            </a:r>
            <a:r>
              <a:rPr lang="en-US" sz="1400">
                <a:solidFill>
                  <a:srgbClr val="FF0000"/>
                </a:solidFill>
                <a:sym typeface="+mn-ea"/>
              </a:rPr>
              <a:t>(unseen)</a:t>
            </a:r>
            <a:r>
              <a:rPr lang="en-US" sz="1400">
                <a:sym typeface="+mn-ea"/>
              </a:rPr>
              <a:t>. </a:t>
            </a:r>
            <a:endParaRPr lang="en-US" sz="1400" b="1"/>
          </a:p>
        </p:txBody>
      </p:sp>
      <p:cxnSp>
        <p:nvCxnSpPr>
          <p:cNvPr id="6" name="Straight Arrow Connector 5"/>
          <p:cNvCxnSpPr/>
          <p:nvPr/>
        </p:nvCxnSpPr>
        <p:spPr>
          <a:xfrm>
            <a:off x="8899525" y="2087245"/>
            <a:ext cx="680085" cy="0"/>
          </a:xfrm>
          <a:prstGeom prst="straightConnector1">
            <a:avLst/>
          </a:prstGeom>
          <a:ln w="12700" cap="flat" cmpd="sng">
            <a:solidFill>
              <a:schemeClr val="tx1"/>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9579610" y="1934210"/>
            <a:ext cx="779780" cy="306705"/>
          </a:xfrm>
          <a:prstGeom prst="rect">
            <a:avLst/>
          </a:prstGeom>
          <a:noFill/>
        </p:spPr>
        <p:txBody>
          <a:bodyPr wrap="square" rtlCol="0">
            <a:spAutoFit/>
          </a:bodyPr>
          <a:p>
            <a:r>
              <a:rPr lang="en-US" sz="1400">
                <a:solidFill>
                  <a:srgbClr val="FF0000"/>
                </a:solidFill>
              </a:rPr>
              <a:t>seen</a:t>
            </a:r>
            <a:endParaRPr lang="en-US" sz="1400">
              <a:solidFill>
                <a:srgbClr val="FF0000"/>
              </a:solidFill>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1.3.4 Baseline</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Baseline: </a:t>
            </a:r>
            <a:endParaRPr lang="en-US">
              <a:solidFill>
                <a:schemeClr val="tx1"/>
              </a:solidFill>
            </a:endParaRPr>
          </a:p>
          <a:p>
            <a:pPr marL="0" indent="0">
              <a:buNone/>
            </a:pPr>
            <a:r>
              <a:rPr lang="en-US">
                <a:solidFill>
                  <a:schemeClr val="tx1"/>
                </a:solidFill>
              </a:rPr>
              <a:t>a simple algorithm built based on simple summary statistics or randomization;</a:t>
            </a:r>
            <a:endParaRPr lang="en-US">
              <a:solidFill>
                <a:schemeClr val="tx1"/>
              </a:solidFill>
            </a:endParaRPr>
          </a:p>
          <a:p>
            <a:pPr marL="0" indent="0">
              <a:buNone/>
            </a:pPr>
            <a:r>
              <a:rPr lang="en-US">
                <a:solidFill>
                  <a:schemeClr val="tx1"/>
                </a:solidFill>
              </a:rPr>
              <a:t>used to compare any future model that are more advanced and complex.</a:t>
            </a:r>
            <a:endParaRPr lang="en-US">
              <a:solidFill>
                <a:schemeClr val="tx1"/>
              </a:solidFill>
            </a:endParaRPr>
          </a:p>
          <a:p>
            <a:pPr marL="0" indent="0">
              <a:buNone/>
            </a:pPr>
            <a:endParaRPr lang="en-US">
              <a:solidFill>
                <a:schemeClr val="tx1"/>
              </a:solidFill>
            </a:endParaRPr>
          </a:p>
          <a:p>
            <a:pPr marL="0" indent="0">
              <a:buNone/>
            </a:pPr>
            <a:endParaRPr lang="en-US">
              <a:solidFill>
                <a:schemeClr val="tx1"/>
              </a:solidFill>
            </a:endParaRPr>
          </a:p>
          <a:p>
            <a:r>
              <a:rPr lang="en-US">
                <a:solidFill>
                  <a:schemeClr val="tx1"/>
                </a:solidFill>
              </a:rPr>
              <a:t>Pipeline:</a:t>
            </a:r>
            <a:endParaRPr lang="en-US">
              <a:solidFill>
                <a:schemeClr val="tx1"/>
              </a:solidFill>
            </a:endParaRPr>
          </a:p>
          <a:p>
            <a:pPr marL="0" indent="0">
              <a:buNone/>
            </a:pPr>
            <a:r>
              <a:rPr lang="en-US">
                <a:solidFill>
                  <a:schemeClr val="tx1"/>
                </a:solidFill>
              </a:rPr>
              <a:t>a sequence of operations on the dataset, going from its initial state to the model;</a:t>
            </a:r>
            <a:endParaRPr lang="en-US">
              <a:solidFill>
                <a:schemeClr val="tx1"/>
              </a:solidFill>
            </a:endParaRPr>
          </a:p>
          <a:p>
            <a:pPr marL="0" indent="0">
              <a:buNone/>
            </a:pPr>
            <a:r>
              <a:rPr lang="en-US">
                <a:solidFill>
                  <a:schemeClr val="tx1"/>
                </a:solidFill>
              </a:rPr>
              <a:t>e.g. data partitioning, feature extraction, dimensionality reduction, model training...</a:t>
            </a:r>
            <a:endParaRPr lang="en-US">
              <a:solidFill>
                <a:schemeClr val="tx1"/>
              </a:solidFill>
            </a:endParaRPr>
          </a:p>
        </p:txBody>
      </p:sp>
      <p:sp>
        <p:nvSpPr>
          <p:cNvPr id="4" name="Title 1"/>
          <p:cNvSpPr>
            <a:spLocks noGrp="1"/>
          </p:cNvSpPr>
          <p:nvPr>
            <p:custDataLst>
              <p:tags r:id="rId3"/>
            </p:custDataLst>
          </p:nvPr>
        </p:nvSpPr>
        <p:spPr>
          <a:xfrm>
            <a:off x="608400" y="3076645"/>
            <a:ext cx="10969200" cy="705600"/>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ea"/>
                <a:ea typeface="+mj-ea"/>
                <a:cs typeface="+mj-cs"/>
              </a:defRPr>
            </a:lvl1pPr>
          </a:lstStyle>
          <a:p>
            <a:r>
              <a:rPr lang="en-US"/>
              <a:t>1.3.5 Machine Learning Pipeline</a:t>
            </a:r>
            <a:endParaRPr lang="en-US"/>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a:t>1.3.6 Parameters vs. Hyperparameters</a:t>
            </a:r>
            <a:endParaRPr lang="en-US"/>
          </a:p>
        </p:txBody>
      </p:sp>
      <p:sp>
        <p:nvSpPr>
          <p:cNvPr id="3" name="Content Placeholder 2"/>
          <p:cNvSpPr>
            <a:spLocks noGrp="1"/>
          </p:cNvSpPr>
          <p:nvPr>
            <p:ph idx="1"/>
            <p:custDataLst>
              <p:tags r:id="rId2"/>
            </p:custDataLst>
          </p:nvPr>
        </p:nvSpPr>
        <p:spPr/>
        <p:txBody>
          <a:bodyPr/>
          <a:p>
            <a:r>
              <a:rPr lang="en-US">
                <a:solidFill>
                  <a:schemeClr val="tx1"/>
                </a:solidFill>
              </a:rPr>
              <a:t>Parameter:</a:t>
            </a:r>
            <a:endParaRPr lang="en-US">
              <a:solidFill>
                <a:schemeClr val="tx1"/>
              </a:solidFill>
            </a:endParaRPr>
          </a:p>
          <a:p>
            <a:pPr marL="0" indent="0">
              <a:buNone/>
            </a:pPr>
            <a:r>
              <a:rPr lang="en-US">
                <a:solidFill>
                  <a:schemeClr val="tx1"/>
                </a:solidFill>
              </a:rPr>
              <a:t>variables that define the model trained by the learning algorithm;</a:t>
            </a:r>
            <a:endParaRPr lang="en-US">
              <a:solidFill>
                <a:schemeClr val="tx1"/>
              </a:solidFill>
            </a:endParaRPr>
          </a:p>
          <a:p>
            <a:pPr marL="0" indent="0">
              <a:buNone/>
            </a:pPr>
            <a:r>
              <a:rPr lang="en-US">
                <a:solidFill>
                  <a:schemeClr val="tx1"/>
                </a:solidFill>
              </a:rPr>
              <a:t>can be modified by the learning algorithm, based on the training data;</a:t>
            </a:r>
            <a:endParaRPr lang="en-US">
              <a:solidFill>
                <a:schemeClr val="tx1"/>
              </a:solidFill>
            </a:endParaRPr>
          </a:p>
          <a:p>
            <a:pPr marL="0" indent="0">
              <a:buNone/>
            </a:pPr>
            <a:r>
              <a:rPr lang="en-US">
                <a:solidFill>
                  <a:schemeClr val="tx1"/>
                </a:solidFill>
              </a:rPr>
              <a:t>the goal of learning: find such parameter values to make the model optimal. </a:t>
            </a:r>
            <a:endParaRPr lang="en-US">
              <a:solidFill>
                <a:schemeClr val="tx1"/>
              </a:solidFill>
            </a:endParaRPr>
          </a:p>
          <a:p>
            <a:r>
              <a:rPr lang="en-US">
                <a:solidFill>
                  <a:schemeClr val="tx1"/>
                </a:solidFill>
              </a:rPr>
              <a:t>Hyperparameter:</a:t>
            </a:r>
            <a:endParaRPr lang="en-US">
              <a:solidFill>
                <a:schemeClr val="tx1"/>
              </a:solidFill>
            </a:endParaRPr>
          </a:p>
          <a:p>
            <a:pPr marL="0" indent="0">
              <a:buNone/>
            </a:pPr>
            <a:r>
              <a:rPr lang="en-US">
                <a:solidFill>
                  <a:schemeClr val="tx1"/>
                </a:solidFill>
              </a:rPr>
              <a:t>inputs of learning algorithm that influence the model performance;</a:t>
            </a:r>
            <a:endParaRPr lang="en-US">
              <a:solidFill>
                <a:schemeClr val="tx1"/>
              </a:solidFill>
            </a:endParaRPr>
          </a:p>
          <a:p>
            <a:pPr marL="0" indent="0">
              <a:buNone/>
            </a:pPr>
            <a:r>
              <a:rPr lang="en-US">
                <a:solidFill>
                  <a:schemeClr val="tx1"/>
                </a:solidFill>
              </a:rPr>
              <a:t>not belong to the training data;</a:t>
            </a:r>
            <a:endParaRPr lang="en-US">
              <a:solidFill>
                <a:schemeClr val="tx1"/>
              </a:solidFill>
            </a:endParaRPr>
          </a:p>
          <a:p>
            <a:pPr marL="0" indent="0">
              <a:buNone/>
            </a:pPr>
            <a:r>
              <a:rPr lang="en-US">
                <a:solidFill>
                  <a:schemeClr val="tx1"/>
                </a:solidFill>
              </a:rPr>
              <a:t>cannot be learnt from the training data.</a:t>
            </a:r>
            <a:endParaRPr lang="en-US">
              <a:solidFill>
                <a:schemeClr val="tx1"/>
              </a:solidFill>
            </a:endParaRPr>
          </a:p>
        </p:txBody>
      </p:sp>
      <p:cxnSp>
        <p:nvCxnSpPr>
          <p:cNvPr id="4" name="Straight Arrow Connector 3"/>
          <p:cNvCxnSpPr/>
          <p:nvPr/>
        </p:nvCxnSpPr>
        <p:spPr>
          <a:xfrm flipV="1">
            <a:off x="2372360" y="1508125"/>
            <a:ext cx="300990" cy="103505"/>
          </a:xfrm>
          <a:prstGeom prst="straightConnector1">
            <a:avLst/>
          </a:prstGeom>
          <a:ln>
            <a:solidFill>
              <a:schemeClr val="tx1">
                <a:lumMod val="50000"/>
                <a:lumOff val="50000"/>
              </a:schemeClr>
            </a:solidFill>
            <a:tailEnd type="arrow"/>
          </a:ln>
        </p:spPr>
        <p:style>
          <a:lnRef idx="2">
            <a:schemeClr val="accent1"/>
          </a:lnRef>
          <a:fillRef idx="0">
            <a:srgbClr val="FFFFFF"/>
          </a:fillRef>
          <a:effectRef idx="0">
            <a:srgbClr val="FFFFFF"/>
          </a:effectRef>
          <a:fontRef idx="minor">
            <a:schemeClr val="tx1"/>
          </a:fontRef>
        </p:style>
      </p:cxnSp>
      <p:sp>
        <p:nvSpPr>
          <p:cNvPr id="5" name="Text Box 4"/>
          <p:cNvSpPr txBox="1"/>
          <p:nvPr/>
        </p:nvSpPr>
        <p:spPr>
          <a:xfrm>
            <a:off x="2673350" y="1243330"/>
            <a:ext cx="3678555" cy="337185"/>
          </a:xfrm>
          <a:prstGeom prst="rect">
            <a:avLst/>
          </a:prstGeom>
          <a:noFill/>
        </p:spPr>
        <p:txBody>
          <a:bodyPr wrap="square" rtlCol="0">
            <a:spAutoFit/>
          </a:bodyPr>
          <a:p>
            <a:r>
              <a:rPr lang="en-US" sz="1600">
                <a:solidFill>
                  <a:schemeClr val="tx1">
                    <a:lumMod val="65000"/>
                    <a:lumOff val="35000"/>
                  </a:schemeClr>
                </a:solidFill>
              </a:rPr>
              <a:t>depends on data, e.g. weights </a:t>
            </a:r>
            <a:r>
              <a:rPr lang="en-US" sz="1600">
                <a:solidFill>
                  <a:schemeClr val="tx1">
                    <a:lumMod val="65000"/>
                    <a:lumOff val="35000"/>
                  </a:schemeClr>
                </a:solidFill>
                <a:latin typeface="Arial" panose="020B0604020202090204" pitchFamily="34" charset="0"/>
                <a:cs typeface="Arial" panose="020B0604020202090204" pitchFamily="34" charset="0"/>
              </a:rPr>
              <a:t>θ</a:t>
            </a:r>
            <a:endParaRPr lang="en-US" sz="1600">
              <a:solidFill>
                <a:schemeClr val="tx1">
                  <a:lumMod val="65000"/>
                  <a:lumOff val="35000"/>
                </a:schemeClr>
              </a:solidFill>
              <a:latin typeface="Arial" panose="020B0604020202090204" pitchFamily="34" charset="0"/>
              <a:cs typeface="Arial" panose="020B0604020202090204" pitchFamily="34" charset="0"/>
            </a:endParaRPr>
          </a:p>
        </p:txBody>
      </p:sp>
      <p:cxnSp>
        <p:nvCxnSpPr>
          <p:cNvPr id="6" name="Straight Arrow Connector 5"/>
          <p:cNvCxnSpPr/>
          <p:nvPr/>
        </p:nvCxnSpPr>
        <p:spPr>
          <a:xfrm flipV="1">
            <a:off x="3035935" y="3602990"/>
            <a:ext cx="300990" cy="103505"/>
          </a:xfrm>
          <a:prstGeom prst="straightConnector1">
            <a:avLst/>
          </a:prstGeom>
          <a:ln>
            <a:solidFill>
              <a:schemeClr val="tx1">
                <a:lumMod val="50000"/>
                <a:lumOff val="50000"/>
              </a:schemeClr>
            </a:solidFill>
            <a:tailEnd type="arrow"/>
          </a:ln>
        </p:spPr>
        <p:style>
          <a:lnRef idx="2">
            <a:schemeClr val="accent1"/>
          </a:lnRef>
          <a:fillRef idx="0">
            <a:srgbClr val="FFFFFF"/>
          </a:fillRef>
          <a:effectRef idx="0">
            <a:srgbClr val="FFFFFF"/>
          </a:effectRef>
          <a:fontRef idx="minor">
            <a:schemeClr val="tx1"/>
          </a:fontRef>
        </p:style>
      </p:cxnSp>
      <p:sp>
        <p:nvSpPr>
          <p:cNvPr id="7" name="Text Box 6"/>
          <p:cNvSpPr txBox="1"/>
          <p:nvPr/>
        </p:nvSpPr>
        <p:spPr>
          <a:xfrm>
            <a:off x="3355975" y="3362960"/>
            <a:ext cx="5415915" cy="583565"/>
          </a:xfrm>
          <a:prstGeom prst="rect">
            <a:avLst/>
          </a:prstGeom>
          <a:noFill/>
        </p:spPr>
        <p:txBody>
          <a:bodyPr wrap="square" rtlCol="0">
            <a:spAutoFit/>
          </a:bodyPr>
          <a:p>
            <a:r>
              <a:rPr lang="en-US" sz="1600">
                <a:solidFill>
                  <a:schemeClr val="tx1">
                    <a:lumMod val="65000"/>
                    <a:lumOff val="35000"/>
                  </a:schemeClr>
                </a:solidFill>
              </a:rPr>
              <a:t>sth that human determine, independent of data, </a:t>
            </a:r>
            <a:endParaRPr lang="en-US" sz="1600">
              <a:solidFill>
                <a:schemeClr val="tx1">
                  <a:lumMod val="65000"/>
                  <a:lumOff val="35000"/>
                </a:schemeClr>
              </a:solidFill>
            </a:endParaRPr>
          </a:p>
          <a:p>
            <a:r>
              <a:rPr lang="en-US" sz="1600">
                <a:solidFill>
                  <a:schemeClr val="tx1">
                    <a:lumMod val="65000"/>
                    <a:lumOff val="35000"/>
                  </a:schemeClr>
                </a:solidFill>
              </a:rPr>
              <a:t>e.g. Learning Rate, epoch, Activation Function...</a:t>
            </a:r>
            <a:endParaRPr lang="en-US" sz="1600">
              <a:solidFill>
                <a:schemeClr val="tx1">
                  <a:lumMod val="65000"/>
                  <a:lumOff val="35000"/>
                </a:schemeClr>
              </a:solidFill>
              <a:latin typeface="Arial" panose="020B0604020202090204" pitchFamily="34" charset="0"/>
              <a:cs typeface="Arial" panose="020B0604020202090204" pitchFamily="3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苹方-简"/>
        <a:ea typeface="苹方-简"/>
        <a:cs typeface=""/>
      </a:majorFont>
      <a:minorFont>
        <a:latin typeface="苹方-简"/>
        <a:ea typeface="苹方-简"/>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PS">
      <a:majorFont>
        <a:latin typeface="苹方-简"/>
        <a:ea typeface="苹方-简"/>
        <a:cs typeface=""/>
      </a:majorFont>
      <a:minorFont>
        <a:latin typeface="苹方-简"/>
        <a:ea typeface="苹方-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PS">
      <a:majorFont>
        <a:latin typeface="苹方-简"/>
        <a:ea typeface="苹方-简"/>
        <a:cs typeface=""/>
      </a:majorFont>
      <a:minorFont>
        <a:latin typeface="苹方-简"/>
        <a:ea typeface="苹方-简"/>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6465</Words>
  <Application>WPS Presentation</Application>
  <PresentationFormat>宽屏</PresentationFormat>
  <Paragraphs>161</Paragraphs>
  <Slides>14</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Wingdings</vt:lpstr>
      <vt:lpstr>PingFang SC Semibold</vt:lpstr>
      <vt:lpstr>苹方-简</vt:lpstr>
      <vt:lpstr>微软雅黑</vt:lpstr>
      <vt:lpstr>汉仪旗黑</vt:lpstr>
      <vt:lpstr>宋体</vt:lpstr>
      <vt:lpstr>Arial Unicode MS</vt:lpstr>
      <vt:lpstr>汉仪书宋二KW</vt:lpstr>
      <vt:lpstr>WPS</vt:lpstr>
      <vt:lpstr>Machine Learning Engineering-Chatper 1</vt:lpstr>
      <vt:lpstr>1.2.1 Supervised Learning</vt:lpstr>
      <vt:lpstr>1.2.2 Unsupervised Learning</vt:lpstr>
      <vt:lpstr>1.2.4 Reinforcement Learning</vt:lpstr>
      <vt:lpstr>1.3.1 Direct vs. Indirect Data</vt:lpstr>
      <vt:lpstr>1.3.2 Raw vs. Tidy Data</vt:lpstr>
      <vt:lpstr>1.3. Training and Holdout Sets</vt:lpstr>
      <vt:lpstr>1.3.4 Baseline</vt:lpstr>
      <vt:lpstr>1.3.6 Parameters vs. Hyperparameters</vt:lpstr>
      <vt:lpstr>1.3.7 Classification vs. Regression</vt:lpstr>
      <vt:lpstr>1.3.8 Model- vs. Instance-Based Learning</vt:lpstr>
      <vt:lpstr>1.3.9 Shallow vs. Deep Learning</vt:lpstr>
      <vt:lpstr>1.4 When to Use Machine Learning</vt:lpstr>
      <vt:lpstr>1.7 Machine Learning Project Life Cycle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吉铛国王</cp:lastModifiedBy>
  <cp:revision>206</cp:revision>
  <dcterms:created xsi:type="dcterms:W3CDTF">2025-07-11T20:06:37Z</dcterms:created>
  <dcterms:modified xsi:type="dcterms:W3CDTF">2025-07-11T20:06:37Z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1033-12.1.21861.21861</vt:lpwstr>
  </property>
  <property fmtid="{D5CDD505-2E9C-101B-9397-08002B2CF9AE}" pid="3" name="ICV">
    <vt:lpwstr>6055C6DA3FA70D7AD89A6E681AE7391D_41</vt:lpwstr>
  </property>
</Properties>
</file>