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p:scale>
          <a:sx n="60" d="100"/>
          <a:sy n="60" d="100"/>
        </p:scale>
        <p:origin x="4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CO"/>
          </a:p>
        </p:txBody>
      </p:sp>
      <p:sp>
        <p:nvSpPr>
          <p:cNvPr id="4" name="Marcador de fecha 3"/>
          <p:cNvSpPr>
            <a:spLocks noGrp="1"/>
          </p:cNvSpPr>
          <p:nvPr>
            <p:ph type="dt" sz="half" idx="10"/>
          </p:nvPr>
        </p:nvSpPr>
        <p:spPr/>
        <p:txBody>
          <a:bodyPr/>
          <a:lstStyle/>
          <a:p>
            <a:fld id="{A1E4BDF8-389D-4C54-9EED-AE75D7F5EB01}" type="datetimeFigureOut">
              <a:rPr lang="es-CO" smtClean="0"/>
              <a:t>24/02/2023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21309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1E4BDF8-389D-4C54-9EED-AE75D7F5EB01}" type="datetimeFigureOut">
              <a:rPr lang="es-CO" smtClean="0"/>
              <a:t>24/02/2023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317946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1E4BDF8-389D-4C54-9EED-AE75D7F5EB01}" type="datetimeFigureOut">
              <a:rPr lang="es-CO" smtClean="0"/>
              <a:t>24/02/2023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366559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A1E4BDF8-389D-4C54-9EED-AE75D7F5EB01}" type="datetimeFigureOut">
              <a:rPr lang="es-CO" smtClean="0"/>
              <a:t>24/02/2023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370892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1E4BDF8-389D-4C54-9EED-AE75D7F5EB01}" type="datetimeFigureOut">
              <a:rPr lang="es-CO" smtClean="0"/>
              <a:t>24/02/2023</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194059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A1E4BDF8-389D-4C54-9EED-AE75D7F5EB01}" type="datetimeFigureOut">
              <a:rPr lang="es-CO" smtClean="0"/>
              <a:t>24/02/2023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396060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A1E4BDF8-389D-4C54-9EED-AE75D7F5EB01}" type="datetimeFigureOut">
              <a:rPr lang="es-CO" smtClean="0"/>
              <a:t>24/02/2023</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254073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A1E4BDF8-389D-4C54-9EED-AE75D7F5EB01}" type="datetimeFigureOut">
              <a:rPr lang="es-CO" smtClean="0"/>
              <a:t>24/02/2023</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424472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1E4BDF8-389D-4C54-9EED-AE75D7F5EB01}" type="datetimeFigureOut">
              <a:rPr lang="es-CO" smtClean="0"/>
              <a:t>24/02/2023</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155994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1E4BDF8-389D-4C54-9EED-AE75D7F5EB01}" type="datetimeFigureOut">
              <a:rPr lang="es-CO" smtClean="0"/>
              <a:t>24/02/2023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224715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1E4BDF8-389D-4C54-9EED-AE75D7F5EB01}" type="datetimeFigureOut">
              <a:rPr lang="es-CO" smtClean="0"/>
              <a:t>24/02/2023</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298803BF-5C1B-498F-9119-B6B20A24A478}" type="slidenum">
              <a:rPr lang="es-CO" smtClean="0"/>
              <a:t>‹Nº›</a:t>
            </a:fld>
            <a:endParaRPr lang="es-CO"/>
          </a:p>
        </p:txBody>
      </p:sp>
    </p:spTree>
    <p:extLst>
      <p:ext uri="{BB962C8B-B14F-4D97-AF65-F5344CB8AC3E}">
        <p14:creationId xmlns:p14="http://schemas.microsoft.com/office/powerpoint/2010/main" val="162679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4BDF8-389D-4C54-9EED-AE75D7F5EB01}" type="datetimeFigureOut">
              <a:rPr lang="es-CO" smtClean="0"/>
              <a:t>24/02/2023</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803BF-5C1B-498F-9119-B6B20A24A478}" type="slidenum">
              <a:rPr lang="es-CO" smtClean="0"/>
              <a:t>‹Nº›</a:t>
            </a:fld>
            <a:endParaRPr lang="es-CO"/>
          </a:p>
        </p:txBody>
      </p:sp>
    </p:spTree>
    <p:extLst>
      <p:ext uri="{BB962C8B-B14F-4D97-AF65-F5344CB8AC3E}">
        <p14:creationId xmlns:p14="http://schemas.microsoft.com/office/powerpoint/2010/main" val="2614274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lustración Vectorial De Niños Jugando En Conjunto De Diapositivas Y  Columpios Ilustraciones Svg, Vectoriales, Clip Art Vectorizado Libre De  Derechos. Image 973638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2" y="-14169"/>
            <a:ext cx="12192001" cy="687216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079168" y="1600200"/>
            <a:ext cx="8033657" cy="1569660"/>
          </a:xfrm>
          <a:prstGeom prst="rect">
            <a:avLst/>
          </a:prstGeom>
          <a:noFill/>
        </p:spPr>
        <p:txBody>
          <a:bodyPr wrap="square" rtlCol="0">
            <a:spAutoFit/>
          </a:bodyPr>
          <a:lstStyle/>
          <a:p>
            <a:pPr algn="ctr"/>
            <a:r>
              <a:rPr lang="es-CO" sz="3200" b="1" dirty="0" smtClean="0">
                <a:solidFill>
                  <a:srgbClr val="7030A0"/>
                </a:solidFill>
                <a:latin typeface="Curlz MT" panose="04040404050702020202" pitchFamily="82" charset="0"/>
              </a:rPr>
              <a:t>ECNT</a:t>
            </a:r>
          </a:p>
          <a:p>
            <a:pPr algn="ctr"/>
            <a:r>
              <a:rPr lang="es-CO" sz="3200" b="1" dirty="0" smtClean="0">
                <a:solidFill>
                  <a:srgbClr val="7030A0"/>
                </a:solidFill>
                <a:latin typeface="Curlz MT" panose="04040404050702020202" pitchFamily="82" charset="0"/>
              </a:rPr>
              <a:t>ENFERMEDADES CRONIAS NO TRANSMITIBLES </a:t>
            </a:r>
          </a:p>
        </p:txBody>
      </p:sp>
      <p:sp>
        <p:nvSpPr>
          <p:cNvPr id="5" name="CuadroTexto 4"/>
          <p:cNvSpPr txBox="1"/>
          <p:nvPr/>
        </p:nvSpPr>
        <p:spPr>
          <a:xfrm>
            <a:off x="4152897" y="3421915"/>
            <a:ext cx="3886200" cy="707886"/>
          </a:xfrm>
          <a:prstGeom prst="rect">
            <a:avLst/>
          </a:prstGeom>
          <a:noFill/>
        </p:spPr>
        <p:txBody>
          <a:bodyPr wrap="square" rtlCol="0">
            <a:spAutoFit/>
          </a:bodyPr>
          <a:lstStyle/>
          <a:p>
            <a:pPr algn="ctr"/>
            <a:r>
              <a:rPr lang="es-CO" sz="2000" dirty="0" smtClean="0">
                <a:solidFill>
                  <a:srgbClr val="00B0F0"/>
                </a:solidFill>
              </a:rPr>
              <a:t>NOHEMBIL TATIANA SOLANO PARRA </a:t>
            </a:r>
            <a:endParaRPr lang="es-CO" sz="2000" dirty="0">
              <a:solidFill>
                <a:srgbClr val="00B0F0"/>
              </a:solidFill>
            </a:endParaRPr>
          </a:p>
        </p:txBody>
      </p:sp>
    </p:spTree>
    <p:extLst>
      <p:ext uri="{BB962C8B-B14F-4D97-AF65-F5344CB8AC3E}">
        <p14:creationId xmlns:p14="http://schemas.microsoft.com/office/powerpoint/2010/main" val="333790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866274" y="2413970"/>
            <a:ext cx="10459452" cy="1015663"/>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smtClean="0">
                <a:solidFill>
                  <a:srgbClr val="7030A0"/>
                </a:solidFill>
              </a:rPr>
              <a:t>LA DISLIPIDEMIA: </a:t>
            </a:r>
            <a:r>
              <a:rPr lang="es-MX" sz="2000" dirty="0"/>
              <a:t>E</a:t>
            </a:r>
            <a:r>
              <a:rPr lang="es-MX" sz="2000" dirty="0" smtClean="0"/>
              <a:t>s </a:t>
            </a:r>
            <a:r>
              <a:rPr lang="es-MX" sz="2000" dirty="0"/>
              <a:t>l</a:t>
            </a:r>
            <a:r>
              <a:rPr lang="es-MX" sz="2000" dirty="0" smtClean="0"/>
              <a:t>a</a:t>
            </a:r>
            <a:r>
              <a:rPr lang="es-MX" sz="2000" dirty="0"/>
              <a:t> alteración en los niveles de lípidos (grasas) en sangre (fundamentalmente colesterol y triglicéridos). El exceso de colesterol en sangre produce la acumulación del mismo dentro de las arterias, fenómeno que se conoce como ateroesclerosis.</a:t>
            </a:r>
            <a:endParaRPr lang="es-CO" sz="2000" dirty="0"/>
          </a:p>
        </p:txBody>
      </p:sp>
      <p:pic>
        <p:nvPicPr>
          <p:cNvPr id="5" name="Picture 2" descr="MITOS Y VERDADES SOBRE EL COLESTEROL - Clínica San Juan Bautista"/>
          <p:cNvPicPr>
            <a:picLocks noChangeAspect="1" noChangeArrowheads="1"/>
          </p:cNvPicPr>
          <p:nvPr/>
        </p:nvPicPr>
        <p:blipFill rotWithShape="1">
          <a:blip r:embed="rId3">
            <a:extLst>
              <a:ext uri="{28A0092B-C50C-407E-A947-70E740481C1C}">
                <a14:useLocalDpi xmlns:a14="http://schemas.microsoft.com/office/drawing/2010/main" val="0"/>
              </a:ext>
            </a:extLst>
          </a:blip>
          <a:srcRect t="10466" b="11098"/>
          <a:stretch/>
        </p:blipFill>
        <p:spPr bwMode="auto">
          <a:xfrm>
            <a:off x="3454650" y="3693576"/>
            <a:ext cx="5282699" cy="290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29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138989" y="2422358"/>
            <a:ext cx="9577137" cy="954107"/>
          </a:xfrm>
          <a:prstGeom prst="rect">
            <a:avLst/>
          </a:prstGeom>
          <a:noFill/>
        </p:spPr>
        <p:txBody>
          <a:bodyPr wrap="square" rtlCol="0">
            <a:spAutoFit/>
          </a:bodyPr>
          <a:lstStyle/>
          <a:p>
            <a:r>
              <a:rPr lang="es-CO" sz="2000" dirty="0" smtClean="0">
                <a:solidFill>
                  <a:srgbClr val="7030A0"/>
                </a:solidFill>
              </a:rPr>
              <a:t>EL SINDROME METABOLICO:  </a:t>
            </a:r>
            <a:r>
              <a:rPr lang="es-MX" dirty="0"/>
              <a:t>E</a:t>
            </a:r>
            <a:r>
              <a:rPr lang="es-MX" dirty="0" smtClean="0"/>
              <a:t>s </a:t>
            </a:r>
            <a:r>
              <a:rPr lang="es-MX" dirty="0"/>
              <a:t>un grupo de afecciones que, en conjunto, aumentan el riesgo de sufrir cardiopatía coronaria, diabetes, Accidente </a:t>
            </a:r>
            <a:r>
              <a:rPr lang="es-MX" dirty="0" smtClean="0"/>
              <a:t>cerebrovascular y </a:t>
            </a:r>
            <a:r>
              <a:rPr lang="es-MX" dirty="0"/>
              <a:t>otros problemas de </a:t>
            </a:r>
            <a:r>
              <a:rPr lang="es-MX"/>
              <a:t>salud </a:t>
            </a:r>
            <a:r>
              <a:rPr lang="es-MX" smtClean="0"/>
              <a:t>graves.</a:t>
            </a:r>
            <a:endParaRPr lang="es-CO" dirty="0" smtClean="0">
              <a:solidFill>
                <a:srgbClr val="7030A0"/>
              </a:solidFill>
            </a:endParaRPr>
          </a:p>
          <a:p>
            <a:endParaRPr lang="es-CO" dirty="0"/>
          </a:p>
        </p:txBody>
      </p:sp>
      <p:pic>
        <p:nvPicPr>
          <p:cNvPr id="4" name="Picture 2" descr="Síndrome metabólico: un problema de salud que no da la cara | Periodistas  en Españ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057" y="3230109"/>
            <a:ext cx="5715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70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67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143000" y="2204357"/>
            <a:ext cx="10189029" cy="677108"/>
          </a:xfrm>
          <a:prstGeom prst="rect">
            <a:avLst/>
          </a:prstGeom>
          <a:noFill/>
        </p:spPr>
        <p:txBody>
          <a:bodyPr wrap="square" rtlCol="0">
            <a:spAutoFit/>
          </a:bodyPr>
          <a:lstStyle/>
          <a:p>
            <a:pPr marL="285750" indent="-285750">
              <a:buFont typeface="Arial" panose="020B0604020202020204" pitchFamily="34" charset="0"/>
              <a:buChar char="•"/>
            </a:pPr>
            <a:r>
              <a:rPr lang="es-CO" sz="2000" dirty="0" smtClean="0">
                <a:solidFill>
                  <a:srgbClr val="7030A0"/>
                </a:solidFill>
              </a:rPr>
              <a:t>EL CANCER: </a:t>
            </a:r>
            <a:r>
              <a:rPr lang="es-MX" dirty="0"/>
              <a:t>Enfermedad en la que células anómalas se dividen sin control y destruyen los tejidos </a:t>
            </a:r>
            <a:r>
              <a:rPr lang="es-MX" dirty="0" smtClean="0"/>
              <a:t>corporales.</a:t>
            </a:r>
            <a:endParaRPr lang="es-CO" dirty="0">
              <a:solidFill>
                <a:srgbClr val="7030A0"/>
              </a:solidFill>
            </a:endParaRPr>
          </a:p>
        </p:txBody>
      </p:sp>
      <p:pic>
        <p:nvPicPr>
          <p:cNvPr id="5" name="Imagen 4"/>
          <p:cNvPicPr>
            <a:picLocks noChangeAspect="1"/>
          </p:cNvPicPr>
          <p:nvPr/>
        </p:nvPicPr>
        <p:blipFill>
          <a:blip r:embed="rId3"/>
          <a:stretch>
            <a:fillRect/>
          </a:stretch>
        </p:blipFill>
        <p:spPr>
          <a:xfrm>
            <a:off x="3328307" y="2881465"/>
            <a:ext cx="4542064" cy="3604813"/>
          </a:xfrm>
          <a:prstGeom prst="rect">
            <a:avLst/>
          </a:prstGeom>
        </p:spPr>
      </p:pic>
    </p:spTree>
    <p:extLst>
      <p:ext uri="{BB962C8B-B14F-4D97-AF65-F5344CB8AC3E}">
        <p14:creationId xmlns:p14="http://schemas.microsoft.com/office/powerpoint/2010/main" val="342388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Ilustración Vectorial De Niños Jugando En Conjunto De Diapositivas Y  Columpios Ilustraciones Svg, Vectoriales, Clip Art Vectorizado Libre De  Derechos. Image 973638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V="1">
            <a:off x="-2" y="-14169"/>
            <a:ext cx="12192001" cy="687216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3112168" y="2005263"/>
            <a:ext cx="6801852" cy="1862048"/>
          </a:xfrm>
          <a:prstGeom prst="rect">
            <a:avLst/>
          </a:prstGeom>
          <a:noFill/>
        </p:spPr>
        <p:txBody>
          <a:bodyPr wrap="square" rtlCol="0">
            <a:spAutoFit/>
          </a:bodyPr>
          <a:lstStyle/>
          <a:p>
            <a:r>
              <a:rPr lang="es-CO" sz="11500" dirty="0" smtClean="0">
                <a:solidFill>
                  <a:srgbClr val="7030A0"/>
                </a:solidFill>
                <a:latin typeface="Algerian" panose="04020705040A02060702" pitchFamily="82" charset="0"/>
              </a:rPr>
              <a:t>Gracias</a:t>
            </a:r>
            <a:r>
              <a:rPr lang="es-CO" dirty="0" smtClean="0"/>
              <a:t> </a:t>
            </a:r>
            <a:endParaRPr lang="es-CO" dirty="0"/>
          </a:p>
        </p:txBody>
      </p:sp>
    </p:spTree>
    <p:extLst>
      <p:ext uri="{BB962C8B-B14F-4D97-AF65-F5344CB8AC3E}">
        <p14:creationId xmlns:p14="http://schemas.microsoft.com/office/powerpoint/2010/main" val="3925432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2536371" y="2286000"/>
            <a:ext cx="7119257" cy="461665"/>
          </a:xfrm>
          <a:prstGeom prst="rect">
            <a:avLst/>
          </a:prstGeom>
          <a:noFill/>
        </p:spPr>
        <p:txBody>
          <a:bodyPr wrap="square" rtlCol="0">
            <a:spAutoFit/>
          </a:bodyPr>
          <a:lstStyle/>
          <a:p>
            <a:pPr algn="ctr"/>
            <a:r>
              <a:rPr lang="es-CO" sz="2400" dirty="0" smtClean="0">
                <a:solidFill>
                  <a:srgbClr val="7030A0"/>
                </a:solidFill>
              </a:rPr>
              <a:t>¿Qué son las enfermedades crónicas no transmitibles</a:t>
            </a:r>
            <a:r>
              <a:rPr lang="es-CO" sz="2400" dirty="0">
                <a:solidFill>
                  <a:srgbClr val="7030A0"/>
                </a:solidFill>
              </a:rPr>
              <a:t>?</a:t>
            </a:r>
          </a:p>
        </p:txBody>
      </p:sp>
      <p:sp>
        <p:nvSpPr>
          <p:cNvPr id="3" name="CuadroTexto 2"/>
          <p:cNvSpPr txBox="1"/>
          <p:nvPr/>
        </p:nvSpPr>
        <p:spPr>
          <a:xfrm>
            <a:off x="1861457" y="3102429"/>
            <a:ext cx="8474529" cy="2308324"/>
          </a:xfrm>
          <a:prstGeom prst="rect">
            <a:avLst/>
          </a:prstGeom>
          <a:noFill/>
        </p:spPr>
        <p:txBody>
          <a:bodyPr wrap="square" rtlCol="0">
            <a:spAutoFit/>
          </a:bodyPr>
          <a:lstStyle/>
          <a:p>
            <a:pPr algn="just"/>
            <a:r>
              <a:rPr lang="es-CO" sz="2400" dirty="0" smtClean="0"/>
              <a:t>Son afecciones de larga duración, con una progresión general mente lenta.</a:t>
            </a:r>
          </a:p>
          <a:p>
            <a:pPr algn="just"/>
            <a:r>
              <a:rPr lang="es-CO" sz="2400" dirty="0" smtClean="0"/>
              <a:t>Estas enfermedades no se transmiten a través de una infección ni a través de otras personas.</a:t>
            </a:r>
          </a:p>
          <a:p>
            <a:pPr algn="just"/>
            <a:r>
              <a:rPr lang="es-CO" sz="2400" dirty="0" smtClean="0"/>
              <a:t>Pero generalmente son causadas por comportamientos poco saludables.</a:t>
            </a:r>
            <a:endParaRPr lang="es-CO" sz="2400" dirty="0"/>
          </a:p>
        </p:txBody>
      </p:sp>
    </p:spTree>
    <p:extLst>
      <p:ext uri="{BB962C8B-B14F-4D97-AF65-F5344CB8AC3E}">
        <p14:creationId xmlns:p14="http://schemas.microsoft.com/office/powerpoint/2010/main" val="418402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587830" y="2286000"/>
            <a:ext cx="11299370" cy="1754326"/>
          </a:xfrm>
          <a:prstGeom prst="rect">
            <a:avLst/>
          </a:prstGeom>
          <a:noFill/>
        </p:spPr>
        <p:txBody>
          <a:bodyPr wrap="square" rtlCol="0">
            <a:spAutoFit/>
          </a:bodyPr>
          <a:lstStyle/>
          <a:p>
            <a:r>
              <a:rPr lang="es-CO" sz="2400" dirty="0" smtClean="0">
                <a:solidFill>
                  <a:srgbClr val="7030A0"/>
                </a:solidFill>
              </a:rPr>
              <a:t>Comportamientos poco saludables para los niños</a:t>
            </a:r>
            <a:r>
              <a:rPr lang="es-CO" dirty="0" smtClean="0">
                <a:solidFill>
                  <a:srgbClr val="7030A0"/>
                </a:solidFill>
              </a:rPr>
              <a:t>:</a:t>
            </a:r>
          </a:p>
          <a:p>
            <a:endParaRPr lang="es-CO" dirty="0" smtClean="0"/>
          </a:p>
          <a:p>
            <a:r>
              <a:rPr lang="es-MX" sz="2400" dirty="0" smtClean="0"/>
              <a:t>   Una </a:t>
            </a:r>
            <a:r>
              <a:rPr lang="es-MX" sz="2400" dirty="0"/>
              <a:t>mala alimentación</a:t>
            </a:r>
            <a:r>
              <a:rPr lang="es-MX" sz="2400" dirty="0" smtClean="0"/>
              <a:t>.         </a:t>
            </a:r>
            <a:r>
              <a:rPr lang="es-MX" sz="2400" dirty="0"/>
              <a:t> </a:t>
            </a:r>
            <a:r>
              <a:rPr lang="es-MX" sz="2400" dirty="0" smtClean="0"/>
              <a:t>                                                      Comer viendo la televisión.</a:t>
            </a:r>
          </a:p>
          <a:p>
            <a:r>
              <a:rPr lang="es-MX" sz="2400" dirty="0" smtClean="0"/>
              <a:t>                          </a:t>
            </a:r>
            <a:endParaRPr lang="es-MX" sz="2400" dirty="0"/>
          </a:p>
          <a:p>
            <a:endParaRPr lang="es-CO" dirty="0"/>
          </a:p>
        </p:txBody>
      </p:sp>
      <p:pic>
        <p:nvPicPr>
          <p:cNvPr id="6" name="Picture 2" descr="Fotogalería: 10 alimentos que más dañan a los niñ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031" y="3675861"/>
            <a:ext cx="2617624" cy="15880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7" name="Picture 8" descr="Obesidad infantil: Nuestra nueva pandemia | Hablemos de salud | Gobierno |  gob.m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622" y="3594895"/>
            <a:ext cx="2773945" cy="166899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3985434" y="3869708"/>
            <a:ext cx="4221131" cy="1200329"/>
          </a:xfrm>
          <a:prstGeom prst="rect">
            <a:avLst/>
          </a:prstGeom>
          <a:noFill/>
        </p:spPr>
        <p:txBody>
          <a:bodyPr wrap="square" rtlCol="0">
            <a:spAutoFit/>
          </a:bodyPr>
          <a:lstStyle/>
          <a:p>
            <a:pPr algn="ctr"/>
            <a:r>
              <a:rPr lang="es-MX" sz="2400" dirty="0" smtClean="0"/>
              <a:t>Evitar el uso de “malas palabras” en casa.</a:t>
            </a:r>
          </a:p>
          <a:p>
            <a:pPr algn="ctr"/>
            <a:endParaRPr lang="es-CO" sz="2400" dirty="0"/>
          </a:p>
        </p:txBody>
      </p:sp>
      <p:pic>
        <p:nvPicPr>
          <p:cNvPr id="9" name="Picture 10" descr="Cómo evitar las palabrotas? - Eres Mamá"/>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87189" y="4800941"/>
            <a:ext cx="2756772" cy="16461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98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168"/>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489857" y="2726871"/>
            <a:ext cx="11315700" cy="738664"/>
          </a:xfrm>
          <a:prstGeom prst="rect">
            <a:avLst/>
          </a:prstGeom>
          <a:noFill/>
        </p:spPr>
        <p:txBody>
          <a:bodyPr wrap="square" rtlCol="0">
            <a:spAutoFit/>
          </a:bodyPr>
          <a:lstStyle/>
          <a:p>
            <a:r>
              <a:rPr lang="es-MX" sz="2400" dirty="0" smtClean="0"/>
              <a:t>No hacer deporte a diario</a:t>
            </a:r>
            <a:r>
              <a:rPr lang="es-MX" dirty="0" smtClean="0"/>
              <a:t>.                                                                                 </a:t>
            </a:r>
            <a:r>
              <a:rPr lang="es-MX" sz="2400" dirty="0" smtClean="0"/>
              <a:t>Fumar </a:t>
            </a:r>
            <a:r>
              <a:rPr lang="es-MX" sz="2400" dirty="0"/>
              <a:t>delante de ellos.</a:t>
            </a:r>
          </a:p>
          <a:p>
            <a:r>
              <a:rPr lang="es-MX" dirty="0" smtClean="0"/>
              <a:t> </a:t>
            </a:r>
            <a:endParaRPr lang="es-MX" dirty="0"/>
          </a:p>
        </p:txBody>
      </p:sp>
      <p:pic>
        <p:nvPicPr>
          <p:cNvPr id="4" name="Picture 12" descr="A qué edad comenzar a hacer ejercicio? - Ejercicio y depor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730" y="3287298"/>
            <a:ext cx="2603955" cy="17359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14" descr="2,290 Cigarrillo NiÑos Imágenes y Fotos - 123R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0247" y="3287298"/>
            <a:ext cx="2750910" cy="18522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3963987" y="3933223"/>
            <a:ext cx="3575957" cy="830997"/>
          </a:xfrm>
          <a:prstGeom prst="rect">
            <a:avLst/>
          </a:prstGeom>
          <a:noFill/>
        </p:spPr>
        <p:txBody>
          <a:bodyPr wrap="square" rtlCol="0">
            <a:spAutoFit/>
          </a:bodyPr>
          <a:lstStyle/>
          <a:p>
            <a:pPr algn="ctr"/>
            <a:r>
              <a:rPr lang="es-MX" sz="2400" dirty="0" smtClean="0"/>
              <a:t>Acostarse a altas hora de la noche con los niños</a:t>
            </a:r>
            <a:endParaRPr lang="es-CO" sz="2400" dirty="0"/>
          </a:p>
        </p:txBody>
      </p:sp>
      <p:pic>
        <p:nvPicPr>
          <p:cNvPr id="8" name="Picture 16" descr="Las pantallas, enemigas del buen sueño infanti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2830" y="4764220"/>
            <a:ext cx="2498272" cy="166551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169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p:cNvSpPr txBox="1"/>
          <p:nvPr/>
        </p:nvSpPr>
        <p:spPr>
          <a:xfrm>
            <a:off x="781050" y="2309140"/>
            <a:ext cx="10629900" cy="1661993"/>
          </a:xfrm>
          <a:prstGeom prst="rect">
            <a:avLst/>
          </a:prstGeom>
          <a:noFill/>
        </p:spPr>
        <p:txBody>
          <a:bodyPr wrap="square" rtlCol="0">
            <a:spAutoFit/>
          </a:bodyPr>
          <a:lstStyle/>
          <a:p>
            <a:r>
              <a:rPr lang="es-CO" sz="2400" dirty="0" smtClean="0">
                <a:solidFill>
                  <a:srgbClr val="7030A0"/>
                </a:solidFill>
              </a:rPr>
              <a:t>CLASES DE ENFERMEDADES CRONICAS NO TRANSMITIBLES</a:t>
            </a:r>
            <a:r>
              <a:rPr lang="es-CO" dirty="0" smtClean="0">
                <a:solidFill>
                  <a:srgbClr val="7030A0"/>
                </a:solidFill>
              </a:rPr>
              <a:t>:</a:t>
            </a:r>
          </a:p>
          <a:p>
            <a:endParaRPr lang="es-CO" dirty="0">
              <a:solidFill>
                <a:srgbClr val="7030A0"/>
              </a:solidFill>
            </a:endParaRPr>
          </a:p>
          <a:p>
            <a:pPr marL="285750" indent="-285750" algn="just">
              <a:buFont typeface="Arial" panose="020B0604020202020204" pitchFamily="34" charset="0"/>
              <a:buChar char="•"/>
            </a:pPr>
            <a:r>
              <a:rPr lang="es-CO" sz="2000" dirty="0" smtClean="0">
                <a:solidFill>
                  <a:srgbClr val="7030A0"/>
                </a:solidFill>
              </a:rPr>
              <a:t>INFARTO AGUDO DE MIOCARIO:</a:t>
            </a:r>
            <a:r>
              <a:rPr lang="es-CO" sz="2000" dirty="0" smtClean="0"/>
              <a:t> </a:t>
            </a:r>
            <a:r>
              <a:rPr lang="es-MX" sz="2000" dirty="0"/>
              <a:t>E</a:t>
            </a:r>
            <a:r>
              <a:rPr lang="es-MX" sz="2000" dirty="0" smtClean="0"/>
              <a:t>s </a:t>
            </a:r>
            <a:r>
              <a:rPr lang="es-MX" sz="2000" dirty="0"/>
              <a:t>la necrosis o muerte de una porción del músculo cardíaco que se produce cuando se obstruye completamente el flujo sanguíneo en una de las arterias coronarias.</a:t>
            </a:r>
            <a:endParaRPr lang="es-CO" sz="2400" dirty="0" smtClean="0">
              <a:solidFill>
                <a:srgbClr val="7030A0"/>
              </a:solidFill>
            </a:endParaRPr>
          </a:p>
        </p:txBody>
      </p:sp>
      <p:sp>
        <p:nvSpPr>
          <p:cNvPr id="4" name="CuadroTexto 3"/>
          <p:cNvSpPr txBox="1"/>
          <p:nvPr/>
        </p:nvSpPr>
        <p:spPr>
          <a:xfrm>
            <a:off x="7739743" y="2955471"/>
            <a:ext cx="184731" cy="369332"/>
          </a:xfrm>
          <a:prstGeom prst="rect">
            <a:avLst/>
          </a:prstGeom>
          <a:noFill/>
        </p:spPr>
        <p:txBody>
          <a:bodyPr wrap="none" rtlCol="0">
            <a:spAutoFit/>
          </a:bodyPr>
          <a:lstStyle/>
          <a:p>
            <a:endParaRPr lang="es-CO" dirty="0"/>
          </a:p>
        </p:txBody>
      </p:sp>
      <p:pic>
        <p:nvPicPr>
          <p:cNvPr id="14" name="Picture 2" descr="Infarto agudo de miocardio - Wikipedia, la enciclopedia lib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1026" y="3675851"/>
            <a:ext cx="2129948" cy="283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43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947056" y="2694214"/>
            <a:ext cx="9993086" cy="1015663"/>
          </a:xfrm>
          <a:prstGeom prst="rect">
            <a:avLst/>
          </a:prstGeom>
          <a:noFill/>
        </p:spPr>
        <p:txBody>
          <a:bodyPr wrap="square" rtlCol="0">
            <a:spAutoFit/>
          </a:bodyPr>
          <a:lstStyle/>
          <a:p>
            <a:pPr marL="285750" indent="-285750" algn="just">
              <a:buFont typeface="Arial" panose="020B0604020202020204" pitchFamily="34" charset="0"/>
              <a:buChar char="•"/>
            </a:pPr>
            <a:r>
              <a:rPr lang="es-CO" sz="2000" dirty="0" smtClean="0">
                <a:solidFill>
                  <a:srgbClr val="7030A0"/>
                </a:solidFill>
              </a:rPr>
              <a:t>LA ANGINA: </a:t>
            </a:r>
            <a:r>
              <a:rPr lang="es-MX" sz="2000" dirty="0"/>
              <a:t>Los síntomas de angina ocurren cuando el suministro de sangre al miocardio se reduce. Esto sucede cuando las arterias coronarias se estrechan o se bloquean por ateroesclerosis o por un coágulo de </a:t>
            </a:r>
            <a:r>
              <a:rPr lang="es-MX" sz="2000" dirty="0" smtClean="0"/>
              <a:t>sangre.</a:t>
            </a:r>
            <a:endParaRPr lang="es-CO" sz="2400" dirty="0">
              <a:solidFill>
                <a:srgbClr val="7030A0"/>
              </a:solidFill>
            </a:endParaRPr>
          </a:p>
        </p:txBody>
      </p:sp>
      <p:pic>
        <p:nvPicPr>
          <p:cNvPr id="5" name="Picture 2" descr="Qué diferencia hay entre una angina de pecho y un infarto del miocardio? |  Blogs Quirónsal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289" y="3709877"/>
            <a:ext cx="4318454" cy="30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704850" y="2628900"/>
            <a:ext cx="10763250" cy="1015663"/>
          </a:xfrm>
          <a:prstGeom prst="rect">
            <a:avLst/>
          </a:prstGeom>
          <a:noFill/>
        </p:spPr>
        <p:txBody>
          <a:bodyPr wrap="square" rtlCol="0">
            <a:spAutoFit/>
          </a:bodyPr>
          <a:lstStyle/>
          <a:p>
            <a:pPr marL="342900" indent="-342900" algn="just" fontAlgn="base">
              <a:buFont typeface="Arial" panose="020B0604020202020204" pitchFamily="34" charset="0"/>
              <a:buChar char="•"/>
            </a:pPr>
            <a:r>
              <a:rPr lang="es-CO" sz="2000" dirty="0" smtClean="0">
                <a:solidFill>
                  <a:srgbClr val="7030A0"/>
                </a:solidFill>
              </a:rPr>
              <a:t>LA INSUFICIENCIA CARDIACA: </a:t>
            </a:r>
            <a:r>
              <a:rPr lang="es-MX" sz="2000" dirty="0"/>
              <a:t>E</a:t>
            </a:r>
            <a:r>
              <a:rPr lang="es-MX" sz="2000" dirty="0" smtClean="0"/>
              <a:t>s </a:t>
            </a:r>
            <a:r>
              <a:rPr lang="es-MX" sz="2000" dirty="0"/>
              <a:t>una afección en la cual el corazón ya no puede bombear sangre rica en oxígeno al resto del cuerpo de forma eficiente. Esto provoca que se presenten síntomas en todo el cuerpo</a:t>
            </a:r>
            <a:r>
              <a:rPr lang="es-MX" sz="2000" dirty="0" smtClean="0"/>
              <a:t>.</a:t>
            </a:r>
            <a:endParaRPr lang="es-MX" sz="2000" dirty="0"/>
          </a:p>
        </p:txBody>
      </p:sp>
      <p:pic>
        <p:nvPicPr>
          <p:cNvPr id="6" name="Picture 6" descr="Circulación de la sangre a través del corazó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024" y="3372483"/>
            <a:ext cx="4054475" cy="324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6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714375" y="2476500"/>
            <a:ext cx="10763250" cy="1323439"/>
          </a:xfrm>
          <a:prstGeom prst="rect">
            <a:avLst/>
          </a:prstGeom>
          <a:noFill/>
        </p:spPr>
        <p:txBody>
          <a:bodyPr wrap="square" rtlCol="0">
            <a:spAutoFit/>
          </a:bodyPr>
          <a:lstStyle/>
          <a:p>
            <a:pPr marL="342900" indent="-342900" algn="just">
              <a:buFont typeface="Arial" panose="020B0604020202020204" pitchFamily="34" charset="0"/>
              <a:buChar char="•"/>
            </a:pPr>
            <a:r>
              <a:rPr lang="es-CO" sz="2000" dirty="0" smtClean="0">
                <a:solidFill>
                  <a:srgbClr val="7030A0"/>
                </a:solidFill>
              </a:rPr>
              <a:t>LA HIPERTENCION ARTERIAL: </a:t>
            </a:r>
            <a:r>
              <a:rPr lang="es-MX" sz="2000" dirty="0"/>
              <a:t>Cuando se toma la presión arterial, se registran dos valores. el valor más alto refleja la mayor presión en las arterias, que se alcanza cuando el corazón se contrae (durante la sístole). El valor más bajo refleja la menor presión en las arterias, que se alcanza justo antes de que el corazón comience a contraerse de nuevo (durante la diástole)</a:t>
            </a:r>
            <a:endParaRPr lang="es-CO" sz="2000" dirty="0">
              <a:solidFill>
                <a:srgbClr val="7030A0"/>
              </a:solidFill>
            </a:endParaRPr>
          </a:p>
        </p:txBody>
      </p:sp>
      <p:pic>
        <p:nvPicPr>
          <p:cNvPr id="7" name="Picture 2" descr="Lee la presión arterial desde casa - Tablas de presión arterial | OMRON  Healthcare"/>
          <p:cNvPicPr>
            <a:picLocks noChangeAspect="1" noChangeArrowheads="1"/>
          </p:cNvPicPr>
          <p:nvPr/>
        </p:nvPicPr>
        <p:blipFill rotWithShape="1">
          <a:blip r:embed="rId3">
            <a:extLst>
              <a:ext uri="{28A0092B-C50C-407E-A947-70E740481C1C}">
                <a14:useLocalDpi xmlns:a14="http://schemas.microsoft.com/office/drawing/2010/main" val="0"/>
              </a:ext>
            </a:extLst>
          </a:blip>
          <a:srcRect l="27350" t="7907" r="27389" b="5334"/>
          <a:stretch/>
        </p:blipFill>
        <p:spPr bwMode="auto">
          <a:xfrm>
            <a:off x="4600575" y="3799939"/>
            <a:ext cx="2990850" cy="280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442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Пин от пользователя Riits Piccolina на доске Xa escuelita | Дошкольные  игры, Школьные темы, Школьные иде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
            <a:ext cx="12192000" cy="68567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625642" y="2534653"/>
            <a:ext cx="11149263" cy="1015663"/>
          </a:xfrm>
          <a:prstGeom prst="rect">
            <a:avLst/>
          </a:prstGeom>
          <a:noFill/>
        </p:spPr>
        <p:txBody>
          <a:bodyPr wrap="square" rtlCol="0">
            <a:spAutoFit/>
          </a:bodyPr>
          <a:lstStyle/>
          <a:p>
            <a:pPr marL="285750" indent="-285750" algn="just">
              <a:buFont typeface="Arial" panose="020B0604020202020204" pitchFamily="34" charset="0"/>
              <a:buChar char="•"/>
            </a:pPr>
            <a:r>
              <a:rPr lang="es-CO" dirty="0" smtClean="0">
                <a:solidFill>
                  <a:srgbClr val="7030A0"/>
                </a:solidFill>
              </a:rPr>
              <a:t>LA DIABETES MELLITUS: </a:t>
            </a:r>
            <a:r>
              <a:rPr lang="es-MX" sz="2000" dirty="0"/>
              <a:t>S</a:t>
            </a:r>
            <a:r>
              <a:rPr lang="es-MX" sz="2000" dirty="0" smtClean="0"/>
              <a:t>e </a:t>
            </a:r>
            <a:r>
              <a:rPr lang="es-MX" sz="2000" dirty="0"/>
              <a:t>refiere a un grupo de enfermedades que afecta la forma en que el cuerpo utiliza la glucosa en la sangre. La glucosa es una importante fuente de energía para las células que forman los músculos y tejidos. También es la principal fuente de combustible del cerebro.</a:t>
            </a:r>
            <a:r>
              <a:rPr lang="es-CO" sz="2000" dirty="0" smtClean="0">
                <a:solidFill>
                  <a:srgbClr val="7030A0"/>
                </a:solidFill>
              </a:rPr>
              <a:t> </a:t>
            </a:r>
            <a:endParaRPr lang="es-CO" sz="2000" dirty="0">
              <a:solidFill>
                <a:srgbClr val="7030A0"/>
              </a:solidFill>
            </a:endParaRPr>
          </a:p>
        </p:txBody>
      </p:sp>
      <p:pic>
        <p:nvPicPr>
          <p:cNvPr id="5" name="Picture 2" descr="Diabetes : MedlinePlus enciclopedia méd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550316"/>
            <a:ext cx="38100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5563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318</Words>
  <Application>Microsoft Office PowerPoint</Application>
  <PresentationFormat>Panorámica</PresentationFormat>
  <Paragraphs>26</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Algerian</vt:lpstr>
      <vt:lpstr>Arial</vt:lpstr>
      <vt:lpstr>Calibri</vt:lpstr>
      <vt:lpstr>Calibri Light</vt:lpstr>
      <vt:lpstr>Curlz MT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Hebert Tapasco</dc:creator>
  <cp:lastModifiedBy>Hebert Tapasco</cp:lastModifiedBy>
  <cp:revision>17</cp:revision>
  <dcterms:created xsi:type="dcterms:W3CDTF">2023-02-23T16:59:45Z</dcterms:created>
  <dcterms:modified xsi:type="dcterms:W3CDTF">2023-02-24T20:22:59Z</dcterms:modified>
</cp:coreProperties>
</file>