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3"/>
  </p:notesMasterIdLst>
  <p:sldIdLst>
    <p:sldId id="256" r:id="rId2"/>
    <p:sldId id="281" r:id="rId3"/>
    <p:sldId id="265" r:id="rId4"/>
    <p:sldId id="282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33" r:id="rId13"/>
    <p:sldId id="334" r:id="rId14"/>
    <p:sldId id="347" r:id="rId15"/>
    <p:sldId id="335" r:id="rId16"/>
    <p:sldId id="348" r:id="rId17"/>
    <p:sldId id="349" r:id="rId18"/>
    <p:sldId id="350" r:id="rId19"/>
    <p:sldId id="336" r:id="rId20"/>
    <p:sldId id="352" r:id="rId21"/>
    <p:sldId id="351" r:id="rId22"/>
    <p:sldId id="337" r:id="rId23"/>
    <p:sldId id="338" r:id="rId24"/>
    <p:sldId id="353" r:id="rId25"/>
    <p:sldId id="354" r:id="rId26"/>
    <p:sldId id="355" r:id="rId27"/>
    <p:sldId id="356" r:id="rId28"/>
    <p:sldId id="357" r:id="rId29"/>
    <p:sldId id="339" r:id="rId30"/>
    <p:sldId id="358" r:id="rId31"/>
    <p:sldId id="26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47E036D-3FBA-2C47-8207-359F8DF05379}">
          <p14:sldIdLst>
            <p14:sldId id="256"/>
            <p14:sldId id="281"/>
          </p14:sldIdLst>
        </p14:section>
        <p14:section name="if문" id="{1C778F6E-207F-544D-A3BE-FB93B2C15B19}">
          <p14:sldIdLst>
            <p14:sldId id="265"/>
            <p14:sldId id="282"/>
            <p14:sldId id="340"/>
            <p14:sldId id="341"/>
            <p14:sldId id="342"/>
            <p14:sldId id="343"/>
            <p14:sldId id="344"/>
            <p14:sldId id="345"/>
            <p14:sldId id="346"/>
            <p14:sldId id="333"/>
          </p14:sldIdLst>
        </p14:section>
        <p14:section name="while문" id="{4C370913-4D13-C34F-805D-F36D3D1E7BAA}">
          <p14:sldIdLst>
            <p14:sldId id="334"/>
            <p14:sldId id="347"/>
            <p14:sldId id="335"/>
            <p14:sldId id="348"/>
            <p14:sldId id="349"/>
            <p14:sldId id="350"/>
            <p14:sldId id="336"/>
            <p14:sldId id="352"/>
            <p14:sldId id="351"/>
          </p14:sldIdLst>
        </p14:section>
        <p14:section name="for문" id="{D5B877F8-90BC-9747-8D22-035853DB4FB2}">
          <p14:sldIdLst>
            <p14:sldId id="337"/>
            <p14:sldId id="338"/>
            <p14:sldId id="353"/>
            <p14:sldId id="354"/>
            <p14:sldId id="355"/>
            <p14:sldId id="356"/>
            <p14:sldId id="357"/>
            <p14:sldId id="339"/>
            <p14:sldId id="358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0FE"/>
    <a:srgbClr val="0000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88" autoAdjust="0"/>
  </p:normalViewPr>
  <p:slideViewPr>
    <p:cSldViewPr snapToGrid="0" snapToObjects="1">
      <p:cViewPr varScale="1">
        <p:scale>
          <a:sx n="155" d="100"/>
          <a:sy n="155" d="100"/>
        </p:scale>
        <p:origin x="3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61A74-E555-4628-855E-B4ACCE2EAF0A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2F6C2-FF7B-4CF2-AF39-D7A53485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5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2F6C2-FF7B-4CF2-AF39-D7A53485FD4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6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27D6AAB-0572-D141-A05E-A545B4B90E06}" type="datetimeFigureOut">
              <a:rPr kumimoji="1" lang="ko-KR" altLang="en-US" smtClean="0"/>
              <a:t>2019-01-25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145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97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653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705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21643" y="6444449"/>
            <a:ext cx="1729961" cy="246221"/>
          </a:xfrm>
        </p:spPr>
        <p:txBody>
          <a:bodyPr wrap="none">
            <a:spAutoFit/>
          </a:bodyPr>
          <a:lstStyle>
            <a:lvl1pPr algn="ctr">
              <a:defRPr/>
            </a:lvl1pPr>
          </a:lstStyle>
          <a:p>
            <a:r>
              <a:rPr kumimoji="1" lang="en-US" altLang="ko-KR" dirty="0"/>
              <a:t>01</a:t>
            </a:r>
            <a:r>
              <a:rPr kumimoji="1" lang="ko-KR" altLang="en-US" dirty="0"/>
              <a:t>장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7822" y="222307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85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2019-01-25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282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2019-01-25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433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2019-01-25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847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2019-01-25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090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2019-01-25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156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2019-01-25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306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99" y="6347382"/>
            <a:ext cx="11647627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 dirty="0"/>
              <a:t>01.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459" y="151595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271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9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kumimoji="1" lang="ko-KR" altLang="en-US" sz="4800" dirty="0"/>
              <a:t>점프 투 파이썬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kumimoji="1" lang="en-US" altLang="ko-KR" sz="2000" dirty="0"/>
              <a:t>03</a:t>
            </a:r>
            <a:r>
              <a:rPr kumimoji="1" lang="ko-KR" altLang="en-US" sz="2000" dirty="0"/>
              <a:t>장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프로그램의 구조를 쌓는다</a:t>
            </a:r>
            <a:r>
              <a:rPr kumimoji="1" lang="en-US" altLang="ko-KR" sz="2000" dirty="0"/>
              <a:t>!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제어문</a:t>
            </a:r>
            <a:endParaRPr kumimoji="1" lang="en-US" altLang="ko-KR" sz="2000" dirty="0"/>
          </a:p>
          <a:p>
            <a:r>
              <a:rPr kumimoji="1" lang="ko-KR" altLang="en-US" sz="2000" dirty="0"/>
              <a:t>프로그래밍의 꽃</a:t>
            </a:r>
            <a:r>
              <a:rPr kumimoji="1" lang="en-US" altLang="ko-KR" sz="2000" dirty="0"/>
              <a:t>!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0408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87230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en-US" altLang="ko-KR" sz="3600" dirty="0" err="1">
                <a:solidFill>
                  <a:schemeClr val="accent1"/>
                </a:solidFill>
              </a:rPr>
              <a:t>elif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6072" y="4335502"/>
            <a:ext cx="1665841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else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if</a:t>
            </a:r>
            <a:r>
              <a:rPr kumimoji="1" lang="ko-KR" altLang="en-US" sz="1600" dirty="0"/>
              <a:t>의 줄임말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8EAF049-5D4C-49EF-B47D-A654A96C1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856" y="1482851"/>
            <a:ext cx="5721144" cy="746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6007131-6AF8-4F4F-A6DA-9FB5A116D5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524"/>
          <a:stretch/>
        </p:blipFill>
        <p:spPr>
          <a:xfrm>
            <a:off x="3013949" y="2565343"/>
            <a:ext cx="1873250" cy="16326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98B6477-9F15-46FB-BF73-9C6E7B360B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677"/>
          <a:stretch/>
        </p:blipFill>
        <p:spPr>
          <a:xfrm>
            <a:off x="5686040" y="2547004"/>
            <a:ext cx="2186806" cy="16509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32F4303-4234-429E-9553-79B7E5C413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5096"/>
          <a:stretch/>
        </p:blipFill>
        <p:spPr>
          <a:xfrm>
            <a:off x="9136063" y="1873017"/>
            <a:ext cx="1666875" cy="3685498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16A905AD-B33E-4FAD-84FC-9364CC568329}"/>
              </a:ext>
            </a:extLst>
          </p:cNvPr>
          <p:cNvSpPr txBox="1">
            <a:spLocks/>
          </p:cNvSpPr>
          <p:nvPr/>
        </p:nvSpPr>
        <p:spPr>
          <a:xfrm>
            <a:off x="8597736" y="5820453"/>
            <a:ext cx="2735044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뒤에 꼭 </a:t>
            </a:r>
            <a:r>
              <a:rPr kumimoji="1" lang="en-US" altLang="ko-KR" sz="1600" dirty="0"/>
              <a:t>else </a:t>
            </a:r>
            <a:r>
              <a:rPr kumimoji="1" lang="ko-KR" altLang="en-US" sz="1600" dirty="0"/>
              <a:t>절이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붙어야 함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7CA8DDBC-1B48-4202-BB12-A3576EF2537C}"/>
              </a:ext>
            </a:extLst>
          </p:cNvPr>
          <p:cNvSpPr txBox="1">
            <a:spLocks/>
          </p:cNvSpPr>
          <p:nvPr/>
        </p:nvSpPr>
        <p:spPr>
          <a:xfrm>
            <a:off x="3142101" y="4368435"/>
            <a:ext cx="1518364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가독성 </a:t>
            </a:r>
            <a:r>
              <a:rPr kumimoji="1" lang="ko-KR" altLang="en-US" sz="1600" dirty="0" err="1"/>
              <a:t>ㅎㅌㅊ</a:t>
            </a:r>
            <a:r>
              <a:rPr kumimoji="1" lang="en-US" altLang="ko-KR" sz="1600" dirty="0"/>
              <a:t>;</a:t>
            </a:r>
            <a:endParaRPr kumimoji="1" lang="ko-KR" altLang="en-US" sz="16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89338F55-F531-48D1-9989-BE56D938A1D1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if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들여쓰기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조건문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 err="1">
                <a:solidFill>
                  <a:schemeClr val="bg1"/>
                </a:solidFill>
              </a:rPr>
              <a:t>elif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39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118115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조건부 표현식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730" y="3790418"/>
            <a:ext cx="5804794" cy="49571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2400" dirty="0"/>
              <a:t>Pythonic </a:t>
            </a:r>
            <a:r>
              <a:rPr kumimoji="1" lang="ko-KR" altLang="en-US" sz="2400" dirty="0"/>
              <a:t>하게 짰다 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파이썬 스럽게 짰다</a:t>
            </a:r>
            <a:r>
              <a:rPr kumimoji="1" lang="en-US" altLang="ko-KR" sz="2400" dirty="0"/>
              <a:t>!)</a:t>
            </a:r>
            <a:endParaRPr kumimoji="1" lang="ko-KR" altLang="en-US" sz="24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61AF512-ED61-4D15-B87A-D81E9247A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949"/>
          <a:stretch/>
        </p:blipFill>
        <p:spPr>
          <a:xfrm>
            <a:off x="3751121" y="1644740"/>
            <a:ext cx="2080969" cy="10350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9627150-2054-46C4-BC1B-8797D59BF6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502"/>
          <a:stretch/>
        </p:blipFill>
        <p:spPr>
          <a:xfrm>
            <a:off x="6449242" y="2031856"/>
            <a:ext cx="4258632" cy="3939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73F570B-269C-4711-A4FE-41B500A763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398"/>
          <a:stretch/>
        </p:blipFill>
        <p:spPr>
          <a:xfrm>
            <a:off x="3747103" y="3224862"/>
            <a:ext cx="4335078" cy="39398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65C25E6-159B-457F-A9DC-A4561397F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825" y="4926584"/>
            <a:ext cx="4978400" cy="964056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363647CE-2B97-4EE0-8FD2-B7174B3510CC}"/>
              </a:ext>
            </a:extLst>
          </p:cNvPr>
          <p:cNvSpPr txBox="1">
            <a:spLocks/>
          </p:cNvSpPr>
          <p:nvPr/>
        </p:nvSpPr>
        <p:spPr>
          <a:xfrm>
            <a:off x="7312827" y="2484901"/>
            <a:ext cx="2685351" cy="29399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200" dirty="0"/>
              <a:t>문장이 짧을 경우 가독성 매우 좋아짐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CF60A6E9-75F6-484E-A1F0-1EDA32CD25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5677"/>
          <a:stretch/>
        </p:blipFill>
        <p:spPr>
          <a:xfrm>
            <a:off x="3307380" y="4583143"/>
            <a:ext cx="2186806" cy="1650940"/>
          </a:xfrm>
          <a:prstGeom prst="rect">
            <a:avLst/>
          </a:prstGeom>
        </p:spPr>
      </p:pic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2E0C019C-F933-4BB6-85CE-087C4B9D1B66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if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들여쓰기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조건문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elif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76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E748EB-790D-4E9D-86E3-1DF4E983C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233" y="2520122"/>
            <a:ext cx="4343534" cy="388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65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7200" dirty="0">
                <a:solidFill>
                  <a:schemeClr val="accent1"/>
                </a:solidFill>
              </a:rPr>
              <a:t>while</a:t>
            </a:r>
            <a:r>
              <a:rPr kumimoji="1" lang="ko-KR" altLang="en-US" sz="7200" dirty="0">
                <a:solidFill>
                  <a:schemeClr val="accent1"/>
                </a:solidFill>
              </a:rPr>
              <a:t>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2400" dirty="0">
                <a:solidFill>
                  <a:schemeClr val="tx1"/>
                </a:solidFill>
              </a:rPr>
              <a:t>여기부터 </a:t>
            </a:r>
            <a:r>
              <a:rPr kumimoji="1" lang="ko-KR" altLang="en-US" sz="2400" dirty="0" err="1">
                <a:solidFill>
                  <a:schemeClr val="tx1"/>
                </a:solidFill>
              </a:rPr>
              <a:t>꿀잼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84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803379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while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6239" y="1608931"/>
            <a:ext cx="1005403" cy="361189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ko-KR" altLang="en-US" sz="1600"/>
              <a:t>기본구조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2BE2BA7-1A0B-49BE-902C-0EDA3EFF7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199"/>
          <a:stretch/>
        </p:blipFill>
        <p:spPr>
          <a:xfrm>
            <a:off x="3198606" y="2034347"/>
            <a:ext cx="1160670" cy="8439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622E34-3FAF-4DFC-AA93-FB488F77BF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732"/>
          <a:stretch/>
        </p:blipFill>
        <p:spPr>
          <a:xfrm>
            <a:off x="2467327" y="3404847"/>
            <a:ext cx="2867274" cy="27213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A02E79F-A921-4C54-B76F-8E8804E4F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108" y="1727465"/>
            <a:ext cx="4707017" cy="6137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6A07F20-9915-4A0B-9122-D6441DDF05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593" y="2679187"/>
            <a:ext cx="4039395" cy="3249332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7300CDB7-4DB2-B549-A64F-7479ACB5F918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13931" cy="186121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b="1" dirty="0">
                <a:solidFill>
                  <a:schemeClr val="bg1"/>
                </a:solidFill>
              </a:rPr>
              <a:t>if</a:t>
            </a:r>
            <a:r>
              <a:rPr kumimoji="1" lang="ko-KR" altLang="en-US" sz="1100" b="1" dirty="0">
                <a:solidFill>
                  <a:schemeClr val="bg1"/>
                </a:solidFill>
              </a:rPr>
              <a:t>문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b="1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b="1" dirty="0">
                <a:solidFill>
                  <a:schemeClr val="bg1"/>
                </a:solidFill>
              </a:rPr>
              <a:t>문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만들기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루프 탈출하기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루프 되돌아가기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무한 루프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52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403176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while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만들기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216" y="6266211"/>
            <a:ext cx="124425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정수형 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int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88BC115-74B6-489F-A80F-BDAD4B5D09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638"/>
          <a:stretch/>
        </p:blipFill>
        <p:spPr>
          <a:xfrm>
            <a:off x="2979140" y="1581077"/>
            <a:ext cx="1770860" cy="17039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B31B50-4BEB-4B6D-8F56-CB40A8EE13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743"/>
          <a:stretch/>
        </p:blipFill>
        <p:spPr>
          <a:xfrm>
            <a:off x="3389585" y="3776026"/>
            <a:ext cx="2326219" cy="24745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E0F6F22-1E44-4A7C-8790-504DDE61F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185" y="2305736"/>
            <a:ext cx="6279818" cy="8248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E97F69C-8FF3-4219-B465-BB34F65CAE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2492"/>
          <a:stretch/>
        </p:blipFill>
        <p:spPr>
          <a:xfrm>
            <a:off x="7142346" y="4257700"/>
            <a:ext cx="1093124" cy="15112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67363DE-451E-4AD6-8A4D-EF3E3044887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2503"/>
          <a:stretch/>
        </p:blipFill>
        <p:spPr>
          <a:xfrm>
            <a:off x="9662013" y="4643039"/>
            <a:ext cx="1092443" cy="740573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0C18A96-B5B9-49FE-A142-FE66027CFEE4}"/>
              </a:ext>
            </a:extLst>
          </p:cNvPr>
          <p:cNvSpPr/>
          <p:nvPr/>
        </p:nvSpPr>
        <p:spPr>
          <a:xfrm>
            <a:off x="6027973" y="4903873"/>
            <a:ext cx="802204" cy="218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4A80EF53-2E00-4D62-AD35-5A238EC0546D}"/>
              </a:ext>
            </a:extLst>
          </p:cNvPr>
          <p:cNvSpPr/>
          <p:nvPr/>
        </p:nvSpPr>
        <p:spPr>
          <a:xfrm>
            <a:off x="8547639" y="4903873"/>
            <a:ext cx="802204" cy="218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DAF36F93-FDF7-EA4C-BE3C-DFE61F2200C4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13931" cy="186121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b="1" dirty="0">
                <a:solidFill>
                  <a:schemeClr val="bg1"/>
                </a:solidFill>
              </a:rPr>
              <a:t>if</a:t>
            </a:r>
            <a:r>
              <a:rPr kumimoji="1" lang="ko-KR" altLang="en-US" sz="1100" b="1" dirty="0">
                <a:solidFill>
                  <a:schemeClr val="bg1"/>
                </a:solidFill>
              </a:rPr>
              <a:t>문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만들기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루프 탈출하기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루프 되돌아가기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무한 루프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99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81542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while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루프 탈출하기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3499" y="1498012"/>
            <a:ext cx="418576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커피가 다 떨어지면 판매를 중단하는 자판기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267D431F-342B-014C-8FE5-725C39F10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371" y="2401937"/>
            <a:ext cx="5053107" cy="224582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7CAC139-27AC-D440-AEC0-E37E2F649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3178" y="2007813"/>
            <a:ext cx="4821729" cy="284237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FD25601-09CC-0146-AE3A-A7CCC9EA9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5511" y="4948479"/>
            <a:ext cx="2337062" cy="673748"/>
          </a:xfrm>
          <a:prstGeom prst="rect">
            <a:avLst/>
          </a:prstGeom>
        </p:spPr>
      </p:pic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73DBFBDB-6715-3949-9C99-92D2ACAB8A3E}"/>
              </a:ext>
            </a:extLst>
          </p:cNvPr>
          <p:cNvSpPr txBox="1">
            <a:spLocks/>
          </p:cNvSpPr>
          <p:nvPr/>
        </p:nvSpPr>
        <p:spPr>
          <a:xfrm>
            <a:off x="5321950" y="5844615"/>
            <a:ext cx="3724097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여러 숫자들을 넣어보고 테스트 해보자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92B3E315-D51B-744E-A530-BCED650743F5}"/>
              </a:ext>
            </a:extLst>
          </p:cNvPr>
          <p:cNvSpPr txBox="1">
            <a:spLocks/>
          </p:cNvSpPr>
          <p:nvPr/>
        </p:nvSpPr>
        <p:spPr>
          <a:xfrm>
            <a:off x="3994552" y="1927942"/>
            <a:ext cx="1256499" cy="361253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break </a:t>
            </a:r>
            <a:r>
              <a:rPr kumimoji="1" lang="ko-KR" altLang="en-US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!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2B024EDD-BA87-F44F-9E44-84F24F11CFB5}"/>
              </a:ext>
            </a:extLst>
          </p:cNvPr>
          <p:cNvSpPr txBox="1">
            <a:spLocks/>
          </p:cNvSpPr>
          <p:nvPr/>
        </p:nvSpPr>
        <p:spPr>
          <a:xfrm>
            <a:off x="8445382" y="1498012"/>
            <a:ext cx="2800767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좀 더 그럴듯하게 만들어보자</a:t>
            </a: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6FA8420C-B928-3545-9E8D-BDE3BB4C5FED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13931" cy="186121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b="1" dirty="0">
                <a:solidFill>
                  <a:schemeClr val="bg1"/>
                </a:solidFill>
              </a:rPr>
              <a:t>if</a:t>
            </a:r>
            <a:r>
              <a:rPr kumimoji="1" lang="ko-KR" altLang="en-US" sz="1100" b="1" dirty="0">
                <a:solidFill>
                  <a:schemeClr val="bg1"/>
                </a:solidFill>
              </a:rPr>
              <a:t>문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만들기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루프 탈출하기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루프 되돌아가기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무한 루프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1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3" grpId="0"/>
      <p:bldP spid="54" grpId="0"/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257850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while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루프 되돌아가기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8494" y="1322432"/>
            <a:ext cx="2569934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아</a:t>
            </a:r>
            <a:r>
              <a:rPr kumimoji="1" lang="en-US" altLang="ko-KR" sz="1600" dirty="0"/>
              <a:t>~ </a:t>
            </a:r>
            <a:r>
              <a:rPr kumimoji="1" lang="ko-KR" altLang="en-US" sz="1600" dirty="0"/>
              <a:t>홀수만 출력하고 싶다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7D7ED3F-B862-BF4D-97B1-C8168D944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705" y="2266521"/>
            <a:ext cx="3973512" cy="3649298"/>
          </a:xfrm>
          <a:prstGeom prst="rect">
            <a:avLst/>
          </a:prstGeom>
        </p:spPr>
      </p:pic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46F862C5-F69F-4040-B707-53CF978CAA45}"/>
              </a:ext>
            </a:extLst>
          </p:cNvPr>
          <p:cNvSpPr txBox="1">
            <a:spLocks/>
          </p:cNvSpPr>
          <p:nvPr/>
        </p:nvSpPr>
        <p:spPr>
          <a:xfrm>
            <a:off x="7890375" y="1915621"/>
            <a:ext cx="3211135" cy="120924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a 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 </a:t>
            </a:r>
            <a:r>
              <a:rPr kumimoji="1" lang="ko-KR" altLang="en-US" sz="1600" dirty="0" err="1"/>
              <a:t>올린다음</a:t>
            </a:r>
            <a:endParaRPr kumimoji="1" lang="en-US" altLang="ko-KR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짝수면</a:t>
            </a:r>
            <a:r>
              <a:rPr kumimoji="1" lang="ko-KR" altLang="en-US" sz="1600" dirty="0"/>
              <a:t> 루프 처음으로 되돌아가고</a:t>
            </a:r>
            <a:endParaRPr kumimoji="1" lang="en-US" altLang="ko-KR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홀수면</a:t>
            </a:r>
            <a:r>
              <a:rPr kumimoji="1" lang="ko-KR" altLang="en-US" sz="1600" dirty="0"/>
              <a:t> 출력</a:t>
            </a:r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1720E691-E44E-904B-A705-EFA7CD673946}"/>
              </a:ext>
            </a:extLst>
          </p:cNvPr>
          <p:cNvSpPr txBox="1">
            <a:spLocks/>
          </p:cNvSpPr>
          <p:nvPr/>
        </p:nvSpPr>
        <p:spPr>
          <a:xfrm>
            <a:off x="4345173" y="1801012"/>
            <a:ext cx="1516377" cy="361253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continue </a:t>
            </a:r>
            <a:r>
              <a:rPr kumimoji="1" lang="ko-KR" altLang="en-US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!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45A7C448-8999-0B49-9C88-4BFDC57E9727}"/>
              </a:ext>
            </a:extLst>
          </p:cNvPr>
          <p:cNvSpPr txBox="1">
            <a:spLocks/>
          </p:cNvSpPr>
          <p:nvPr/>
        </p:nvSpPr>
        <p:spPr>
          <a:xfrm>
            <a:off x="7890375" y="3900182"/>
            <a:ext cx="3457613" cy="784958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break</a:t>
            </a:r>
            <a:r>
              <a:rPr kumimoji="1" lang="ko-KR" altLang="en-US" sz="1600" dirty="0"/>
              <a:t>는 루프 전체를 종료시키지만</a:t>
            </a:r>
            <a:endParaRPr kumimoji="1" lang="en-US" altLang="ko-KR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continue</a:t>
            </a:r>
            <a:r>
              <a:rPr kumimoji="1" lang="ko-KR" altLang="en-US" sz="1600" dirty="0"/>
              <a:t>는 루프를 한 번만 생략한다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A07AE2E4-D345-BF45-8763-EDC1C9BFD6A1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13931" cy="186121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b="1" dirty="0">
                <a:solidFill>
                  <a:schemeClr val="bg1"/>
                </a:solidFill>
              </a:rPr>
              <a:t>if</a:t>
            </a:r>
            <a:r>
              <a:rPr kumimoji="1" lang="ko-KR" altLang="en-US" sz="1100" b="1" dirty="0">
                <a:solidFill>
                  <a:schemeClr val="bg1"/>
                </a:solidFill>
              </a:rPr>
              <a:t>문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만들기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루프 탈출하기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루프 되돌아가기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무한 루프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7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1" grpId="0"/>
      <p:bldP spid="52" grpId="0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930563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while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무한 루프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7953" y="1867597"/>
            <a:ext cx="1056700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기본 구조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D35B26D-87DC-E444-BCE4-BCC1D4922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867" y="2195331"/>
            <a:ext cx="1818106" cy="13306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4A64949-C018-134F-BFD0-7A522E416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228" y="1839060"/>
            <a:ext cx="6323846" cy="2043185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BBE87ED1-714C-334F-A5B6-100D59A48FF1}"/>
              </a:ext>
            </a:extLst>
          </p:cNvPr>
          <p:cNvSpPr txBox="1">
            <a:spLocks/>
          </p:cNvSpPr>
          <p:nvPr/>
        </p:nvSpPr>
        <p:spPr>
          <a:xfrm>
            <a:off x="7110825" y="1477806"/>
            <a:ext cx="2398413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컴퓨터를 괴롭혀 봅시다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A7380C9F-019A-F14C-AAD0-4340B4F00384}"/>
              </a:ext>
            </a:extLst>
          </p:cNvPr>
          <p:cNvSpPr txBox="1">
            <a:spLocks/>
          </p:cNvSpPr>
          <p:nvPr/>
        </p:nvSpPr>
        <p:spPr>
          <a:xfrm>
            <a:off x="6649163" y="3879350"/>
            <a:ext cx="3321743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이렇게 짜는 경우는 거의 없습니다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43CDE3B2-C54E-D14D-8082-A09A1518671E}"/>
              </a:ext>
            </a:extLst>
          </p:cNvPr>
          <p:cNvSpPr txBox="1">
            <a:spLocks/>
          </p:cNvSpPr>
          <p:nvPr/>
        </p:nvSpPr>
        <p:spPr>
          <a:xfrm>
            <a:off x="3611806" y="5208340"/>
            <a:ext cx="6952929" cy="56291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2800" dirty="0"/>
              <a:t>if/</a:t>
            </a:r>
            <a:r>
              <a:rPr kumimoji="1" lang="en-US" altLang="ko-KR" sz="2800" dirty="0" err="1"/>
              <a:t>elif</a:t>
            </a:r>
            <a:r>
              <a:rPr kumimoji="1" lang="en-US" altLang="ko-KR" sz="2800" dirty="0"/>
              <a:t>/else, break/continue</a:t>
            </a:r>
            <a:r>
              <a:rPr kumimoji="1" lang="ko-KR" altLang="en-US" sz="2800" dirty="0" err="1"/>
              <a:t>를</a:t>
            </a:r>
            <a:r>
              <a:rPr kumimoji="1" lang="ko-KR" altLang="en-US" sz="2800" dirty="0"/>
              <a:t> 이용하세요</a:t>
            </a:r>
            <a:r>
              <a:rPr kumimoji="1" lang="en-US" altLang="ko-KR" sz="2800" dirty="0"/>
              <a:t>!</a:t>
            </a:r>
            <a:endParaRPr kumimoji="1" lang="ko-KR" altLang="en-US" sz="2800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D6DCDB85-3A47-7E41-A6C4-64382088F1AB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13931" cy="186121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b="1" dirty="0">
                <a:solidFill>
                  <a:schemeClr val="bg1"/>
                </a:solidFill>
              </a:rPr>
              <a:t>if</a:t>
            </a:r>
            <a:r>
              <a:rPr kumimoji="1" lang="ko-KR" altLang="en-US" sz="1100" b="1" dirty="0">
                <a:solidFill>
                  <a:schemeClr val="bg1"/>
                </a:solidFill>
              </a:rPr>
              <a:t>문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만들기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루프 탈출하기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루프 되돌아가기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무한 루프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03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#2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A8D625-3463-3944-9C99-EBA8199CD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874" y="3757475"/>
            <a:ext cx="6554252" cy="107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73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031D49A-0DDC-F54B-B997-16F05B9E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kumimoji="1" lang="ko-KR" altLang="en-US" sz="3200" dirty="0" err="1"/>
              <a:t>파이썬</a:t>
            </a:r>
            <a:r>
              <a:rPr kumimoji="1" lang="ko-KR" altLang="en-US" sz="3200" dirty="0"/>
              <a:t> 실행하기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794A5D-E214-394C-84FA-040176FBF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24" y="4996405"/>
            <a:ext cx="5363424" cy="82441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96DBBD77-8A05-5843-B6F4-F0833F2FEB9F}"/>
              </a:ext>
            </a:extLst>
          </p:cNvPr>
          <p:cNvSpPr txBox="1">
            <a:spLocks/>
          </p:cNvSpPr>
          <p:nvPr/>
        </p:nvSpPr>
        <p:spPr>
          <a:xfrm>
            <a:off x="325439" y="287337"/>
            <a:ext cx="1881925" cy="1037207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4400" b="1" dirty="0">
                <a:solidFill>
                  <a:schemeClr val="tx1"/>
                </a:solidFill>
              </a:rPr>
              <a:t>잠깐</a:t>
            </a:r>
            <a:r>
              <a:rPr kumimoji="1" lang="en-US" altLang="ko-KR" sz="4400" b="1" dirty="0">
                <a:solidFill>
                  <a:schemeClr val="tx1"/>
                </a:solidFill>
              </a:rPr>
              <a:t>!!</a:t>
            </a:r>
            <a:endParaRPr kumimoji="1" lang="ko-KR" altLang="en-US" sz="4400" b="1" dirty="0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BB29107-0762-4C15-8E63-D28B1765BBC4}"/>
              </a:ext>
            </a:extLst>
          </p:cNvPr>
          <p:cNvGrpSpPr/>
          <p:nvPr/>
        </p:nvGrpSpPr>
        <p:grpSpPr>
          <a:xfrm>
            <a:off x="4942733" y="567540"/>
            <a:ext cx="6997029" cy="2535305"/>
            <a:chOff x="4805123" y="1970200"/>
            <a:chExt cx="6997029" cy="253530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B9834B2-3CC1-4245-A8D2-C41F79235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9880"/>
            <a:stretch/>
          </p:blipFill>
          <p:spPr>
            <a:xfrm>
              <a:off x="4805123" y="1970200"/>
              <a:ext cx="4003675" cy="2128065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62B311D-912E-4116-A248-7D8FF28E7B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8940"/>
            <a:stretch/>
          </p:blipFill>
          <p:spPr>
            <a:xfrm>
              <a:off x="6868872" y="2792966"/>
              <a:ext cx="4003675" cy="148797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7B1BC3C-22FD-4CCB-9EDE-503EC2DE7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3726" y="2062060"/>
              <a:ext cx="2851028" cy="166352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BE059C2-6056-44C4-8A3E-C5DEA4EEF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44727" y="3562530"/>
              <a:ext cx="2257425" cy="9429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4EBAD66A-8087-42A8-9034-243AB10E43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659" b="70513"/>
          <a:stretch/>
        </p:blipFill>
        <p:spPr>
          <a:xfrm>
            <a:off x="4916487" y="3053832"/>
            <a:ext cx="4415751" cy="733115"/>
          </a:xfrm>
          <a:prstGeom prst="rect">
            <a:avLst/>
          </a:prstGeom>
        </p:spPr>
      </p:pic>
      <p:cxnSp>
        <p:nvCxnSpPr>
          <p:cNvPr id="41" name="직선 연결선[R] 56">
            <a:extLst>
              <a:ext uri="{FF2B5EF4-FFF2-40B4-BE49-F238E27FC236}">
                <a16:creationId xmlns:a16="http://schemas.microsoft.com/office/drawing/2014/main" id="{D1318894-F639-41D0-951B-15C1B3873611}"/>
              </a:ext>
            </a:extLst>
          </p:cNvPr>
          <p:cNvCxnSpPr>
            <a:cxnSpLocks/>
          </p:cNvCxnSpPr>
          <p:nvPr/>
        </p:nvCxnSpPr>
        <p:spPr>
          <a:xfrm flipV="1">
            <a:off x="4765132" y="4354214"/>
            <a:ext cx="6987844" cy="43026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5F8C82E6-93E3-429C-847D-9FAC8F43F9CA}"/>
              </a:ext>
            </a:extLst>
          </p:cNvPr>
          <p:cNvSpPr txBox="1">
            <a:spLocks/>
          </p:cNvSpPr>
          <p:nvPr/>
        </p:nvSpPr>
        <p:spPr>
          <a:xfrm>
            <a:off x="10263387" y="3768995"/>
            <a:ext cx="1666675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Windows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53A0CB9B-C353-451E-B40D-2AA1D157161B}"/>
              </a:ext>
            </a:extLst>
          </p:cNvPr>
          <p:cNvSpPr txBox="1">
            <a:spLocks/>
          </p:cNvSpPr>
          <p:nvPr/>
        </p:nvSpPr>
        <p:spPr>
          <a:xfrm>
            <a:off x="10551514" y="4179304"/>
            <a:ext cx="1367362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macOS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287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#3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E3632B-6F3E-EE47-A5EB-7F96795DF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823" y="3513574"/>
            <a:ext cx="9132354" cy="147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62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#4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7380AA-67F5-B74F-A8E6-9020A950D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986" y="3326974"/>
            <a:ext cx="6278028" cy="209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26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7200" dirty="0">
                <a:solidFill>
                  <a:schemeClr val="accent1"/>
                </a:solidFill>
              </a:rPr>
              <a:t>for</a:t>
            </a:r>
            <a:r>
              <a:rPr kumimoji="1" lang="ko-KR" altLang="en-US" sz="7200" dirty="0">
                <a:solidFill>
                  <a:schemeClr val="accent1"/>
                </a:solidFill>
              </a:rPr>
              <a:t>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2400" dirty="0">
                <a:solidFill>
                  <a:schemeClr val="tx1"/>
                </a:solidFill>
              </a:rPr>
              <a:t>섬세한 제어가 가능한 </a:t>
            </a:r>
            <a:r>
              <a:rPr kumimoji="1" lang="en-US" altLang="ko-KR" sz="2400" dirty="0">
                <a:solidFill>
                  <a:schemeClr val="tx1"/>
                </a:solidFill>
              </a:rPr>
              <a:t>while</a:t>
            </a:r>
            <a:r>
              <a:rPr kumimoji="1" lang="ko-KR" altLang="en-US" sz="2400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757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37210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for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633" y="1428304"/>
            <a:ext cx="1056700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기본 구조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58D9451-F853-B443-944D-1D56A1FB8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621" y="1767144"/>
            <a:ext cx="4014724" cy="13721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1632DD-28AA-A942-9643-BED50F059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509" y="3825276"/>
            <a:ext cx="4431442" cy="21750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B87BFD-74A3-7847-BA85-0EAEBD9E9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841" y="3809965"/>
            <a:ext cx="3308336" cy="218523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9D49DEDD-D826-AE4A-ACF1-4AEAFB239A84}"/>
              </a:ext>
            </a:extLst>
          </p:cNvPr>
          <p:cNvSpPr txBox="1">
            <a:spLocks/>
          </p:cNvSpPr>
          <p:nvPr/>
        </p:nvSpPr>
        <p:spPr>
          <a:xfrm>
            <a:off x="4295916" y="3464022"/>
            <a:ext cx="1723550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자주 쓰이는 형태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0D7BCE84-1D25-2045-AE6C-C9EDCCCABC61}"/>
              </a:ext>
            </a:extLst>
          </p:cNvPr>
          <p:cNvSpPr txBox="1">
            <a:spLocks/>
          </p:cNvSpPr>
          <p:nvPr/>
        </p:nvSpPr>
        <p:spPr>
          <a:xfrm>
            <a:off x="8809350" y="3464022"/>
            <a:ext cx="2031325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한 번에 두 개씩 받기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1771903F-6032-4F77-83DC-6419D916E5B7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888659" cy="186486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b="1" dirty="0">
                <a:solidFill>
                  <a:schemeClr val="bg1"/>
                </a:solidFill>
              </a:rPr>
              <a:t>if</a:t>
            </a:r>
            <a:r>
              <a:rPr kumimoji="1" lang="ko-KR" altLang="en-US" sz="1100" b="1" dirty="0">
                <a:solidFill>
                  <a:schemeClr val="bg1"/>
                </a:solidFill>
              </a:rPr>
              <a:t>문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b="1" dirty="0">
                <a:solidFill>
                  <a:schemeClr val="bg1"/>
                </a:solidFill>
              </a:rPr>
              <a:t>for</a:t>
            </a:r>
            <a:r>
              <a:rPr kumimoji="1" lang="ko-KR" altLang="en-US" sz="1100" b="1" dirty="0">
                <a:solidFill>
                  <a:schemeClr val="bg1"/>
                </a:solidFill>
              </a:rPr>
              <a:t>문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응용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for</a:t>
            </a:r>
            <a:r>
              <a:rPr kumimoji="1" lang="ko-KR" altLang="en-US" sz="900" dirty="0">
                <a:solidFill>
                  <a:schemeClr val="bg1"/>
                </a:solidFill>
              </a:rPr>
              <a:t>문과 </a:t>
            </a:r>
            <a:r>
              <a:rPr kumimoji="1" lang="en-US" altLang="ko-KR" sz="900" dirty="0">
                <a:solidFill>
                  <a:schemeClr val="bg1"/>
                </a:solidFill>
              </a:rPr>
              <a:t>continue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range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list comprehension</a:t>
            </a:r>
          </a:p>
        </p:txBody>
      </p:sp>
    </p:spTree>
    <p:extLst>
      <p:ext uri="{BB962C8B-B14F-4D97-AF65-F5344CB8AC3E}">
        <p14:creationId xmlns:p14="http://schemas.microsoft.com/office/powerpoint/2010/main" val="156385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37210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for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300" y="1416488"/>
            <a:ext cx="1467068" cy="361253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ko-KR" altLang="en-US" sz="1600" dirty="0"/>
              <a:t>응용 해봅시다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5F30AD90-CA27-9645-A5B3-EC26EEF09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666" y="1856660"/>
            <a:ext cx="9279196" cy="88564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8FE2C46-15C7-F143-9CAD-8FAF7ABA5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281" y="3054491"/>
            <a:ext cx="3214045" cy="5195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C859371-FFB0-624A-8D3B-D420F8C4C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281" y="3829756"/>
            <a:ext cx="4889831" cy="26528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3F4B822-9954-A049-9EC0-F8693CC615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338" y="3599991"/>
            <a:ext cx="2786185" cy="1899903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10E5DB04-D82A-41BB-A6C1-FCACB311D1F7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888659" cy="186486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b="1" dirty="0">
                <a:solidFill>
                  <a:schemeClr val="bg1"/>
                </a:solidFill>
              </a:rPr>
              <a:t>if</a:t>
            </a:r>
            <a:r>
              <a:rPr kumimoji="1" lang="ko-KR" altLang="en-US" sz="1100" b="1" dirty="0">
                <a:solidFill>
                  <a:schemeClr val="bg1"/>
                </a:solidFill>
              </a:rPr>
              <a:t>문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응용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for</a:t>
            </a:r>
            <a:r>
              <a:rPr kumimoji="1" lang="ko-KR" altLang="en-US" sz="900" dirty="0">
                <a:solidFill>
                  <a:schemeClr val="bg1"/>
                </a:solidFill>
              </a:rPr>
              <a:t>문과 </a:t>
            </a:r>
            <a:r>
              <a:rPr kumimoji="1" lang="en-US" altLang="ko-KR" sz="900" dirty="0">
                <a:solidFill>
                  <a:schemeClr val="bg1"/>
                </a:solidFill>
              </a:rPr>
              <a:t>continue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range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list comprehension</a:t>
            </a:r>
          </a:p>
        </p:txBody>
      </p:sp>
    </p:spTree>
    <p:extLst>
      <p:ext uri="{BB962C8B-B14F-4D97-AF65-F5344CB8AC3E}">
        <p14:creationId xmlns:p14="http://schemas.microsoft.com/office/powerpoint/2010/main" val="92922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559453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for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for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문과 </a:t>
            </a:r>
            <a:r>
              <a:rPr kumimoji="1" lang="en-US" altLang="ko-KR" sz="3600" dirty="0">
                <a:solidFill>
                  <a:schemeClr val="accent1"/>
                </a:solidFill>
              </a:rPr>
              <a:t>continue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704" y="1548696"/>
            <a:ext cx="5863208" cy="428451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2000" dirty="0"/>
              <a:t>60</a:t>
            </a:r>
            <a:r>
              <a:rPr kumimoji="1" lang="ko-KR" altLang="en-US" sz="2000" dirty="0"/>
              <a:t>점 이상 합격</a:t>
            </a:r>
            <a:r>
              <a:rPr kumimoji="1" lang="en-US" altLang="ko-KR" sz="2000" dirty="0"/>
              <a:t>! continue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이용해 만들어 봅시다</a:t>
            </a:r>
            <a:r>
              <a:rPr kumimoji="1" lang="en-US" altLang="ko-KR" sz="2000" dirty="0"/>
              <a:t>.</a:t>
            </a:r>
            <a:endParaRPr kumimoji="1" lang="ko-KR" altLang="en-US" sz="20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91A9408-DD21-CD4B-B738-2E6DE5821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364" y="3238182"/>
            <a:ext cx="4769290" cy="21704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E1F131B-2E22-A84D-A6C9-A1B943570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913" y="3296709"/>
            <a:ext cx="3263983" cy="1331427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564B1685-812E-464E-ADF0-1022F2332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178" y="2264374"/>
            <a:ext cx="3214045" cy="519545"/>
          </a:xfrm>
          <a:prstGeom prst="rect">
            <a:avLst/>
          </a:prstGeom>
        </p:spPr>
      </p:pic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AA7CCD5D-D04B-4397-A004-CDAEAEF0F72A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888659" cy="186486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b="1" dirty="0">
                <a:solidFill>
                  <a:schemeClr val="bg1"/>
                </a:solidFill>
              </a:rPr>
              <a:t>if</a:t>
            </a:r>
            <a:r>
              <a:rPr kumimoji="1" lang="ko-KR" altLang="en-US" sz="1100" b="1" dirty="0">
                <a:solidFill>
                  <a:schemeClr val="bg1"/>
                </a:solidFill>
              </a:rPr>
              <a:t>문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응용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>
                <a:solidFill>
                  <a:schemeClr val="bg1"/>
                </a:solidFill>
              </a:rPr>
              <a:t>for</a:t>
            </a:r>
            <a:r>
              <a:rPr kumimoji="1" lang="ko-KR" altLang="en-US" sz="900" b="1" dirty="0">
                <a:solidFill>
                  <a:schemeClr val="bg1"/>
                </a:solidFill>
              </a:rPr>
              <a:t>문과 </a:t>
            </a:r>
            <a:r>
              <a:rPr kumimoji="1" lang="en-US" altLang="ko-KR" sz="900" b="1" dirty="0">
                <a:solidFill>
                  <a:schemeClr val="bg1"/>
                </a:solidFill>
              </a:rPr>
              <a:t>continue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range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list comprehension</a:t>
            </a:r>
          </a:p>
        </p:txBody>
      </p:sp>
    </p:spTree>
    <p:extLst>
      <p:ext uri="{BB962C8B-B14F-4D97-AF65-F5344CB8AC3E}">
        <p14:creationId xmlns:p14="http://schemas.microsoft.com/office/powerpoint/2010/main" val="228069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597186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for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</a:t>
            </a:r>
            <a:r>
              <a:rPr kumimoji="1" lang="en-US" altLang="ko-KR" sz="3600" dirty="0">
                <a:solidFill>
                  <a:schemeClr val="accent1"/>
                </a:solidFill>
              </a:rPr>
              <a:t> : range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5786" y="1234844"/>
            <a:ext cx="3661483" cy="361253"/>
          </a:xfrm>
        </p:spPr>
        <p:txBody>
          <a:bodyPr wrap="square" anchor="t">
            <a:noAutofit/>
          </a:bodyPr>
          <a:lstStyle/>
          <a:p>
            <a:pPr marL="0" indent="0" algn="ctr">
              <a:buNone/>
            </a:pPr>
            <a:r>
              <a:rPr kumimoji="1" lang="ko-KR" altLang="en-US" sz="1600" dirty="0"/>
              <a:t>저번에 배웠던 </a:t>
            </a:r>
            <a:r>
              <a:rPr kumimoji="1" lang="en-US" altLang="ko-KR" sz="1600" dirty="0" err="1"/>
              <a:t>dict_keys</a:t>
            </a:r>
            <a:r>
              <a:rPr kumimoji="1" lang="ko-KR" altLang="en-US" sz="1600" dirty="0" err="1"/>
              <a:t>처럼</a:t>
            </a:r>
            <a:r>
              <a:rPr kumimoji="1" lang="ko-KR" altLang="en-US" sz="1600" dirty="0"/>
              <a:t> 인덱싱은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안되지만 </a:t>
            </a:r>
            <a:r>
              <a:rPr kumimoji="1" lang="en-US" altLang="ko-KR" sz="1600" dirty="0"/>
              <a:t>for</a:t>
            </a:r>
            <a:r>
              <a:rPr kumimoji="1" lang="ko-KR" altLang="en-US" sz="1600" dirty="0"/>
              <a:t>문에서는 쓸 수 있음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E26FEC4-9574-4746-91C6-785AADEEA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334" y="1922222"/>
            <a:ext cx="2004884" cy="10672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951C2F8-130E-6D42-BE28-A96AB1372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963" y="4809582"/>
            <a:ext cx="2284172" cy="10722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B7D4D0D-535B-C349-9174-7B03F1F1E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159" y="1326731"/>
            <a:ext cx="2146346" cy="13396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C24B67-7809-7844-B634-15A90A6B76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2278" y="2830980"/>
            <a:ext cx="4359160" cy="13077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C21ED48-6BAC-1D43-B230-F72A892B8E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9150" y="4266641"/>
            <a:ext cx="3113400" cy="2452028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C4FF0AEF-0FC6-1C4E-810B-01444A65AF75}"/>
              </a:ext>
            </a:extLst>
          </p:cNvPr>
          <p:cNvSpPr txBox="1">
            <a:spLocks/>
          </p:cNvSpPr>
          <p:nvPr/>
        </p:nvSpPr>
        <p:spPr>
          <a:xfrm>
            <a:off x="3340200" y="4417021"/>
            <a:ext cx="2561920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1</a:t>
            </a:r>
            <a:r>
              <a:rPr kumimoji="1" lang="ko-KR" altLang="en-US" sz="1600" dirty="0" err="1"/>
              <a:t>부터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10</a:t>
            </a:r>
            <a:r>
              <a:rPr kumimoji="1" lang="ko-KR" altLang="en-US" sz="1600" dirty="0"/>
              <a:t>까지 출력하려면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1A6A348-8F02-464C-9510-47FB23F7B1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9716" y="3195181"/>
            <a:ext cx="3183258" cy="1239672"/>
          </a:xfrm>
          <a:prstGeom prst="rect">
            <a:avLst/>
          </a:prstGeom>
        </p:spPr>
      </p:pic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0EB4061-66EB-2D4C-91D7-26505DDA0FFD}"/>
              </a:ext>
            </a:extLst>
          </p:cNvPr>
          <p:cNvSpPr txBox="1">
            <a:spLocks/>
          </p:cNvSpPr>
          <p:nvPr/>
        </p:nvSpPr>
        <p:spPr>
          <a:xfrm>
            <a:off x="2776153" y="5935657"/>
            <a:ext cx="3460750" cy="3612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뭔가 불편해 보이지만 코딩할 때는 이 방법이 더 편합니다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61E43CC5-A66F-4F48-8F67-59894A2A9BBA}"/>
              </a:ext>
            </a:extLst>
          </p:cNvPr>
          <p:cNvSpPr txBox="1">
            <a:spLocks/>
          </p:cNvSpPr>
          <p:nvPr/>
        </p:nvSpPr>
        <p:spPr>
          <a:xfrm>
            <a:off x="10651254" y="4486425"/>
            <a:ext cx="1132041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19</a:t>
            </a:r>
            <a:r>
              <a:rPr kumimoji="1" lang="ko-KR" altLang="en-US" sz="1600" dirty="0"/>
              <a:t>단 도전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2458A707-3179-D442-B6FF-67118E5E147D}"/>
              </a:ext>
            </a:extLst>
          </p:cNvPr>
          <p:cNvSpPr txBox="1">
            <a:spLocks/>
          </p:cNvSpPr>
          <p:nvPr/>
        </p:nvSpPr>
        <p:spPr>
          <a:xfrm>
            <a:off x="9661530" y="3103509"/>
            <a:ext cx="2336217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별로 </a:t>
            </a:r>
            <a:r>
              <a:rPr kumimoji="1" lang="en-US" altLang="ko-KR" sz="1600" dirty="0"/>
              <a:t>pythonic</a:t>
            </a:r>
            <a:r>
              <a:rPr kumimoji="1" lang="ko-KR" altLang="en-US" sz="1600" dirty="0"/>
              <a:t>하진 않음</a:t>
            </a: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9C4C245B-EAC6-E24A-BB8A-65C6B3B9A6DC}"/>
              </a:ext>
            </a:extLst>
          </p:cNvPr>
          <p:cNvCxnSpPr>
            <a:cxnSpLocks/>
          </p:cNvCxnSpPr>
          <p:nvPr/>
        </p:nvCxnSpPr>
        <p:spPr>
          <a:xfrm>
            <a:off x="6832600" y="4199752"/>
            <a:ext cx="5165147" cy="0"/>
          </a:xfrm>
          <a:prstGeom prst="line">
            <a:avLst/>
          </a:prstGeom>
          <a:ln>
            <a:solidFill>
              <a:schemeClr val="bg1">
                <a:lumMod val="6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8933F6E8-81B1-E94F-8BFF-A0DDAAFCC69C}"/>
              </a:ext>
            </a:extLst>
          </p:cNvPr>
          <p:cNvCxnSpPr>
            <a:cxnSpLocks/>
          </p:cNvCxnSpPr>
          <p:nvPr/>
        </p:nvCxnSpPr>
        <p:spPr>
          <a:xfrm>
            <a:off x="6613525" y="1234844"/>
            <a:ext cx="0" cy="5498113"/>
          </a:xfrm>
          <a:prstGeom prst="line">
            <a:avLst/>
          </a:prstGeom>
          <a:ln>
            <a:solidFill>
              <a:schemeClr val="bg1">
                <a:lumMod val="6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FB39F647-8437-4495-A838-AC8B7BFC6B58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888659" cy="186486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b="1" dirty="0">
                <a:solidFill>
                  <a:schemeClr val="bg1"/>
                </a:solidFill>
              </a:rPr>
              <a:t>if</a:t>
            </a:r>
            <a:r>
              <a:rPr kumimoji="1" lang="ko-KR" altLang="en-US" sz="1100" b="1" dirty="0">
                <a:solidFill>
                  <a:schemeClr val="bg1"/>
                </a:solidFill>
              </a:rPr>
              <a:t>문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응용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for</a:t>
            </a:r>
            <a:r>
              <a:rPr kumimoji="1" lang="ko-KR" altLang="en-US" sz="900" dirty="0">
                <a:solidFill>
                  <a:schemeClr val="bg1"/>
                </a:solidFill>
              </a:rPr>
              <a:t>문과 </a:t>
            </a:r>
            <a:r>
              <a:rPr kumimoji="1" lang="en-US" altLang="ko-KR" sz="900" dirty="0">
                <a:solidFill>
                  <a:schemeClr val="bg1"/>
                </a:solidFill>
              </a:rPr>
              <a:t>continue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>
                <a:solidFill>
                  <a:schemeClr val="bg1"/>
                </a:solidFill>
              </a:rPr>
              <a:t>range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list comprehension</a:t>
            </a:r>
          </a:p>
        </p:txBody>
      </p: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8BDFC418-CC2C-414B-B3A2-DB55C6C548C8}"/>
              </a:ext>
            </a:extLst>
          </p:cNvPr>
          <p:cNvSpPr txBox="1">
            <a:spLocks/>
          </p:cNvSpPr>
          <p:nvPr/>
        </p:nvSpPr>
        <p:spPr>
          <a:xfrm>
            <a:off x="9661530" y="1809809"/>
            <a:ext cx="1560042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1~10 </a:t>
            </a:r>
            <a:r>
              <a:rPr kumimoji="1" lang="ko-KR" altLang="en-US" sz="1600" dirty="0"/>
              <a:t>다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더하기</a:t>
            </a:r>
          </a:p>
        </p:txBody>
      </p:sp>
      <p:cxnSp>
        <p:nvCxnSpPr>
          <p:cNvPr id="61" name="직선 연결선[R] 21">
            <a:extLst>
              <a:ext uri="{FF2B5EF4-FFF2-40B4-BE49-F238E27FC236}">
                <a16:creationId xmlns:a16="http://schemas.microsoft.com/office/drawing/2014/main" id="{C7D2E2F2-52A1-4340-B045-80EA57AC1185}"/>
              </a:ext>
            </a:extLst>
          </p:cNvPr>
          <p:cNvCxnSpPr>
            <a:cxnSpLocks/>
          </p:cNvCxnSpPr>
          <p:nvPr/>
        </p:nvCxnSpPr>
        <p:spPr>
          <a:xfrm>
            <a:off x="6832600" y="2729298"/>
            <a:ext cx="5165147" cy="0"/>
          </a:xfrm>
          <a:prstGeom prst="line">
            <a:avLst/>
          </a:prstGeom>
          <a:ln>
            <a:solidFill>
              <a:schemeClr val="bg1">
                <a:lumMod val="6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01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  <p:bldP spid="54" grpId="0"/>
      <p:bldP spid="55" grpId="0"/>
      <p:bldP spid="56" grpId="0"/>
      <p:bldP spid="5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966488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for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List Comprehension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047" y="1806522"/>
            <a:ext cx="3714478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a</a:t>
            </a:r>
            <a:r>
              <a:rPr kumimoji="1" lang="ko-KR" altLang="en-US" sz="1600" dirty="0"/>
              <a:t>의 각 원소를 </a:t>
            </a:r>
            <a:r>
              <a:rPr kumimoji="1" lang="en-US" altLang="ko-KR" sz="1600" dirty="0"/>
              <a:t>3</a:t>
            </a:r>
            <a:r>
              <a:rPr kumimoji="1" lang="ko-KR" altLang="en-US" sz="1600" dirty="0"/>
              <a:t>배 한 </a:t>
            </a:r>
            <a:r>
              <a:rPr kumimoji="1" lang="en-US" altLang="ko-KR" sz="1600" dirty="0"/>
              <a:t>list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만들고 싶다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B69CA36-0B87-034C-9078-600232594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024" y="2126657"/>
            <a:ext cx="2170525" cy="14886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F923A3A-F497-D349-9DB6-3DB772ED6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109" y="4898916"/>
            <a:ext cx="2708354" cy="92199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047CD37-835F-D443-A59E-4639AC3C7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833" y="2090235"/>
            <a:ext cx="3875252" cy="9219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2456580-9D57-F94E-87E3-DEDA13DE9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8799" y="1602036"/>
            <a:ext cx="3097320" cy="3697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BDD45D7-2206-2444-88DE-40246DBD06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9539" y="3169072"/>
            <a:ext cx="3375839" cy="92679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6818A68-AD9A-E147-BAB0-DFDED15E86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5586" y="4139341"/>
            <a:ext cx="3843746" cy="844506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01A92F52-7005-CD42-A426-F790B02061D2}"/>
              </a:ext>
            </a:extLst>
          </p:cNvPr>
          <p:cNvSpPr txBox="1">
            <a:spLocks/>
          </p:cNvSpPr>
          <p:nvPr/>
        </p:nvSpPr>
        <p:spPr>
          <a:xfrm>
            <a:off x="2936132" y="3635317"/>
            <a:ext cx="3416320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할 일이 쓸 데 없이 좀 많아 보인다</a:t>
            </a:r>
            <a:r>
              <a:rPr kumimoji="1" lang="en-US" altLang="ko-KR" sz="1600" dirty="0"/>
              <a:t>…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623926BF-D49B-A34A-9F69-5008D170B8ED}"/>
              </a:ext>
            </a:extLst>
          </p:cNvPr>
          <p:cNvSpPr txBox="1">
            <a:spLocks/>
          </p:cNvSpPr>
          <p:nvPr/>
        </p:nvSpPr>
        <p:spPr>
          <a:xfrm>
            <a:off x="2854734" y="4510848"/>
            <a:ext cx="3579121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파이썬은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for </a:t>
            </a:r>
            <a:r>
              <a:rPr kumimoji="1" lang="ko-KR" altLang="en-US" sz="1600" dirty="0"/>
              <a:t>문을 </a:t>
            </a:r>
            <a:r>
              <a:rPr kumimoji="1" lang="en-US" altLang="ko-KR" sz="1600" dirty="0"/>
              <a:t>[]</a:t>
            </a:r>
            <a:r>
              <a:rPr kumimoji="1" lang="ko-KR" altLang="en-US" sz="1600" dirty="0"/>
              <a:t>안에 넣을 수 있음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6BC6CE-386E-A540-AA10-44823BA8412D}"/>
              </a:ext>
            </a:extLst>
          </p:cNvPr>
          <p:cNvSpPr/>
          <p:nvPr/>
        </p:nvSpPr>
        <p:spPr>
          <a:xfrm>
            <a:off x="2645317" y="4461919"/>
            <a:ext cx="4078326" cy="1478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B8F22F6D-134F-BF46-8D63-21EA7DD5B4CB}"/>
              </a:ext>
            </a:extLst>
          </p:cNvPr>
          <p:cNvSpPr txBox="1">
            <a:spLocks/>
          </p:cNvSpPr>
          <p:nvPr/>
        </p:nvSpPr>
        <p:spPr>
          <a:xfrm>
            <a:off x="8138716" y="1203235"/>
            <a:ext cx="2757486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3</a:t>
            </a:r>
            <a:r>
              <a:rPr kumimoji="1" lang="ko-KR" altLang="en-US" sz="1600" dirty="0"/>
              <a:t>배도 하고 짝수만 넣고 싶다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3F41A9B6-7CB1-9A4A-B4E5-A8C792424A74}"/>
              </a:ext>
            </a:extLst>
          </p:cNvPr>
          <p:cNvSpPr txBox="1">
            <a:spLocks/>
          </p:cNvSpPr>
          <p:nvPr/>
        </p:nvSpPr>
        <p:spPr>
          <a:xfrm>
            <a:off x="3924640" y="6010474"/>
            <a:ext cx="1439305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Pythonic Way</a:t>
            </a:r>
            <a:endParaRPr kumimoji="1" lang="ko-KR" altLang="en-US" sz="16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2431359-40D2-450B-B0ED-C3FFD951D4D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44914"/>
          <a:stretch/>
        </p:blipFill>
        <p:spPr>
          <a:xfrm>
            <a:off x="7233987" y="5499843"/>
            <a:ext cx="4711020" cy="1147875"/>
          </a:xfrm>
          <a:prstGeom prst="rect">
            <a:avLst/>
          </a:prstGeom>
        </p:spPr>
      </p:pic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952F640C-59BD-4AB7-83D6-14E9970F8670}"/>
              </a:ext>
            </a:extLst>
          </p:cNvPr>
          <p:cNvSpPr txBox="1">
            <a:spLocks/>
          </p:cNvSpPr>
          <p:nvPr/>
        </p:nvSpPr>
        <p:spPr>
          <a:xfrm>
            <a:off x="8054755" y="5108535"/>
            <a:ext cx="3069495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list comprehension with if/else</a:t>
            </a:r>
            <a:endParaRPr kumimoji="1" lang="ko-KR" altLang="en-US" sz="1600" dirty="0"/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7EF1E354-EE66-4EB8-8DAD-AC39CE7EF751}"/>
              </a:ext>
            </a:extLst>
          </p:cNvPr>
          <p:cNvSpPr txBox="1">
            <a:spLocks/>
          </p:cNvSpPr>
          <p:nvPr/>
        </p:nvSpPr>
        <p:spPr>
          <a:xfrm rot="21025657">
            <a:off x="7201106" y="5883655"/>
            <a:ext cx="4775667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b="1" dirty="0">
                <a:solidFill>
                  <a:srgbClr val="FF0000"/>
                </a:solidFill>
              </a:rPr>
              <a:t>else 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쓸 때는 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if, else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가 반드시 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for 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앞으로 와야 함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!!</a:t>
            </a:r>
            <a:endParaRPr kumimoji="1"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3156F368-1D51-46A4-BD67-AB2AE6D713F1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967205" cy="186486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b="1" dirty="0">
                <a:solidFill>
                  <a:schemeClr val="bg1"/>
                </a:solidFill>
              </a:rPr>
              <a:t>if</a:t>
            </a:r>
            <a:r>
              <a:rPr kumimoji="1" lang="ko-KR" altLang="en-US" sz="1100" b="1" dirty="0">
                <a:solidFill>
                  <a:schemeClr val="bg1"/>
                </a:solidFill>
              </a:rPr>
              <a:t>문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응용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for</a:t>
            </a:r>
            <a:r>
              <a:rPr kumimoji="1" lang="ko-KR" altLang="en-US" sz="900" dirty="0">
                <a:solidFill>
                  <a:schemeClr val="bg1"/>
                </a:solidFill>
              </a:rPr>
              <a:t>문과 </a:t>
            </a:r>
            <a:r>
              <a:rPr kumimoji="1" lang="en-US" altLang="ko-KR" sz="900" dirty="0">
                <a:solidFill>
                  <a:schemeClr val="bg1"/>
                </a:solidFill>
              </a:rPr>
              <a:t>continue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range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>
                <a:solidFill>
                  <a:schemeClr val="bg1"/>
                </a:solidFill>
              </a:rPr>
              <a:t>list comprehension</a:t>
            </a:r>
          </a:p>
        </p:txBody>
      </p:sp>
      <p:sp>
        <p:nvSpPr>
          <p:cNvPr id="59" name="제목 1">
            <a:extLst>
              <a:ext uri="{FF2B5EF4-FFF2-40B4-BE49-F238E27FC236}">
                <a16:creationId xmlns:a16="http://schemas.microsoft.com/office/drawing/2014/main" id="{672B758C-A41F-4FAA-A6DB-A9DB667E48B7}"/>
              </a:ext>
            </a:extLst>
          </p:cNvPr>
          <p:cNvSpPr txBox="1">
            <a:spLocks/>
          </p:cNvSpPr>
          <p:nvPr/>
        </p:nvSpPr>
        <p:spPr>
          <a:xfrm>
            <a:off x="6879831" y="112270"/>
            <a:ext cx="3013646" cy="932563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★ ★ ★ ★ ★</a:t>
            </a:r>
          </a:p>
        </p:txBody>
      </p:sp>
    </p:spTree>
    <p:extLst>
      <p:ext uri="{BB962C8B-B14F-4D97-AF65-F5344CB8AC3E}">
        <p14:creationId xmlns:p14="http://schemas.microsoft.com/office/powerpoint/2010/main" val="236202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  <p:bldP spid="53" grpId="0"/>
      <p:bldP spid="17" grpId="0" animBg="1"/>
      <p:bldP spid="54" grpId="0"/>
      <p:bldP spid="55" grpId="0"/>
      <p:bldP spid="56" grpId="0"/>
      <p:bldP spid="57" grpId="0"/>
      <p:bldP spid="5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#5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5AF0CB-4F75-40C3-8E63-514AFE1C6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3577602"/>
            <a:ext cx="59055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78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#6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FED946-93CA-4107-9FF4-635896B5B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3520787"/>
            <a:ext cx="57054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94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7200" dirty="0">
                <a:solidFill>
                  <a:schemeClr val="accent1"/>
                </a:solidFill>
              </a:rPr>
              <a:t>if</a:t>
            </a:r>
            <a:r>
              <a:rPr kumimoji="1" lang="ko-KR" altLang="en-US" sz="7200" dirty="0">
                <a:solidFill>
                  <a:schemeClr val="accent1"/>
                </a:solidFill>
              </a:rPr>
              <a:t>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75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#7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66EB2D-C826-4A95-814C-39C46B662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710" y="3026407"/>
            <a:ext cx="5344580" cy="281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59526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왜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파이썬</a:t>
            </a:r>
            <a:r>
              <a:rPr kumimoji="1" lang="en-US" altLang="ko-KR" sz="3600" dirty="0">
                <a:solidFill>
                  <a:schemeClr val="accent1"/>
                </a:solidFill>
              </a:rPr>
              <a:t>?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01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10607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2963" y="4940340"/>
            <a:ext cx="3256020" cy="785536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en-US" altLang="ko-KR" sz="1600" dirty="0"/>
              <a:t>if</a:t>
            </a:r>
            <a:r>
              <a:rPr kumimoji="1" lang="ko-KR" altLang="en-US" sz="1600" dirty="0"/>
              <a:t> 절은 </a:t>
            </a:r>
            <a:r>
              <a:rPr kumimoji="1" lang="en-US" altLang="ko-KR" sz="1600" dirty="0"/>
              <a:t>else </a:t>
            </a:r>
            <a:r>
              <a:rPr kumimoji="1" lang="ko-KR" altLang="en-US" sz="1600" dirty="0"/>
              <a:t>없이 사용할 수 있지만</a:t>
            </a:r>
            <a:endParaRPr kumimoji="1" lang="en-US" altLang="ko-KR" sz="1600" dirty="0"/>
          </a:p>
          <a:p>
            <a:pPr marL="0" indent="0" algn="ctr">
              <a:buNone/>
            </a:pPr>
            <a:r>
              <a:rPr kumimoji="1" lang="en-US" altLang="ko-KR" sz="1600" dirty="0"/>
              <a:t>else</a:t>
            </a:r>
            <a:r>
              <a:rPr kumimoji="1" lang="ko-KR" altLang="en-US" sz="1600" dirty="0"/>
              <a:t> 절은 독립적으로 사용 불가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81A5B28D-EA99-5A4D-892F-BCC3FFD3CE5A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b="1" dirty="0">
                <a:solidFill>
                  <a:schemeClr val="bg1"/>
                </a:solidFill>
              </a:rPr>
              <a:t>if</a:t>
            </a:r>
            <a:r>
              <a:rPr kumimoji="1" lang="ko-KR" altLang="en-US" sz="1100" b="1" dirty="0">
                <a:solidFill>
                  <a:schemeClr val="bg1"/>
                </a:solidFill>
              </a:rPr>
              <a:t>문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들여쓰기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조건문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elif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382810-A4CE-0942-9E8D-F54654959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133" y="1313211"/>
            <a:ext cx="4575180" cy="8263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0D05EAA-50B3-9943-AB0B-CB9C4C54F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759" y="2455985"/>
            <a:ext cx="3352445" cy="20356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BB3F65A-F7E0-BD49-B2BE-E35D32EF7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639" y="2371643"/>
            <a:ext cx="1807230" cy="2297667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092720B4-06E9-0C4E-B090-E36905C1F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9616" y="1487171"/>
            <a:ext cx="2177617" cy="4306161"/>
          </a:xfrm>
          <a:prstGeom prst="rect">
            <a:avLst/>
          </a:prstGeom>
        </p:spPr>
      </p:pic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58771F37-70D0-924F-B0D5-A82DCED3E407}"/>
              </a:ext>
            </a:extLst>
          </p:cNvPr>
          <p:cNvSpPr txBox="1">
            <a:spLocks/>
          </p:cNvSpPr>
          <p:nvPr/>
        </p:nvSpPr>
        <p:spPr>
          <a:xfrm>
            <a:off x="9297260" y="5928519"/>
            <a:ext cx="130676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중요하댓쥬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375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148298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들여쓰기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F6C655B-D191-0447-BDC7-62D3509A9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567" y="1437984"/>
            <a:ext cx="1698300" cy="12888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B7BEAC-E4A3-6145-B9DD-CB435EC65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360" y="2929310"/>
            <a:ext cx="1758714" cy="13089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4FA028B-4529-2A4E-8DD7-532D48D98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107" y="4440775"/>
            <a:ext cx="2027220" cy="155733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2263277-D54F-8547-AAD9-7FFA7297A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9211" y="1163859"/>
            <a:ext cx="8507097" cy="5408607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013152">
            <a:off x="2165970" y="3164679"/>
            <a:ext cx="1703543" cy="766107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4000" b="1" dirty="0">
                <a:solidFill>
                  <a:srgbClr val="FF0000"/>
                </a:solidFill>
              </a:rPr>
              <a:t>Error!</a:t>
            </a:r>
            <a:endParaRPr kumimoji="1"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D06FBA67-E4EA-46DD-9380-DC792927D74A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if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들여쓰기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조건문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elif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97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23325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들여쓰기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990" y="2510698"/>
            <a:ext cx="830677" cy="361830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Python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D71AD66-39D3-6C46-B346-6E7F97C12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578" y="3053443"/>
            <a:ext cx="4381500" cy="3378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15C5431-C99B-624A-BCF3-1AA67B2D7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978" y="1215973"/>
            <a:ext cx="3060700" cy="123190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2727DB9F-9C58-4747-8C46-0A5C666AEC5A}"/>
              </a:ext>
            </a:extLst>
          </p:cNvPr>
          <p:cNvSpPr txBox="1">
            <a:spLocks/>
          </p:cNvSpPr>
          <p:nvPr/>
        </p:nvSpPr>
        <p:spPr>
          <a:xfrm>
            <a:off x="4250994" y="6452328"/>
            <a:ext cx="612668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C++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75FAB5FA-F651-8A4F-BE37-0A721DC413C1}"/>
              </a:ext>
            </a:extLst>
          </p:cNvPr>
          <p:cNvSpPr txBox="1">
            <a:spLocks/>
          </p:cNvSpPr>
          <p:nvPr/>
        </p:nvSpPr>
        <p:spPr>
          <a:xfrm>
            <a:off x="6907237" y="1911551"/>
            <a:ext cx="5153975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파이썬은</a:t>
            </a:r>
            <a:r>
              <a:rPr kumimoji="1" lang="ko-KR" altLang="en-US" sz="1600" dirty="0"/>
              <a:t> 난잡한 괄호 대신 </a:t>
            </a:r>
            <a:r>
              <a:rPr kumimoji="1" lang="en-US" altLang="ko-KR" sz="1600" dirty="0"/>
              <a:t>indent</a:t>
            </a:r>
            <a:r>
              <a:rPr kumimoji="1" lang="ko-KR" altLang="en-US" sz="1600" dirty="0"/>
              <a:t>로 코드 </a:t>
            </a:r>
            <a:r>
              <a:rPr kumimoji="1" lang="ko-KR" altLang="en-US" sz="1600" dirty="0" err="1"/>
              <a:t>블럭을</a:t>
            </a:r>
            <a:r>
              <a:rPr kumimoji="1" lang="ko-KR" altLang="en-US" sz="1600" dirty="0"/>
              <a:t> 표현</a:t>
            </a:r>
            <a:r>
              <a:rPr kumimoji="1" lang="en-US" altLang="ko-KR" sz="1600" dirty="0"/>
              <a:t>!</a:t>
            </a:r>
            <a:r>
              <a:rPr kumimoji="1" lang="ko-KR" altLang="en-US" sz="1600" dirty="0"/>
              <a:t> 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EA64E23C-51C5-0441-B1C5-BB8D6D69ECEF}"/>
              </a:ext>
            </a:extLst>
          </p:cNvPr>
          <p:cNvSpPr txBox="1">
            <a:spLocks/>
          </p:cNvSpPr>
          <p:nvPr/>
        </p:nvSpPr>
        <p:spPr>
          <a:xfrm>
            <a:off x="7704508" y="2920482"/>
            <a:ext cx="3868367" cy="78553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indent</a:t>
            </a:r>
            <a:r>
              <a:rPr kumimoji="1" lang="ko-KR" altLang="en-US" sz="1600" dirty="0"/>
              <a:t>는 </a:t>
            </a:r>
            <a:r>
              <a:rPr kumimoji="1" lang="en-US" altLang="ko-KR" sz="1600" dirty="0"/>
              <a:t>tab</a:t>
            </a:r>
            <a:r>
              <a:rPr kumimoji="1" lang="ko-KR" altLang="en-US" sz="1600" dirty="0"/>
              <a:t>이나 공백 </a:t>
            </a:r>
            <a:r>
              <a:rPr kumimoji="1" lang="en-US" altLang="ko-KR" sz="1600" dirty="0"/>
              <a:t>4</a:t>
            </a:r>
            <a:r>
              <a:rPr kumimoji="1" lang="ko-KR" altLang="en-US" sz="1600" dirty="0"/>
              <a:t>개로 표현하는데 혼용해서 쓰면 매우 불편하기 때문에 </a:t>
            </a:r>
            <a:r>
              <a:rPr kumimoji="1" lang="ko-KR" altLang="en-US" sz="1600" b="1" dirty="0"/>
              <a:t>요새는 그냥 공백 </a:t>
            </a:r>
            <a:r>
              <a:rPr kumimoji="1" lang="en-US" altLang="ko-KR" sz="1600" b="1" dirty="0"/>
              <a:t>4</a:t>
            </a:r>
            <a:r>
              <a:rPr kumimoji="1" lang="ko-KR" altLang="en-US" sz="1600" b="1" dirty="0"/>
              <a:t>개로 쓰고 있음</a:t>
            </a:r>
            <a:r>
              <a:rPr kumimoji="1" lang="en-US" altLang="ko-KR" sz="1600" dirty="0"/>
              <a:t>. indent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tab</a:t>
            </a:r>
            <a:r>
              <a:rPr kumimoji="1" lang="ko-KR" altLang="en-US" sz="1600" dirty="0" err="1"/>
              <a:t>으로</a:t>
            </a:r>
            <a:r>
              <a:rPr kumimoji="1" lang="ko-KR" altLang="en-US" sz="1600" dirty="0"/>
              <a:t> 하면 오류를 내는 에디터도 있고 파이참에서는 </a:t>
            </a:r>
            <a:r>
              <a:rPr kumimoji="1" lang="en-US" altLang="ko-KR" sz="1600" dirty="0"/>
              <a:t>indent</a:t>
            </a:r>
            <a:r>
              <a:rPr kumimoji="1" lang="ko-KR" altLang="en-US" sz="1600" dirty="0"/>
              <a:t>할 때 </a:t>
            </a:r>
            <a:r>
              <a:rPr kumimoji="1" lang="en-US" altLang="ko-KR" sz="1600" dirty="0"/>
              <a:t>tab</a:t>
            </a:r>
            <a:r>
              <a:rPr kumimoji="1" lang="ko-KR" altLang="en-US" sz="1600" dirty="0"/>
              <a:t>을 입력하면 자동으로 공백 </a:t>
            </a:r>
            <a:r>
              <a:rPr kumimoji="1" lang="en-US" altLang="ko-KR" sz="1600" dirty="0"/>
              <a:t>4</a:t>
            </a:r>
            <a:r>
              <a:rPr kumimoji="1" lang="ko-KR" altLang="en-US" sz="1600" dirty="0"/>
              <a:t>개가 입력이 됨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5CCDA19F-D2E4-4B12-9759-F47C0DDF587F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if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들여쓰기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조건문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elif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31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784690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조건문이란</a:t>
            </a:r>
            <a:r>
              <a:rPr kumimoji="1" lang="en-US" altLang="ko-KR" sz="3600" dirty="0">
                <a:solidFill>
                  <a:schemeClr val="accent1"/>
                </a:solidFill>
              </a:rPr>
              <a:t>?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9131" y="1653327"/>
            <a:ext cx="369646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 err="1"/>
              <a:t>조건문이란</a:t>
            </a:r>
            <a:r>
              <a:rPr kumimoji="1" lang="en-US" altLang="ko-KR" sz="1600" dirty="0"/>
              <a:t>? : </a:t>
            </a:r>
            <a:r>
              <a:rPr kumimoji="1" lang="ko-KR" altLang="en-US" sz="1600" dirty="0"/>
              <a:t>참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거짓을 판단하는 문장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877CC11-05D1-7740-B80C-801900844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633" y="2077031"/>
            <a:ext cx="1231457" cy="5206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6FADD4-7046-0244-A9E1-33008B392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122" y="4130092"/>
            <a:ext cx="2562517" cy="23814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49CD21A-4C6D-2449-A9AE-340331930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371" y="4102829"/>
            <a:ext cx="787770" cy="10231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356FD26-BA0A-C249-ADA2-10014253C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6064" y="4596318"/>
            <a:ext cx="742496" cy="52970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8403B3C-8F8B-8F4F-9A49-9E535FED78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9371" y="5181870"/>
            <a:ext cx="810407" cy="51159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6AF0D2A-46DC-2648-A141-6830965AFC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6064" y="5181870"/>
            <a:ext cx="792298" cy="51159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D822F9C-FD7E-FD44-9560-748EC76C3B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1121" y="2546365"/>
            <a:ext cx="4346319" cy="51701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A3AF8F4-46D0-AE46-B022-CC895FE33B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9217" y="3362694"/>
            <a:ext cx="2250125" cy="1534793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BA4B47B6-9F61-D044-A84E-876FD060ED7D}"/>
              </a:ext>
            </a:extLst>
          </p:cNvPr>
          <p:cNvSpPr txBox="1">
            <a:spLocks/>
          </p:cNvSpPr>
          <p:nvPr/>
        </p:nvSpPr>
        <p:spPr>
          <a:xfrm>
            <a:off x="2974066" y="2640107"/>
            <a:ext cx="302659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위 예제에서는 </a:t>
            </a:r>
            <a:r>
              <a:rPr kumimoji="1" lang="en-US" altLang="ko-KR" sz="1600" dirty="0"/>
              <a:t>money</a:t>
            </a:r>
            <a:r>
              <a:rPr kumimoji="1" lang="ko-KR" altLang="en-US" sz="1600" dirty="0"/>
              <a:t>가 </a:t>
            </a:r>
            <a:r>
              <a:rPr kumimoji="1" lang="ko-KR" altLang="en-US" sz="1600" dirty="0" err="1"/>
              <a:t>조건문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DC9DFD17-858F-7647-8BF5-BD7401DAC44E}"/>
              </a:ext>
            </a:extLst>
          </p:cNvPr>
          <p:cNvSpPr txBox="1">
            <a:spLocks/>
          </p:cNvSpPr>
          <p:nvPr/>
        </p:nvSpPr>
        <p:spPr>
          <a:xfrm>
            <a:off x="3138281" y="3453283"/>
            <a:ext cx="2698175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조건문에</a:t>
            </a:r>
            <a:r>
              <a:rPr kumimoji="1" lang="ko-KR" altLang="en-US" sz="1600" dirty="0"/>
              <a:t> 쓸 수 있는 문장들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DCA2260C-74FA-4468-932C-6533921EECF0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if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들여쓰기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b="1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조건문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elif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21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118115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복잡한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조건문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775" y="4341345"/>
            <a:ext cx="2868093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bool </a:t>
            </a:r>
            <a:r>
              <a:rPr kumimoji="1" lang="ko-KR" altLang="en-US" sz="1600" dirty="0"/>
              <a:t>값의 연산으로 구현 가능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B214CBB-9368-E445-94BA-170DE2030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468" y="2343428"/>
            <a:ext cx="4236517" cy="18705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FC7252-7D27-7C43-A27A-E3E26E586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092" y="2088011"/>
            <a:ext cx="4515532" cy="5289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FA1861D-1CBE-C643-89BB-A7307EBA3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230" y="2704411"/>
            <a:ext cx="3109257" cy="2341233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CB6F1CF3-85C0-4785-AD84-97C4AD52379E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if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들여쓰기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b="1" dirty="0" err="1">
                <a:solidFill>
                  <a:schemeClr val="bg1"/>
                </a:solidFill>
              </a:rPr>
              <a:t>조건문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elif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76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79563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in/not in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426" y="3503074"/>
            <a:ext cx="3142207" cy="784958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x in </a:t>
            </a:r>
            <a:r>
              <a:rPr kumimoji="1" lang="en-US" altLang="ko-KR" sz="1600" dirty="0" err="1"/>
              <a:t>iterable</a:t>
            </a:r>
            <a:r>
              <a:rPr kumimoji="1" lang="en-US" altLang="ko-KR" sz="1600" dirty="0"/>
              <a:t> : x</a:t>
            </a:r>
            <a:r>
              <a:rPr kumimoji="1" lang="ko-KR" altLang="en-US" sz="1600" dirty="0"/>
              <a:t>가 안에 있나</a:t>
            </a:r>
            <a:r>
              <a:rPr kumimoji="1" lang="en-US" altLang="ko-KR" sz="1600" dirty="0"/>
              <a:t>?</a:t>
            </a:r>
          </a:p>
          <a:p>
            <a:pPr marL="0" indent="0">
              <a:buNone/>
            </a:pPr>
            <a:r>
              <a:rPr kumimoji="1" lang="en-US" altLang="ko-KR" sz="1600" dirty="0"/>
              <a:t>x not in </a:t>
            </a:r>
            <a:r>
              <a:rPr kumimoji="1" lang="en-US" altLang="ko-KR" sz="1600" dirty="0" err="1"/>
              <a:t>iterable</a:t>
            </a:r>
            <a:r>
              <a:rPr kumimoji="1" lang="en-US" altLang="ko-KR" sz="1600" dirty="0"/>
              <a:t> : x</a:t>
            </a:r>
            <a:r>
              <a:rPr kumimoji="1" lang="ko-KR" altLang="en-US" sz="1600" dirty="0"/>
              <a:t>가 안에 없나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9D8AF20-0BA0-DE49-BF38-DE00A7B74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922" y="1354154"/>
            <a:ext cx="1748895" cy="11264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278E87-DDD6-C245-A4FA-613B98A57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123" y="2697868"/>
            <a:ext cx="1326492" cy="7002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396161C-9750-754E-A0AA-2B8C97DA3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542" y="2697868"/>
            <a:ext cx="1522872" cy="7002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049049F-B8A2-A648-B065-D9BCF307C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0972" y="4531633"/>
            <a:ext cx="2923470" cy="4483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808B856-F863-E748-A91F-836C373217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4763" y="5013325"/>
            <a:ext cx="2515889" cy="12560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8D7F286-FCEB-5946-A55D-A54ED2ED76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2992" y="2011520"/>
            <a:ext cx="3545958" cy="4520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26C489B-4743-874B-86D5-D03103C76B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0616" y="2475165"/>
            <a:ext cx="2530710" cy="98190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90E17686-C62C-1C42-A6B5-03E9F6B761BD}"/>
              </a:ext>
            </a:extLst>
          </p:cNvPr>
          <p:cNvSpPr txBox="1">
            <a:spLocks/>
          </p:cNvSpPr>
          <p:nvPr/>
        </p:nvSpPr>
        <p:spPr>
          <a:xfrm>
            <a:off x="6827317" y="1292445"/>
            <a:ext cx="4281941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조건을 만족했을 때 아무것도 안 하고 싶다면</a:t>
            </a:r>
            <a:r>
              <a:rPr kumimoji="1" lang="en-US" altLang="ko-KR" sz="1600" dirty="0"/>
              <a:t>?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15B94766-8646-F649-BB9A-3E55EF1E2A0D}"/>
              </a:ext>
            </a:extLst>
          </p:cNvPr>
          <p:cNvSpPr txBox="1">
            <a:spLocks/>
          </p:cNvSpPr>
          <p:nvPr/>
        </p:nvSpPr>
        <p:spPr>
          <a:xfrm>
            <a:off x="8309950" y="1597115"/>
            <a:ext cx="1132041" cy="361253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pass </a:t>
            </a:r>
            <a:r>
              <a:rPr kumimoji="1" lang="ko-KR" altLang="en-US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!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F6FB1341-1D37-974F-92E8-B683A6ED3939}"/>
              </a:ext>
            </a:extLst>
          </p:cNvPr>
          <p:cNvSpPr txBox="1">
            <a:spLocks/>
          </p:cNvSpPr>
          <p:nvPr/>
        </p:nvSpPr>
        <p:spPr>
          <a:xfrm>
            <a:off x="6170228" y="4799345"/>
            <a:ext cx="241444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pass</a:t>
            </a:r>
            <a:r>
              <a:rPr kumimoji="1" lang="ko-KR" altLang="en-US" sz="1600" dirty="0"/>
              <a:t>는 이렇게도 씁니다</a:t>
            </a:r>
            <a:r>
              <a:rPr kumimoji="1" lang="en-US" altLang="ko-KR" sz="1600" dirty="0"/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0018C65-FE72-4545-AB65-465376F217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0857" y="3566602"/>
            <a:ext cx="3206555" cy="3259468"/>
          </a:xfrm>
          <a:prstGeom prst="rect">
            <a:avLst/>
          </a:prstGeom>
        </p:spPr>
      </p:pic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5257A8E2-42F3-EF4C-B0AF-31D67733956A}"/>
              </a:ext>
            </a:extLst>
          </p:cNvPr>
          <p:cNvSpPr txBox="1">
            <a:spLocks/>
          </p:cNvSpPr>
          <p:nvPr/>
        </p:nvSpPr>
        <p:spPr>
          <a:xfrm>
            <a:off x="5921768" y="5362908"/>
            <a:ext cx="291137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할 일만 써놓고 코드는 나중에</a:t>
            </a:r>
            <a:r>
              <a:rPr kumimoji="1" lang="en-US" altLang="ko-KR" sz="1600" dirty="0"/>
              <a:t>!</a:t>
            </a: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26D26035-9ABA-4A7D-A555-4AF5AA57859C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if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들여쓰기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조건문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elif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82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  <p:bldP spid="53" grpId="0"/>
      <p:bldP spid="54" grpId="0"/>
      <p:bldP spid="55" grpId="0"/>
    </p:bldLst>
  </p:timing>
</p:sld>
</file>

<file path=ppt/theme/theme1.xml><?xml version="1.0" encoding="utf-8"?>
<a:theme xmlns:a="http://schemas.openxmlformats.org/drawingml/2006/main" name="아틀라스">
  <a:themeElements>
    <a:clrScheme name="아틀라스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아틀라스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아틀라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777</Words>
  <Application>Microsoft Office PowerPoint</Application>
  <PresentationFormat>와이드스크린</PresentationFormat>
  <Paragraphs>241</Paragraphs>
  <Slides>31</Slides>
  <Notes>1</Notes>
  <HiddenSlides>2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맑은 고딕</vt:lpstr>
      <vt:lpstr>Arial</vt:lpstr>
      <vt:lpstr>Calibri Light</vt:lpstr>
      <vt:lpstr>Rockwell</vt:lpstr>
      <vt:lpstr>Wingdings</vt:lpstr>
      <vt:lpstr>아틀라스</vt:lpstr>
      <vt:lpstr>점프 투 파이썬</vt:lpstr>
      <vt:lpstr>파이썬 실행하기</vt:lpstr>
      <vt:lpstr>if문</vt:lpstr>
      <vt:lpstr>if문</vt:lpstr>
      <vt:lpstr>if문 : 들여쓰기</vt:lpstr>
      <vt:lpstr>if문 : 들여쓰기</vt:lpstr>
      <vt:lpstr>if문 : 조건문이란?</vt:lpstr>
      <vt:lpstr>if문 : 복잡한 조건문</vt:lpstr>
      <vt:lpstr>if문 : in/not in</vt:lpstr>
      <vt:lpstr>if문 : elif</vt:lpstr>
      <vt:lpstr>if문 : 조건부 표현식</vt:lpstr>
      <vt:lpstr>연습문제 #1</vt:lpstr>
      <vt:lpstr>while문</vt:lpstr>
      <vt:lpstr>while문</vt:lpstr>
      <vt:lpstr>while문 : 만들기</vt:lpstr>
      <vt:lpstr>while문 : 루프 탈출하기</vt:lpstr>
      <vt:lpstr>while문 : 루프 되돌아가기</vt:lpstr>
      <vt:lpstr>while문 : 무한 루프</vt:lpstr>
      <vt:lpstr>연습문제 #2</vt:lpstr>
      <vt:lpstr>연습문제 #3</vt:lpstr>
      <vt:lpstr>연습문제 #4</vt:lpstr>
      <vt:lpstr>for문</vt:lpstr>
      <vt:lpstr>for문</vt:lpstr>
      <vt:lpstr>for문</vt:lpstr>
      <vt:lpstr>for문 : for문과 continue</vt:lpstr>
      <vt:lpstr>for문 : range</vt:lpstr>
      <vt:lpstr>for문 : List Comprehension</vt:lpstr>
      <vt:lpstr>연습문제 #5</vt:lpstr>
      <vt:lpstr>연습문제 #6</vt:lpstr>
      <vt:lpstr>연습문제 #7</vt:lpstr>
      <vt:lpstr>왜 파이썬?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점프 투 파이썬</dc:title>
  <dc:creator>이효건</dc:creator>
  <cp:lastModifiedBy>Lee Hyogun</cp:lastModifiedBy>
  <cp:revision>194</cp:revision>
  <dcterms:created xsi:type="dcterms:W3CDTF">2019-01-21T06:59:28Z</dcterms:created>
  <dcterms:modified xsi:type="dcterms:W3CDTF">2019-01-24T16:17:55Z</dcterms:modified>
</cp:coreProperties>
</file>