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3"/>
  </p:notesMasterIdLst>
  <p:sldIdLst>
    <p:sldId id="256" r:id="rId2"/>
    <p:sldId id="281" r:id="rId3"/>
    <p:sldId id="265" r:id="rId4"/>
    <p:sldId id="282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33" r:id="rId13"/>
    <p:sldId id="334" r:id="rId14"/>
    <p:sldId id="347" r:id="rId15"/>
    <p:sldId id="335" r:id="rId16"/>
    <p:sldId id="348" r:id="rId17"/>
    <p:sldId id="349" r:id="rId18"/>
    <p:sldId id="350" r:id="rId19"/>
    <p:sldId id="336" r:id="rId20"/>
    <p:sldId id="352" r:id="rId21"/>
    <p:sldId id="351" r:id="rId22"/>
    <p:sldId id="337" r:id="rId23"/>
    <p:sldId id="338" r:id="rId24"/>
    <p:sldId id="353" r:id="rId25"/>
    <p:sldId id="354" r:id="rId26"/>
    <p:sldId id="355" r:id="rId27"/>
    <p:sldId id="356" r:id="rId28"/>
    <p:sldId id="357" r:id="rId29"/>
    <p:sldId id="339" r:id="rId30"/>
    <p:sldId id="358" r:id="rId31"/>
    <p:sldId id="26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7E036D-3FBA-2C47-8207-359F8DF05379}">
          <p14:sldIdLst>
            <p14:sldId id="256"/>
            <p14:sldId id="281"/>
          </p14:sldIdLst>
        </p14:section>
        <p14:section name="if문" id="{1C778F6E-207F-544D-A3BE-FB93B2C15B19}">
          <p14:sldIdLst>
            <p14:sldId id="265"/>
            <p14:sldId id="282"/>
            <p14:sldId id="340"/>
            <p14:sldId id="341"/>
            <p14:sldId id="342"/>
            <p14:sldId id="343"/>
            <p14:sldId id="344"/>
            <p14:sldId id="345"/>
            <p14:sldId id="346"/>
            <p14:sldId id="333"/>
          </p14:sldIdLst>
        </p14:section>
        <p14:section name="while문" id="{4C370913-4D13-C34F-805D-F36D3D1E7BAA}">
          <p14:sldIdLst>
            <p14:sldId id="334"/>
            <p14:sldId id="347"/>
            <p14:sldId id="335"/>
            <p14:sldId id="348"/>
            <p14:sldId id="349"/>
            <p14:sldId id="350"/>
            <p14:sldId id="336"/>
            <p14:sldId id="352"/>
            <p14:sldId id="351"/>
          </p14:sldIdLst>
        </p14:section>
        <p14:section name="for문" id="{D5B877F8-90BC-9747-8D22-035853DB4FB2}">
          <p14:sldIdLst>
            <p14:sldId id="337"/>
            <p14:sldId id="338"/>
            <p14:sldId id="353"/>
            <p14:sldId id="354"/>
            <p14:sldId id="355"/>
            <p14:sldId id="356"/>
            <p14:sldId id="357"/>
            <p14:sldId id="339"/>
            <p14:sldId id="35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FE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88" autoAdjust="0"/>
  </p:normalViewPr>
  <p:slideViewPr>
    <p:cSldViewPr snapToGrid="0" snapToObjects="1">
      <p:cViewPr varScale="1">
        <p:scale>
          <a:sx n="155" d="100"/>
          <a:sy n="155" d="100"/>
        </p:scale>
        <p:origin x="27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6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03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프로그램의 구조를 쌓는다</a:t>
            </a:r>
            <a:r>
              <a:rPr kumimoji="1" lang="en-US" altLang="ko-KR" sz="2000" dirty="0"/>
              <a:t>!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제어문</a:t>
            </a:r>
            <a:endParaRPr kumimoji="1" lang="en-US" altLang="ko-KR" sz="2000" dirty="0"/>
          </a:p>
          <a:p>
            <a:r>
              <a:rPr kumimoji="1" lang="ko-KR" altLang="en-US" sz="2000" dirty="0"/>
              <a:t>프로그래밍의 꽃</a:t>
            </a:r>
            <a:r>
              <a:rPr kumimoji="1" lang="en-US" altLang="ko-KR" sz="2000" dirty="0"/>
              <a:t>!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87230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elif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072" y="4335502"/>
            <a:ext cx="1665841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else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if</a:t>
            </a:r>
            <a:r>
              <a:rPr kumimoji="1" lang="ko-KR" altLang="en-US" sz="1600" dirty="0"/>
              <a:t>의 줄임말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8EAF049-5D4C-49EF-B47D-A654A96C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56" y="1482851"/>
            <a:ext cx="5721144" cy="74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007131-6AF8-4F4F-A6DA-9FB5A116D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24"/>
          <a:stretch/>
        </p:blipFill>
        <p:spPr>
          <a:xfrm>
            <a:off x="3013949" y="2565343"/>
            <a:ext cx="1873250" cy="16326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8B6477-9F15-46FB-BF73-9C6E7B360B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677"/>
          <a:stretch/>
        </p:blipFill>
        <p:spPr>
          <a:xfrm>
            <a:off x="5686040" y="2547004"/>
            <a:ext cx="2186806" cy="16509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2F4303-4234-429E-9553-79B7E5C41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096"/>
          <a:stretch/>
        </p:blipFill>
        <p:spPr>
          <a:xfrm>
            <a:off x="9136063" y="1873017"/>
            <a:ext cx="1666875" cy="3685498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6A905AD-B33E-4FAD-84FC-9364CC568329}"/>
              </a:ext>
            </a:extLst>
          </p:cNvPr>
          <p:cNvSpPr txBox="1">
            <a:spLocks/>
          </p:cNvSpPr>
          <p:nvPr/>
        </p:nvSpPr>
        <p:spPr>
          <a:xfrm>
            <a:off x="8601746" y="5820453"/>
            <a:ext cx="272702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뒤에 꼭 </a:t>
            </a:r>
            <a:r>
              <a:rPr kumimoji="1" lang="en-US" altLang="ko-KR" sz="1600" dirty="0"/>
              <a:t>else </a:t>
            </a:r>
            <a:r>
              <a:rPr kumimoji="1" lang="ko-KR" altLang="en-US" sz="1600" dirty="0"/>
              <a:t>절 안 붙어도 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CA8DDBC-1B48-4202-BB12-A3576EF2537C}"/>
              </a:ext>
            </a:extLst>
          </p:cNvPr>
          <p:cNvSpPr txBox="1">
            <a:spLocks/>
          </p:cNvSpPr>
          <p:nvPr/>
        </p:nvSpPr>
        <p:spPr>
          <a:xfrm>
            <a:off x="3142101" y="4368435"/>
            <a:ext cx="151836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가독성 </a:t>
            </a:r>
            <a:r>
              <a:rPr kumimoji="1" lang="ko-KR" altLang="en-US" sz="1600" dirty="0" err="1"/>
              <a:t>ㅎㅌㅊ</a:t>
            </a:r>
            <a:r>
              <a:rPr kumimoji="1" lang="en-US" altLang="ko-KR" sz="1600" dirty="0"/>
              <a:t>;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89338F55-F531-48D1-9989-BE56D938A1D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elif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9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1811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조건부 표현식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30" y="3790418"/>
            <a:ext cx="5804794" cy="49571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Pythonic </a:t>
            </a:r>
            <a:r>
              <a:rPr kumimoji="1" lang="ko-KR" altLang="en-US" sz="2400" dirty="0"/>
              <a:t>하게 짰다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파이썬 스럽게 짰다</a:t>
            </a:r>
            <a:r>
              <a:rPr kumimoji="1" lang="en-US" altLang="ko-KR" sz="2400" dirty="0"/>
              <a:t>!)</a:t>
            </a:r>
            <a:endParaRPr kumimoji="1" lang="ko-KR" altLang="en-US" sz="24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61AF512-ED61-4D15-B87A-D81E9247A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49"/>
          <a:stretch/>
        </p:blipFill>
        <p:spPr>
          <a:xfrm>
            <a:off x="3751121" y="1644740"/>
            <a:ext cx="2080969" cy="1035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627150-2054-46C4-BC1B-8797D59BF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502"/>
          <a:stretch/>
        </p:blipFill>
        <p:spPr>
          <a:xfrm>
            <a:off x="6449242" y="2031856"/>
            <a:ext cx="4258632" cy="3939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3F570B-269C-4711-A4FE-41B500A763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398"/>
          <a:stretch/>
        </p:blipFill>
        <p:spPr>
          <a:xfrm>
            <a:off x="3747103" y="3224862"/>
            <a:ext cx="4335078" cy="3939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5C25E6-159B-457F-A9DC-A4561397F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825" y="4926584"/>
            <a:ext cx="4978400" cy="96405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63647CE-2B97-4EE0-8FD2-B7174B3510CC}"/>
              </a:ext>
            </a:extLst>
          </p:cNvPr>
          <p:cNvSpPr txBox="1">
            <a:spLocks/>
          </p:cNvSpPr>
          <p:nvPr/>
        </p:nvSpPr>
        <p:spPr>
          <a:xfrm>
            <a:off x="7312827" y="2484901"/>
            <a:ext cx="2685351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문장이 짧을 경우 가독성 매우 좋아짐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F60A6E9-75F6-484E-A1F0-1EDA32CD25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677"/>
          <a:stretch/>
        </p:blipFill>
        <p:spPr>
          <a:xfrm>
            <a:off x="3307380" y="4583143"/>
            <a:ext cx="2186806" cy="165094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2E0C019C-F933-4BB6-85CE-087C4B9D1B66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E748EB-790D-4E9D-86E3-1DF4E983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33" y="2520122"/>
            <a:ext cx="4343534" cy="38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400" dirty="0">
                <a:solidFill>
                  <a:schemeClr val="tx1"/>
                </a:solidFill>
              </a:rPr>
              <a:t>여기부터 </a:t>
            </a:r>
            <a:r>
              <a:rPr kumimoji="1" lang="ko-KR" altLang="en-US" sz="2400" dirty="0" err="1">
                <a:solidFill>
                  <a:schemeClr val="tx1"/>
                </a:solidFill>
              </a:rPr>
              <a:t>꿀잼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8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80337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239" y="1608931"/>
            <a:ext cx="1005403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/>
              <a:t>기본구조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2BE2BA7-1A0B-49BE-902C-0EDA3EFF7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199"/>
          <a:stretch/>
        </p:blipFill>
        <p:spPr>
          <a:xfrm>
            <a:off x="3198606" y="2034347"/>
            <a:ext cx="1160670" cy="843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622E34-3FAF-4DFC-AA93-FB488F77B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32"/>
          <a:stretch/>
        </p:blipFill>
        <p:spPr>
          <a:xfrm>
            <a:off x="2467327" y="3404847"/>
            <a:ext cx="2867274" cy="27213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02E79F-A921-4C54-B76F-8E8804E4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108" y="1727465"/>
            <a:ext cx="4707017" cy="6137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A07F20-9915-4A0B-9122-D6441DDF0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593" y="2679187"/>
            <a:ext cx="4039395" cy="324933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7300CDB7-4DB2-B549-A64F-7479ACB5F91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무한 루프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2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40317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만들기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88BC115-74B6-489F-A80F-BDAD4B5D0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638"/>
          <a:stretch/>
        </p:blipFill>
        <p:spPr>
          <a:xfrm>
            <a:off x="2979140" y="1581077"/>
            <a:ext cx="1770860" cy="17039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B31B50-4BEB-4B6D-8F56-CB40A8EE1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743"/>
          <a:stretch/>
        </p:blipFill>
        <p:spPr>
          <a:xfrm>
            <a:off x="3389585" y="3776026"/>
            <a:ext cx="2326219" cy="24745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0F6F22-1E44-4A7C-8790-504DDE61F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185" y="2305736"/>
            <a:ext cx="6279818" cy="8248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97F69C-8FF3-4219-B465-BB34F65CAE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2492"/>
          <a:stretch/>
        </p:blipFill>
        <p:spPr>
          <a:xfrm>
            <a:off x="7142346" y="4257700"/>
            <a:ext cx="1093124" cy="15112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7363DE-451E-4AD6-8A4D-EF3E304488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2503"/>
          <a:stretch/>
        </p:blipFill>
        <p:spPr>
          <a:xfrm>
            <a:off x="9662013" y="4643039"/>
            <a:ext cx="1092443" cy="740573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0C18A96-B5B9-49FE-A142-FE66027CFEE4}"/>
              </a:ext>
            </a:extLst>
          </p:cNvPr>
          <p:cNvSpPr/>
          <p:nvPr/>
        </p:nvSpPr>
        <p:spPr>
          <a:xfrm>
            <a:off x="6027973" y="4903873"/>
            <a:ext cx="802204" cy="218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4A80EF53-2E00-4D62-AD35-5A238EC0546D}"/>
              </a:ext>
            </a:extLst>
          </p:cNvPr>
          <p:cNvSpPr/>
          <p:nvPr/>
        </p:nvSpPr>
        <p:spPr>
          <a:xfrm>
            <a:off x="8547639" y="4903873"/>
            <a:ext cx="802204" cy="218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AF36F93-FDF7-EA4C-BE3C-DFE61F2200C4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무한 루프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9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1542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루프 탈출하기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499" y="1498012"/>
            <a:ext cx="418576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커피가 다 떨어지면 판매를 중단하는 자판기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67D431F-342B-014C-8FE5-725C39F10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371" y="2401937"/>
            <a:ext cx="5053107" cy="22458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7CAC139-27AC-D440-AEC0-E37E2F64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178" y="2007813"/>
            <a:ext cx="4821729" cy="284237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FD25601-09CC-0146-AE3A-A7CCC9EA9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511" y="4948479"/>
            <a:ext cx="2337062" cy="673748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3DBFBDB-6715-3949-9C99-92D2ACAB8A3E}"/>
              </a:ext>
            </a:extLst>
          </p:cNvPr>
          <p:cNvSpPr txBox="1">
            <a:spLocks/>
          </p:cNvSpPr>
          <p:nvPr/>
        </p:nvSpPr>
        <p:spPr>
          <a:xfrm>
            <a:off x="5321950" y="5844615"/>
            <a:ext cx="372409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여러 숫자들을 넣어보고 테스트 해보자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92B3E315-D51B-744E-A530-BCED650743F5}"/>
              </a:ext>
            </a:extLst>
          </p:cNvPr>
          <p:cNvSpPr txBox="1">
            <a:spLocks/>
          </p:cNvSpPr>
          <p:nvPr/>
        </p:nvSpPr>
        <p:spPr>
          <a:xfrm>
            <a:off x="3994552" y="1927942"/>
            <a:ext cx="1256499" cy="361253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break </a:t>
            </a:r>
            <a:r>
              <a:rPr kumimoji="1" lang="ko-KR" altLang="en-US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B024EDD-BA87-F44F-9E44-84F24F11CFB5}"/>
              </a:ext>
            </a:extLst>
          </p:cNvPr>
          <p:cNvSpPr txBox="1">
            <a:spLocks/>
          </p:cNvSpPr>
          <p:nvPr/>
        </p:nvSpPr>
        <p:spPr>
          <a:xfrm>
            <a:off x="8445382" y="1498012"/>
            <a:ext cx="280076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좀 더 그럴듯하게 만들어보자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6FA8420C-B928-3545-9E8D-BDE3BB4C5FE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무한 루프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3" grpId="0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25785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루프 되돌아가기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494" y="1322432"/>
            <a:ext cx="2569934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아</a:t>
            </a:r>
            <a:r>
              <a:rPr kumimoji="1" lang="en-US" altLang="ko-KR" sz="1600" dirty="0"/>
              <a:t>~ </a:t>
            </a:r>
            <a:r>
              <a:rPr kumimoji="1" lang="ko-KR" altLang="en-US" sz="1600" dirty="0"/>
              <a:t>홀수만 출력하고 싶다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7D7ED3F-B862-BF4D-97B1-C8168D94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05" y="2266521"/>
            <a:ext cx="3973512" cy="3649298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46F862C5-F69F-4040-B707-53CF978CAA45}"/>
              </a:ext>
            </a:extLst>
          </p:cNvPr>
          <p:cNvSpPr txBox="1">
            <a:spLocks/>
          </p:cNvSpPr>
          <p:nvPr/>
        </p:nvSpPr>
        <p:spPr>
          <a:xfrm>
            <a:off x="7890375" y="1915621"/>
            <a:ext cx="3211135" cy="120924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a 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 </a:t>
            </a:r>
            <a:r>
              <a:rPr kumimoji="1" lang="ko-KR" altLang="en-US" sz="1600" dirty="0" err="1"/>
              <a:t>올린다음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짝수면</a:t>
            </a:r>
            <a:r>
              <a:rPr kumimoji="1" lang="ko-KR" altLang="en-US" sz="1600" dirty="0"/>
              <a:t> 루프 처음으로 되돌아가고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홀수면</a:t>
            </a:r>
            <a:r>
              <a:rPr kumimoji="1" lang="ko-KR" altLang="en-US" sz="1600" dirty="0"/>
              <a:t> 출력</a:t>
            </a: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720E691-E44E-904B-A705-EFA7CD673946}"/>
              </a:ext>
            </a:extLst>
          </p:cNvPr>
          <p:cNvSpPr txBox="1">
            <a:spLocks/>
          </p:cNvSpPr>
          <p:nvPr/>
        </p:nvSpPr>
        <p:spPr>
          <a:xfrm>
            <a:off x="4345173" y="1801012"/>
            <a:ext cx="1516377" cy="361253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continue </a:t>
            </a:r>
            <a:r>
              <a:rPr kumimoji="1" lang="ko-KR" altLang="en-US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45A7C448-8999-0B49-9C88-4BFDC57E9727}"/>
              </a:ext>
            </a:extLst>
          </p:cNvPr>
          <p:cNvSpPr txBox="1">
            <a:spLocks/>
          </p:cNvSpPr>
          <p:nvPr/>
        </p:nvSpPr>
        <p:spPr>
          <a:xfrm>
            <a:off x="7890375" y="3900182"/>
            <a:ext cx="3457613" cy="78495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break</a:t>
            </a:r>
            <a:r>
              <a:rPr kumimoji="1" lang="ko-KR" altLang="en-US" sz="1600" dirty="0"/>
              <a:t>는 루프 전체를 종료시키지만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continue</a:t>
            </a:r>
            <a:r>
              <a:rPr kumimoji="1" lang="ko-KR" altLang="en-US" sz="1600" dirty="0"/>
              <a:t>는 루프를 한 번만 생략한다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A07AE2E4-D345-BF45-8763-EDC1C9BFD6A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무한 루프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93056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무한 루프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953" y="1867597"/>
            <a:ext cx="1056700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기본 구조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D35B26D-87DC-E444-BCE4-BCC1D492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67" y="2195331"/>
            <a:ext cx="1818106" cy="1330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A64949-C018-134F-BFD0-7A522E41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28" y="1839060"/>
            <a:ext cx="6323846" cy="2043185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BE87ED1-714C-334F-A5B6-100D59A48FF1}"/>
              </a:ext>
            </a:extLst>
          </p:cNvPr>
          <p:cNvSpPr txBox="1">
            <a:spLocks/>
          </p:cNvSpPr>
          <p:nvPr/>
        </p:nvSpPr>
        <p:spPr>
          <a:xfrm>
            <a:off x="7110825" y="1477806"/>
            <a:ext cx="239841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컴퓨터를 괴롭혀 봅시다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7380C9F-019A-F14C-AAD0-4340B4F00384}"/>
              </a:ext>
            </a:extLst>
          </p:cNvPr>
          <p:cNvSpPr txBox="1">
            <a:spLocks/>
          </p:cNvSpPr>
          <p:nvPr/>
        </p:nvSpPr>
        <p:spPr>
          <a:xfrm>
            <a:off x="6649163" y="3879350"/>
            <a:ext cx="332174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이렇게 짜는 경우는 거의 없습니다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3CDE3B2-C54E-D14D-8082-A09A1518671E}"/>
              </a:ext>
            </a:extLst>
          </p:cNvPr>
          <p:cNvSpPr txBox="1">
            <a:spLocks/>
          </p:cNvSpPr>
          <p:nvPr/>
        </p:nvSpPr>
        <p:spPr>
          <a:xfrm>
            <a:off x="3611806" y="5208340"/>
            <a:ext cx="6952929" cy="5629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2800" dirty="0"/>
              <a:t>if/</a:t>
            </a:r>
            <a:r>
              <a:rPr kumimoji="1" lang="en-US" altLang="ko-KR" sz="2800" dirty="0" err="1"/>
              <a:t>elif</a:t>
            </a:r>
            <a:r>
              <a:rPr kumimoji="1" lang="en-US" altLang="ko-KR" sz="2800" dirty="0"/>
              <a:t>/else, break/continue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이용하세요</a:t>
            </a:r>
            <a:r>
              <a:rPr kumimoji="1" lang="en-US" altLang="ko-KR" sz="2800" dirty="0"/>
              <a:t>!</a:t>
            </a:r>
            <a:endParaRPr kumimoji="1" lang="ko-KR" altLang="en-US" sz="28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6DCDB85-3A47-7E41-A6C4-64382088F1AB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무한 루프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3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A8D625-3463-3944-9C99-EBA8199C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874" y="3757475"/>
            <a:ext cx="6554252" cy="10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7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#3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E3632B-6F3E-EE47-A5EB-7F96795D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23" y="3513574"/>
            <a:ext cx="9132354" cy="14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6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#4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7380AA-67F5-B74F-A8E6-9020A950D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86" y="3326974"/>
            <a:ext cx="6278028" cy="20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26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for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400" dirty="0">
                <a:solidFill>
                  <a:schemeClr val="tx1"/>
                </a:solidFill>
              </a:rPr>
              <a:t>섬세한 제어가 가능한 </a:t>
            </a:r>
            <a:r>
              <a:rPr kumimoji="1" lang="en-US" altLang="ko-KR" sz="2400" dirty="0">
                <a:solidFill>
                  <a:schemeClr val="tx1"/>
                </a:solidFill>
              </a:rPr>
              <a:t>while</a:t>
            </a:r>
            <a:r>
              <a:rPr kumimoji="1" lang="ko-KR" altLang="en-US" sz="2400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5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37210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633" y="1428304"/>
            <a:ext cx="1056700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기본 구조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58D9451-F853-B443-944D-1D56A1FB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21" y="1767144"/>
            <a:ext cx="4014724" cy="13721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1632DD-28AA-A942-9643-BED50F05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509" y="3825276"/>
            <a:ext cx="4431442" cy="21750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B87BFD-74A3-7847-BA85-0EAEBD9E9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841" y="3809965"/>
            <a:ext cx="3308336" cy="218523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D49DEDD-D826-AE4A-ACF1-4AEAFB239A84}"/>
              </a:ext>
            </a:extLst>
          </p:cNvPr>
          <p:cNvSpPr txBox="1">
            <a:spLocks/>
          </p:cNvSpPr>
          <p:nvPr/>
        </p:nvSpPr>
        <p:spPr>
          <a:xfrm>
            <a:off x="4295916" y="3464022"/>
            <a:ext cx="172355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자주 쓰이는 형태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0D7BCE84-1D25-2045-AE6C-C9EDCCCABC61}"/>
              </a:ext>
            </a:extLst>
          </p:cNvPr>
          <p:cNvSpPr txBox="1">
            <a:spLocks/>
          </p:cNvSpPr>
          <p:nvPr/>
        </p:nvSpPr>
        <p:spPr>
          <a:xfrm>
            <a:off x="8809350" y="3464022"/>
            <a:ext cx="203132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한 번에 두 개씩 받기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1771903F-6032-4F77-83DC-6419D916E5B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888659" cy="186486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for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응용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for</a:t>
            </a:r>
            <a:r>
              <a:rPr kumimoji="1" lang="ko-KR" altLang="en-US" sz="900" dirty="0">
                <a:solidFill>
                  <a:schemeClr val="bg1"/>
                </a:solidFill>
              </a:rPr>
              <a:t>문과 </a:t>
            </a:r>
            <a:r>
              <a:rPr kumimoji="1" lang="en-US" altLang="ko-KR" sz="900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range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15638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37210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300" y="1416488"/>
            <a:ext cx="1467068" cy="361253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응용 해봅시다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F30AD90-CA27-9645-A5B3-EC26EEF0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66" y="1856660"/>
            <a:ext cx="9279196" cy="8856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FE2C46-15C7-F143-9CAD-8FAF7ABA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281" y="3054491"/>
            <a:ext cx="3214045" cy="5195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859371-FFB0-624A-8D3B-D420F8C4C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281" y="3829756"/>
            <a:ext cx="4889831" cy="26528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3F4B822-9954-A049-9EC0-F8693CC61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338" y="3599991"/>
            <a:ext cx="2786185" cy="189990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0E5DB04-D82A-41BB-A6C1-FCACB311D1F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888659" cy="186486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응용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for</a:t>
            </a:r>
            <a:r>
              <a:rPr kumimoji="1" lang="ko-KR" altLang="en-US" sz="900" dirty="0">
                <a:solidFill>
                  <a:schemeClr val="bg1"/>
                </a:solidFill>
              </a:rPr>
              <a:t>문과 </a:t>
            </a:r>
            <a:r>
              <a:rPr kumimoji="1" lang="en-US" altLang="ko-KR" sz="900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range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9292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55945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문과 </a:t>
            </a:r>
            <a:r>
              <a:rPr kumimoji="1" lang="en-US" altLang="ko-KR" sz="3600" dirty="0">
                <a:solidFill>
                  <a:schemeClr val="accent1"/>
                </a:solidFill>
              </a:rPr>
              <a:t>continue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04" y="1548696"/>
            <a:ext cx="5863208" cy="428451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2000" dirty="0"/>
              <a:t>60</a:t>
            </a:r>
            <a:r>
              <a:rPr kumimoji="1" lang="ko-KR" altLang="en-US" sz="2000" dirty="0"/>
              <a:t>점 이상 합격</a:t>
            </a:r>
            <a:r>
              <a:rPr kumimoji="1" lang="en-US" altLang="ko-KR" sz="2000" dirty="0"/>
              <a:t>! continue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이용해 만들어 봅시다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91A9408-DD21-CD4B-B738-2E6DE582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64" y="3238182"/>
            <a:ext cx="4769290" cy="21704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1F131B-2E22-A84D-A6C9-A1B943570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913" y="3296709"/>
            <a:ext cx="3263983" cy="133142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64B1685-812E-464E-ADF0-1022F2332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178" y="2264374"/>
            <a:ext cx="3214045" cy="519545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A7CCD5D-D04B-4397-A004-CDAEAEF0F72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888659" cy="186486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응용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for</a:t>
            </a:r>
            <a:r>
              <a:rPr kumimoji="1" lang="ko-KR" altLang="en-US" sz="900" b="1" dirty="0">
                <a:solidFill>
                  <a:schemeClr val="bg1"/>
                </a:solidFill>
              </a:rPr>
              <a:t>문과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range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22806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718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range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786" y="1234844"/>
            <a:ext cx="3661483" cy="361253"/>
          </a:xfrm>
        </p:spPr>
        <p:txBody>
          <a:bodyPr wrap="square" anchor="t">
            <a:no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저번에 배웠던 </a:t>
            </a:r>
            <a:r>
              <a:rPr kumimoji="1" lang="en-US" altLang="ko-KR" sz="1600" dirty="0" err="1"/>
              <a:t>dict_keys</a:t>
            </a:r>
            <a:r>
              <a:rPr kumimoji="1" lang="ko-KR" altLang="en-US" sz="1600" dirty="0" err="1"/>
              <a:t>처럼</a:t>
            </a:r>
            <a:r>
              <a:rPr kumimoji="1" lang="ko-KR" altLang="en-US" sz="1600" dirty="0"/>
              <a:t> 인덱싱은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안되지만 </a:t>
            </a:r>
            <a:r>
              <a:rPr kumimoji="1" lang="en-US" altLang="ko-KR" sz="1600" dirty="0"/>
              <a:t>for</a:t>
            </a:r>
            <a:r>
              <a:rPr kumimoji="1" lang="ko-KR" altLang="en-US" sz="1600" dirty="0"/>
              <a:t>문에서는 쓸 수 있음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E26FEC4-9574-4746-91C6-785AADEE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334" y="1922222"/>
            <a:ext cx="2004884" cy="10672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51C2F8-130E-6D42-BE28-A96AB137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963" y="4809582"/>
            <a:ext cx="2284172" cy="10722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B7D4D0D-535B-C349-9174-7B03F1F1E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159" y="1326731"/>
            <a:ext cx="2146346" cy="13396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C24B67-7809-7844-B634-15A90A6B7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278" y="2830980"/>
            <a:ext cx="4359160" cy="13077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21ED48-6BAC-1D43-B230-F72A892B8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9150" y="4266641"/>
            <a:ext cx="3113400" cy="2452028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4FF0AEF-0FC6-1C4E-810B-01444A65AF75}"/>
              </a:ext>
            </a:extLst>
          </p:cNvPr>
          <p:cNvSpPr txBox="1">
            <a:spLocks/>
          </p:cNvSpPr>
          <p:nvPr/>
        </p:nvSpPr>
        <p:spPr>
          <a:xfrm>
            <a:off x="3340200" y="4417021"/>
            <a:ext cx="256192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1</a:t>
            </a:r>
            <a:r>
              <a:rPr kumimoji="1" lang="ko-KR" altLang="en-US" sz="1600" dirty="0" err="1"/>
              <a:t>부터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까지 출력하려면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1A6A348-8F02-464C-9510-47FB23F7B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716" y="3195181"/>
            <a:ext cx="3183258" cy="1239672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0EB4061-66EB-2D4C-91D7-26505DDA0FFD}"/>
              </a:ext>
            </a:extLst>
          </p:cNvPr>
          <p:cNvSpPr txBox="1">
            <a:spLocks/>
          </p:cNvSpPr>
          <p:nvPr/>
        </p:nvSpPr>
        <p:spPr>
          <a:xfrm>
            <a:off x="2776153" y="5935657"/>
            <a:ext cx="3460750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뭔가 불편해 보이지만 코딩할 때는 이 방법이 더 편합니다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1E43CC5-A66F-4F48-8F67-59894A2A9BBA}"/>
              </a:ext>
            </a:extLst>
          </p:cNvPr>
          <p:cNvSpPr txBox="1">
            <a:spLocks/>
          </p:cNvSpPr>
          <p:nvPr/>
        </p:nvSpPr>
        <p:spPr>
          <a:xfrm>
            <a:off x="10651254" y="4486425"/>
            <a:ext cx="113204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19</a:t>
            </a:r>
            <a:r>
              <a:rPr kumimoji="1" lang="ko-KR" altLang="en-US" sz="1600" dirty="0"/>
              <a:t>단 도전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2458A707-3179-D442-B6FF-67118E5E147D}"/>
              </a:ext>
            </a:extLst>
          </p:cNvPr>
          <p:cNvSpPr txBox="1">
            <a:spLocks/>
          </p:cNvSpPr>
          <p:nvPr/>
        </p:nvSpPr>
        <p:spPr>
          <a:xfrm>
            <a:off x="9661530" y="3103509"/>
            <a:ext cx="233621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별로 </a:t>
            </a:r>
            <a:r>
              <a:rPr kumimoji="1" lang="en-US" altLang="ko-KR" sz="1600" dirty="0"/>
              <a:t>pythonic</a:t>
            </a:r>
            <a:r>
              <a:rPr kumimoji="1" lang="ko-KR" altLang="en-US" sz="1600" dirty="0"/>
              <a:t>하진 않음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C4C245B-EAC6-E24A-BB8A-65C6B3B9A6DC}"/>
              </a:ext>
            </a:extLst>
          </p:cNvPr>
          <p:cNvCxnSpPr>
            <a:cxnSpLocks/>
          </p:cNvCxnSpPr>
          <p:nvPr/>
        </p:nvCxnSpPr>
        <p:spPr>
          <a:xfrm>
            <a:off x="6832600" y="4199752"/>
            <a:ext cx="5165147" cy="0"/>
          </a:xfrm>
          <a:prstGeom prst="line">
            <a:avLst/>
          </a:prstGeom>
          <a:ln>
            <a:solidFill>
              <a:schemeClr val="bg1">
                <a:lumMod val="6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8933F6E8-81B1-E94F-8BFF-A0DDAAFCC69C}"/>
              </a:ext>
            </a:extLst>
          </p:cNvPr>
          <p:cNvCxnSpPr>
            <a:cxnSpLocks/>
          </p:cNvCxnSpPr>
          <p:nvPr/>
        </p:nvCxnSpPr>
        <p:spPr>
          <a:xfrm>
            <a:off x="6613525" y="1234844"/>
            <a:ext cx="0" cy="5498113"/>
          </a:xfrm>
          <a:prstGeom prst="line">
            <a:avLst/>
          </a:prstGeom>
          <a:ln>
            <a:solidFill>
              <a:schemeClr val="bg1">
                <a:lumMod val="6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FB39F647-8437-4495-A838-AC8B7BFC6B5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888659" cy="186486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응용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for</a:t>
            </a:r>
            <a:r>
              <a:rPr kumimoji="1" lang="ko-KR" altLang="en-US" sz="900" dirty="0">
                <a:solidFill>
                  <a:schemeClr val="bg1"/>
                </a:solidFill>
              </a:rPr>
              <a:t>문과 </a:t>
            </a:r>
            <a:r>
              <a:rPr kumimoji="1" lang="en-US" altLang="ko-KR" sz="900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range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list comprehension</a:t>
            </a: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8BDFC418-CC2C-414B-B3A2-DB55C6C548C8}"/>
              </a:ext>
            </a:extLst>
          </p:cNvPr>
          <p:cNvSpPr txBox="1">
            <a:spLocks/>
          </p:cNvSpPr>
          <p:nvPr/>
        </p:nvSpPr>
        <p:spPr>
          <a:xfrm>
            <a:off x="9661530" y="1809809"/>
            <a:ext cx="1560042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1~10 </a:t>
            </a:r>
            <a:r>
              <a:rPr kumimoji="1" lang="ko-KR" altLang="en-US" sz="1600" dirty="0"/>
              <a:t>다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더하기</a:t>
            </a:r>
          </a:p>
        </p:txBody>
      </p:sp>
      <p:cxnSp>
        <p:nvCxnSpPr>
          <p:cNvPr id="61" name="직선 연결선[R] 21">
            <a:extLst>
              <a:ext uri="{FF2B5EF4-FFF2-40B4-BE49-F238E27FC236}">
                <a16:creationId xmlns:a16="http://schemas.microsoft.com/office/drawing/2014/main" id="{C7D2E2F2-52A1-4340-B045-80EA57AC1185}"/>
              </a:ext>
            </a:extLst>
          </p:cNvPr>
          <p:cNvCxnSpPr>
            <a:cxnSpLocks/>
          </p:cNvCxnSpPr>
          <p:nvPr/>
        </p:nvCxnSpPr>
        <p:spPr>
          <a:xfrm>
            <a:off x="6832600" y="2729298"/>
            <a:ext cx="5165147" cy="0"/>
          </a:xfrm>
          <a:prstGeom prst="line">
            <a:avLst/>
          </a:prstGeom>
          <a:ln>
            <a:solidFill>
              <a:schemeClr val="bg1">
                <a:lumMod val="6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1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4" grpId="0"/>
      <p:bldP spid="55" grpId="0"/>
      <p:bldP spid="56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96648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List Comprehension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047" y="1806522"/>
            <a:ext cx="3714478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a</a:t>
            </a:r>
            <a:r>
              <a:rPr kumimoji="1" lang="ko-KR" altLang="en-US" sz="1600" dirty="0"/>
              <a:t>의 각 원소를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배 한 </a:t>
            </a:r>
            <a:r>
              <a:rPr kumimoji="1" lang="en-US" altLang="ko-KR" sz="1600" dirty="0"/>
              <a:t>list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만들고 싶다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B69CA36-0B87-034C-9078-60023259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024" y="2126657"/>
            <a:ext cx="2170525" cy="1488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923A3A-F497-D349-9DB6-3DB772ED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09" y="4898916"/>
            <a:ext cx="2708354" cy="9219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47CD37-835F-D443-A59E-4639AC3C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833" y="2090235"/>
            <a:ext cx="3875252" cy="9219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456580-9D57-F94E-87E3-DEDA13DE9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799" y="1602036"/>
            <a:ext cx="3097320" cy="3697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DD45D7-2206-2444-88DE-40246DBD0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539" y="3169072"/>
            <a:ext cx="3375839" cy="9267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818A68-AD9A-E147-BAB0-DFDED15E8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5586" y="4139341"/>
            <a:ext cx="3843746" cy="84450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01A92F52-7005-CD42-A426-F790B02061D2}"/>
              </a:ext>
            </a:extLst>
          </p:cNvPr>
          <p:cNvSpPr txBox="1">
            <a:spLocks/>
          </p:cNvSpPr>
          <p:nvPr/>
        </p:nvSpPr>
        <p:spPr>
          <a:xfrm>
            <a:off x="2936132" y="3635317"/>
            <a:ext cx="3416320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할 일이 쓸 데 없이 좀 많아 보인다</a:t>
            </a:r>
            <a:r>
              <a:rPr kumimoji="1" lang="en-US" altLang="ko-KR" sz="1600" dirty="0"/>
              <a:t>…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623926BF-D49B-A34A-9F69-5008D170B8ED}"/>
              </a:ext>
            </a:extLst>
          </p:cNvPr>
          <p:cNvSpPr txBox="1">
            <a:spLocks/>
          </p:cNvSpPr>
          <p:nvPr/>
        </p:nvSpPr>
        <p:spPr>
          <a:xfrm>
            <a:off x="2854734" y="4510848"/>
            <a:ext cx="357912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파이썬은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for </a:t>
            </a:r>
            <a:r>
              <a:rPr kumimoji="1" lang="ko-KR" altLang="en-US" sz="1600" dirty="0"/>
              <a:t>문을 </a:t>
            </a:r>
            <a:r>
              <a:rPr kumimoji="1" lang="en-US" altLang="ko-KR" sz="1600" dirty="0"/>
              <a:t>[]</a:t>
            </a:r>
            <a:r>
              <a:rPr kumimoji="1" lang="ko-KR" altLang="en-US" sz="1600" dirty="0"/>
              <a:t>안에 넣을 수 있음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6BC6CE-386E-A540-AA10-44823BA8412D}"/>
              </a:ext>
            </a:extLst>
          </p:cNvPr>
          <p:cNvSpPr/>
          <p:nvPr/>
        </p:nvSpPr>
        <p:spPr>
          <a:xfrm>
            <a:off x="2645317" y="4461919"/>
            <a:ext cx="4078326" cy="1478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8F22F6D-134F-BF46-8D63-21EA7DD5B4CB}"/>
              </a:ext>
            </a:extLst>
          </p:cNvPr>
          <p:cNvSpPr txBox="1">
            <a:spLocks/>
          </p:cNvSpPr>
          <p:nvPr/>
        </p:nvSpPr>
        <p:spPr>
          <a:xfrm>
            <a:off x="8138716" y="1203235"/>
            <a:ext cx="275748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3</a:t>
            </a:r>
            <a:r>
              <a:rPr kumimoji="1" lang="ko-KR" altLang="en-US" sz="1600" dirty="0"/>
              <a:t>배도 하고 짝수만 넣고 싶다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3F41A9B6-7CB1-9A4A-B4E5-A8C792424A74}"/>
              </a:ext>
            </a:extLst>
          </p:cNvPr>
          <p:cNvSpPr txBox="1">
            <a:spLocks/>
          </p:cNvSpPr>
          <p:nvPr/>
        </p:nvSpPr>
        <p:spPr>
          <a:xfrm>
            <a:off x="3924640" y="6010474"/>
            <a:ext cx="1439305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Pythonic Way</a:t>
            </a:r>
            <a:endParaRPr kumimoji="1"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2431359-40D2-450B-B0ED-C3FFD951D4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4914"/>
          <a:stretch/>
        </p:blipFill>
        <p:spPr>
          <a:xfrm>
            <a:off x="7233987" y="5499843"/>
            <a:ext cx="4711020" cy="1147875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52F640C-59BD-4AB7-83D6-14E9970F8670}"/>
              </a:ext>
            </a:extLst>
          </p:cNvPr>
          <p:cNvSpPr txBox="1">
            <a:spLocks/>
          </p:cNvSpPr>
          <p:nvPr/>
        </p:nvSpPr>
        <p:spPr>
          <a:xfrm>
            <a:off x="8054755" y="5108535"/>
            <a:ext cx="3069495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list comprehension with if/else</a:t>
            </a:r>
            <a:endParaRPr kumimoji="1" lang="ko-KR" altLang="en-US" sz="16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7EF1E354-EE66-4EB8-8DAD-AC39CE7EF751}"/>
              </a:ext>
            </a:extLst>
          </p:cNvPr>
          <p:cNvSpPr txBox="1">
            <a:spLocks/>
          </p:cNvSpPr>
          <p:nvPr/>
        </p:nvSpPr>
        <p:spPr>
          <a:xfrm rot="21025657">
            <a:off x="7201106" y="5883655"/>
            <a:ext cx="4775667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solidFill>
                  <a:srgbClr val="FF0000"/>
                </a:solidFill>
              </a:rPr>
              <a:t>else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쓸 때는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if, else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가 반드시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for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앞으로 와야 함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!!</a:t>
            </a:r>
            <a:endParaRPr kumimoji="1"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3156F368-1D51-46A4-BD67-AB2AE6D713F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967205" cy="186486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응용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for</a:t>
            </a:r>
            <a:r>
              <a:rPr kumimoji="1" lang="ko-KR" altLang="en-US" sz="900" dirty="0">
                <a:solidFill>
                  <a:schemeClr val="bg1"/>
                </a:solidFill>
              </a:rPr>
              <a:t>문과 </a:t>
            </a:r>
            <a:r>
              <a:rPr kumimoji="1" lang="en-US" altLang="ko-KR" sz="900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range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list comprehension</a:t>
            </a:r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672B758C-A41F-4FAA-A6DB-A9DB667E48B7}"/>
              </a:ext>
            </a:extLst>
          </p:cNvPr>
          <p:cNvSpPr txBox="1">
            <a:spLocks/>
          </p:cNvSpPr>
          <p:nvPr/>
        </p:nvSpPr>
        <p:spPr>
          <a:xfrm>
            <a:off x="6879831" y="112270"/>
            <a:ext cx="3013646" cy="932563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★ ★ ★ ★ ★</a:t>
            </a:r>
          </a:p>
        </p:txBody>
      </p:sp>
    </p:spTree>
    <p:extLst>
      <p:ext uri="{BB962C8B-B14F-4D97-AF65-F5344CB8AC3E}">
        <p14:creationId xmlns:p14="http://schemas.microsoft.com/office/powerpoint/2010/main" val="236202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17" grpId="0" animBg="1"/>
      <p:bldP spid="54" grpId="0"/>
      <p:bldP spid="55" grpId="0"/>
      <p:bldP spid="56" grpId="0"/>
      <p:bldP spid="57" grpId="0"/>
      <p:bldP spid="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#5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AF0CB-4F75-40C3-8E63-514AFE1C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577602"/>
            <a:ext cx="5905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78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#6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FED946-93CA-4107-9FF4-635896B5B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3520787"/>
            <a:ext cx="57054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94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if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#7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66EB2D-C826-4A95-814C-39C46B66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10" y="3026407"/>
            <a:ext cx="5344580" cy="281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10607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963" y="4940340"/>
            <a:ext cx="3256020" cy="785536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en-US" altLang="ko-KR" sz="1600" dirty="0"/>
              <a:t>if</a:t>
            </a:r>
            <a:r>
              <a:rPr kumimoji="1" lang="ko-KR" altLang="en-US" sz="1600" dirty="0"/>
              <a:t> 절은 </a:t>
            </a:r>
            <a:r>
              <a:rPr kumimoji="1" lang="en-US" altLang="ko-KR" sz="1600" dirty="0"/>
              <a:t>else </a:t>
            </a:r>
            <a:r>
              <a:rPr kumimoji="1" lang="ko-KR" altLang="en-US" sz="1600" dirty="0"/>
              <a:t>없이 사용할 수 있지만</a:t>
            </a:r>
            <a:endParaRPr kumimoji="1" lang="en-US" altLang="ko-KR" sz="1600" dirty="0"/>
          </a:p>
          <a:p>
            <a:pPr marL="0" indent="0" algn="ctr">
              <a:buNone/>
            </a:pPr>
            <a:r>
              <a:rPr kumimoji="1" lang="en-US" altLang="ko-KR" sz="1600" dirty="0"/>
              <a:t>else</a:t>
            </a:r>
            <a:r>
              <a:rPr kumimoji="1" lang="ko-KR" altLang="en-US" sz="1600" dirty="0"/>
              <a:t> 절은 독립적으로 사용 불가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81A5B28D-EA99-5A4D-892F-BCC3FFD3CE5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382810-A4CE-0942-9E8D-F5465495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133" y="1313211"/>
            <a:ext cx="4575180" cy="8263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D05EAA-50B3-9943-AB0B-CB9C4C54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59" y="2455985"/>
            <a:ext cx="3352445" cy="20356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B3F65A-F7E0-BD49-B2BE-E35D32EF7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639" y="2371643"/>
            <a:ext cx="1807230" cy="229766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92720B4-06E9-0C4E-B090-E36905C1F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616" y="1487171"/>
            <a:ext cx="2177617" cy="4306161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8771F37-70D0-924F-B0D5-A82DCED3E407}"/>
              </a:ext>
            </a:extLst>
          </p:cNvPr>
          <p:cNvSpPr txBox="1">
            <a:spLocks/>
          </p:cNvSpPr>
          <p:nvPr/>
        </p:nvSpPr>
        <p:spPr>
          <a:xfrm>
            <a:off x="9297260" y="5928519"/>
            <a:ext cx="130676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중요하댓쥬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14829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들여쓰기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F6C655B-D191-0447-BDC7-62D3509A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67" y="1437984"/>
            <a:ext cx="1698300" cy="12888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B7BEAC-E4A3-6145-B9DD-CB435EC6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60" y="2929310"/>
            <a:ext cx="1758714" cy="13089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FA028B-4529-2A4E-8DD7-532D48D98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107" y="4440775"/>
            <a:ext cx="2027220" cy="15573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263277-D54F-8547-AAD9-7FFA7297A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211" y="1163859"/>
            <a:ext cx="8507097" cy="540860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013152">
            <a:off x="2165970" y="3164679"/>
            <a:ext cx="1703543" cy="766107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4000" b="1" dirty="0">
                <a:solidFill>
                  <a:srgbClr val="FF0000"/>
                </a:solidFill>
              </a:rPr>
              <a:t>Error!</a:t>
            </a:r>
            <a:endParaRPr kumimoji="1"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06FBA67-E4EA-46DD-9380-DC792927D7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들여쓰기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3325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들여쓰기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990" y="2510698"/>
            <a:ext cx="830677" cy="361830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Python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D71AD66-39D3-6C46-B346-6E7F97C1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78" y="3053443"/>
            <a:ext cx="4381500" cy="337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5C5431-C99B-624A-BCF3-1AA67B2D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978" y="1215973"/>
            <a:ext cx="3060700" cy="12319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2727DB9F-9C58-4747-8C46-0A5C666AEC5A}"/>
              </a:ext>
            </a:extLst>
          </p:cNvPr>
          <p:cNvSpPr txBox="1">
            <a:spLocks/>
          </p:cNvSpPr>
          <p:nvPr/>
        </p:nvSpPr>
        <p:spPr>
          <a:xfrm>
            <a:off x="4250994" y="6452328"/>
            <a:ext cx="612668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C++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5FAB5FA-F651-8A4F-BE37-0A721DC413C1}"/>
              </a:ext>
            </a:extLst>
          </p:cNvPr>
          <p:cNvSpPr txBox="1">
            <a:spLocks/>
          </p:cNvSpPr>
          <p:nvPr/>
        </p:nvSpPr>
        <p:spPr>
          <a:xfrm>
            <a:off x="6907237" y="1911551"/>
            <a:ext cx="51539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파이썬은</a:t>
            </a:r>
            <a:r>
              <a:rPr kumimoji="1" lang="ko-KR" altLang="en-US" sz="1600" dirty="0"/>
              <a:t> 난잡한 괄호 대신 </a:t>
            </a:r>
            <a:r>
              <a:rPr kumimoji="1" lang="en-US" altLang="ko-KR" sz="1600" dirty="0"/>
              <a:t>indent</a:t>
            </a:r>
            <a:r>
              <a:rPr kumimoji="1" lang="ko-KR" altLang="en-US" sz="1600" dirty="0"/>
              <a:t>로 코드 </a:t>
            </a:r>
            <a:r>
              <a:rPr kumimoji="1" lang="ko-KR" altLang="en-US" sz="1600" dirty="0" err="1"/>
              <a:t>블럭을</a:t>
            </a:r>
            <a:r>
              <a:rPr kumimoji="1" lang="ko-KR" altLang="en-US" sz="1600" dirty="0"/>
              <a:t> 표현</a:t>
            </a:r>
            <a:r>
              <a:rPr kumimoji="1" lang="en-US" altLang="ko-KR" sz="1600" dirty="0"/>
              <a:t>!</a:t>
            </a:r>
            <a:r>
              <a:rPr kumimoji="1" lang="ko-KR" altLang="en-US" sz="1600" dirty="0"/>
              <a:t> 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EA64E23C-51C5-0441-B1C5-BB8D6D69ECEF}"/>
              </a:ext>
            </a:extLst>
          </p:cNvPr>
          <p:cNvSpPr txBox="1">
            <a:spLocks/>
          </p:cNvSpPr>
          <p:nvPr/>
        </p:nvSpPr>
        <p:spPr>
          <a:xfrm>
            <a:off x="7704508" y="2920482"/>
            <a:ext cx="3868367" cy="7855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indent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tab</a:t>
            </a:r>
            <a:r>
              <a:rPr kumimoji="1" lang="ko-KR" altLang="en-US" sz="1600" dirty="0"/>
              <a:t>이나 공백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개로 표현하는데 혼용해서 쓰면 매우 불편하기 때문에 </a:t>
            </a:r>
            <a:r>
              <a:rPr kumimoji="1" lang="ko-KR" altLang="en-US" sz="1600" b="1" dirty="0"/>
              <a:t>요새는 그냥 공백 </a:t>
            </a:r>
            <a:r>
              <a:rPr kumimoji="1" lang="en-US" altLang="ko-KR" sz="1600" b="1" dirty="0"/>
              <a:t>4</a:t>
            </a:r>
            <a:r>
              <a:rPr kumimoji="1" lang="ko-KR" altLang="en-US" sz="1600" b="1" dirty="0"/>
              <a:t>개로 쓰고 있음</a:t>
            </a:r>
            <a:r>
              <a:rPr kumimoji="1" lang="en-US" altLang="ko-KR" sz="1600" dirty="0"/>
              <a:t>. indent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tab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하면 오류를 내는 에디터도 있고 파이참에서는 </a:t>
            </a:r>
            <a:r>
              <a:rPr kumimoji="1" lang="en-US" altLang="ko-KR" sz="1600" dirty="0"/>
              <a:t>indent</a:t>
            </a:r>
            <a:r>
              <a:rPr kumimoji="1" lang="ko-KR" altLang="en-US" sz="1600" dirty="0"/>
              <a:t>할 때 </a:t>
            </a:r>
            <a:r>
              <a:rPr kumimoji="1" lang="en-US" altLang="ko-KR" sz="1600" dirty="0"/>
              <a:t>tab</a:t>
            </a:r>
            <a:r>
              <a:rPr kumimoji="1" lang="ko-KR" altLang="en-US" sz="1600" dirty="0"/>
              <a:t>을 입력하면 자동으로 공백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개가 입력이 됨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5CCDA19F-D2E4-4B12-9759-F47C0DDF587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들여쓰기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78469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조건문이란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131" y="1653327"/>
            <a:ext cx="369646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조건문이란</a:t>
            </a:r>
            <a:r>
              <a:rPr kumimoji="1" lang="en-US" altLang="ko-KR" sz="1600" dirty="0"/>
              <a:t>? : </a:t>
            </a:r>
            <a:r>
              <a:rPr kumimoji="1" lang="ko-KR" altLang="en-US" sz="1600" dirty="0"/>
              <a:t>참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거짓을 판단하는 문장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877CC11-05D1-7740-B80C-80190084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33" y="2077031"/>
            <a:ext cx="1231457" cy="5206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6FADD4-7046-0244-A9E1-33008B39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22" y="4130092"/>
            <a:ext cx="2562517" cy="23814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9CD21A-4C6D-2449-A9AE-340331930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371" y="4102829"/>
            <a:ext cx="787770" cy="10231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56FD26-BA0A-C249-ADA2-10014253C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064" y="4596318"/>
            <a:ext cx="742496" cy="5297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403B3C-8F8B-8F4F-9A49-9E535FED7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371" y="5181870"/>
            <a:ext cx="810407" cy="5115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AF0D2A-46DC-2648-A141-6830965AF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064" y="5181870"/>
            <a:ext cx="792298" cy="5115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822F9C-FD7E-FD44-9560-748EC76C3B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1121" y="2546365"/>
            <a:ext cx="4346319" cy="5170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3AF8F4-46D0-AE46-B022-CC895FE33B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9217" y="3362694"/>
            <a:ext cx="2250125" cy="153479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A4B47B6-9F61-D044-A84E-876FD060ED7D}"/>
              </a:ext>
            </a:extLst>
          </p:cNvPr>
          <p:cNvSpPr txBox="1">
            <a:spLocks/>
          </p:cNvSpPr>
          <p:nvPr/>
        </p:nvSpPr>
        <p:spPr>
          <a:xfrm>
            <a:off x="2974066" y="2640107"/>
            <a:ext cx="30265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위 예제에서는 </a:t>
            </a:r>
            <a:r>
              <a:rPr kumimoji="1" lang="en-US" altLang="ko-KR" sz="1600" dirty="0"/>
              <a:t>money</a:t>
            </a:r>
            <a:r>
              <a:rPr kumimoji="1" lang="ko-KR" altLang="en-US" sz="1600" dirty="0"/>
              <a:t>가 </a:t>
            </a:r>
            <a:r>
              <a:rPr kumimoji="1" lang="ko-KR" altLang="en-US" sz="1600" dirty="0" err="1"/>
              <a:t>조건문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C9DFD17-858F-7647-8BF5-BD7401DAC44E}"/>
              </a:ext>
            </a:extLst>
          </p:cNvPr>
          <p:cNvSpPr txBox="1">
            <a:spLocks/>
          </p:cNvSpPr>
          <p:nvPr/>
        </p:nvSpPr>
        <p:spPr>
          <a:xfrm>
            <a:off x="3138281" y="3453283"/>
            <a:ext cx="26981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조건문에</a:t>
            </a:r>
            <a:r>
              <a:rPr kumimoji="1" lang="ko-KR" altLang="en-US" sz="1600" dirty="0"/>
              <a:t> 쓸 수 있는 문장들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CA2260C-74FA-4468-932C-6533921EECF0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b="1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1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1811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복잡한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조건문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775" y="4341345"/>
            <a:ext cx="2868093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bool </a:t>
            </a:r>
            <a:r>
              <a:rPr kumimoji="1" lang="ko-KR" altLang="en-US" sz="1600" dirty="0"/>
              <a:t>값의 연산으로 구현 가능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B214CBB-9368-E445-94BA-170DE203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68" y="2343428"/>
            <a:ext cx="4236517" cy="18705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FC7252-7D27-7C43-A27A-E3E26E58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092" y="2088011"/>
            <a:ext cx="4515532" cy="528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A1861D-1CBE-C643-89BB-A7307EBA3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30" y="2704411"/>
            <a:ext cx="3109257" cy="234123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B6F1CF3-85C0-4785-AD84-97C4AD52379E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조건문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795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in/not in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426" y="3503074"/>
            <a:ext cx="3142207" cy="784958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x in </a:t>
            </a:r>
            <a:r>
              <a:rPr kumimoji="1" lang="en-US" altLang="ko-KR" sz="1600" dirty="0" err="1"/>
              <a:t>iterable</a:t>
            </a:r>
            <a:r>
              <a:rPr kumimoji="1" lang="en-US" altLang="ko-KR" sz="1600" dirty="0"/>
              <a:t> : x</a:t>
            </a:r>
            <a:r>
              <a:rPr kumimoji="1" lang="ko-KR" altLang="en-US" sz="1600" dirty="0"/>
              <a:t>가 안에 있나</a:t>
            </a:r>
            <a:r>
              <a:rPr kumimoji="1" lang="en-US" altLang="ko-KR" sz="1600" dirty="0"/>
              <a:t>?</a:t>
            </a:r>
          </a:p>
          <a:p>
            <a:pPr marL="0" indent="0">
              <a:buNone/>
            </a:pPr>
            <a:r>
              <a:rPr kumimoji="1" lang="en-US" altLang="ko-KR" sz="1600" dirty="0"/>
              <a:t>x not in </a:t>
            </a:r>
            <a:r>
              <a:rPr kumimoji="1" lang="en-US" altLang="ko-KR" sz="1600" dirty="0" err="1"/>
              <a:t>iterable</a:t>
            </a:r>
            <a:r>
              <a:rPr kumimoji="1" lang="en-US" altLang="ko-KR" sz="1600" dirty="0"/>
              <a:t> : x</a:t>
            </a:r>
            <a:r>
              <a:rPr kumimoji="1" lang="ko-KR" altLang="en-US" sz="1600" dirty="0"/>
              <a:t>가 안에 없나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9D8AF20-0BA0-DE49-BF38-DE00A7B7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22" y="1354154"/>
            <a:ext cx="1748895" cy="11264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278E87-DDD6-C245-A4FA-613B98A5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123" y="2697868"/>
            <a:ext cx="1326492" cy="7002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96161C-9750-754E-A0AA-2B8C97DA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542" y="2697868"/>
            <a:ext cx="1522872" cy="7002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49049F-B8A2-A648-B065-D9BCF307C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972" y="4531633"/>
            <a:ext cx="2923470" cy="4483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08B856-F863-E748-A91F-836C37321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763" y="5013325"/>
            <a:ext cx="2515889" cy="1256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D7F286-FCEB-5946-A55D-A54ED2ED7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992" y="2011520"/>
            <a:ext cx="3545958" cy="4520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6C489B-4743-874B-86D5-D03103C76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616" y="2475165"/>
            <a:ext cx="2530710" cy="9819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0E17686-C62C-1C42-A6B5-03E9F6B761BD}"/>
              </a:ext>
            </a:extLst>
          </p:cNvPr>
          <p:cNvSpPr txBox="1">
            <a:spLocks/>
          </p:cNvSpPr>
          <p:nvPr/>
        </p:nvSpPr>
        <p:spPr>
          <a:xfrm>
            <a:off x="6827317" y="1292445"/>
            <a:ext cx="428194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조건을 만족했을 때 아무것도 안 하고 싶다면</a:t>
            </a:r>
            <a:r>
              <a:rPr kumimoji="1" lang="en-US" altLang="ko-KR" sz="1600" dirty="0"/>
              <a:t>?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5B94766-8646-F649-BB9A-3E55EF1E2A0D}"/>
              </a:ext>
            </a:extLst>
          </p:cNvPr>
          <p:cNvSpPr txBox="1">
            <a:spLocks/>
          </p:cNvSpPr>
          <p:nvPr/>
        </p:nvSpPr>
        <p:spPr>
          <a:xfrm>
            <a:off x="8309950" y="1597115"/>
            <a:ext cx="1132041" cy="361253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pass </a:t>
            </a:r>
            <a:r>
              <a:rPr kumimoji="1" lang="ko-KR" altLang="en-US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F6FB1341-1D37-974F-92E8-B683A6ED3939}"/>
              </a:ext>
            </a:extLst>
          </p:cNvPr>
          <p:cNvSpPr txBox="1">
            <a:spLocks/>
          </p:cNvSpPr>
          <p:nvPr/>
        </p:nvSpPr>
        <p:spPr>
          <a:xfrm>
            <a:off x="6170228" y="4799345"/>
            <a:ext cx="241444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pass</a:t>
            </a:r>
            <a:r>
              <a:rPr kumimoji="1" lang="ko-KR" altLang="en-US" sz="1600" dirty="0"/>
              <a:t>는 이렇게도 씁니다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018C65-FE72-4545-AB65-465376F217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0857" y="3566602"/>
            <a:ext cx="3206555" cy="3259468"/>
          </a:xfrm>
          <a:prstGeom prst="rect">
            <a:avLst/>
          </a:prstGeom>
        </p:spPr>
      </p:pic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5257A8E2-42F3-EF4C-B0AF-31D67733956A}"/>
              </a:ext>
            </a:extLst>
          </p:cNvPr>
          <p:cNvSpPr txBox="1">
            <a:spLocks/>
          </p:cNvSpPr>
          <p:nvPr/>
        </p:nvSpPr>
        <p:spPr>
          <a:xfrm>
            <a:off x="5921768" y="5362908"/>
            <a:ext cx="291137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할 일만 써놓고 코드는 나중에</a:t>
            </a:r>
            <a:r>
              <a:rPr kumimoji="1" lang="en-US" altLang="ko-KR" sz="1600" dirty="0"/>
              <a:t>!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26D26035-9ABA-4A7D-A555-4AF5AA57859C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777</Words>
  <Application>Microsoft Office PowerPoint</Application>
  <PresentationFormat>와이드스크린</PresentationFormat>
  <Paragraphs>241</Paragraphs>
  <Slides>31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if문</vt:lpstr>
      <vt:lpstr>if문</vt:lpstr>
      <vt:lpstr>if문 : 들여쓰기</vt:lpstr>
      <vt:lpstr>if문 : 들여쓰기</vt:lpstr>
      <vt:lpstr>if문 : 조건문이란?</vt:lpstr>
      <vt:lpstr>if문 : 복잡한 조건문</vt:lpstr>
      <vt:lpstr>if문 : in/not in</vt:lpstr>
      <vt:lpstr>if문 : elif</vt:lpstr>
      <vt:lpstr>if문 : 조건부 표현식</vt:lpstr>
      <vt:lpstr>연습문제 #1</vt:lpstr>
      <vt:lpstr>while문</vt:lpstr>
      <vt:lpstr>while문</vt:lpstr>
      <vt:lpstr>while문 : 만들기</vt:lpstr>
      <vt:lpstr>while문 : 루프 탈출하기</vt:lpstr>
      <vt:lpstr>while문 : 루프 되돌아가기</vt:lpstr>
      <vt:lpstr>while문 : 무한 루프</vt:lpstr>
      <vt:lpstr>연습문제 #2</vt:lpstr>
      <vt:lpstr>연습문제 #3</vt:lpstr>
      <vt:lpstr>연습문제 #4</vt:lpstr>
      <vt:lpstr>for문</vt:lpstr>
      <vt:lpstr>for문</vt:lpstr>
      <vt:lpstr>for문</vt:lpstr>
      <vt:lpstr>for문 : for문과 continue</vt:lpstr>
      <vt:lpstr>for문 : range</vt:lpstr>
      <vt:lpstr>for문 : List Comprehension</vt:lpstr>
      <vt:lpstr>연습문제 #5</vt:lpstr>
      <vt:lpstr>연습문제 #6</vt:lpstr>
      <vt:lpstr>연습문제 #7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Lee Hyogun</cp:lastModifiedBy>
  <cp:revision>195</cp:revision>
  <dcterms:created xsi:type="dcterms:W3CDTF">2019-01-21T06:59:28Z</dcterms:created>
  <dcterms:modified xsi:type="dcterms:W3CDTF">2019-01-27T13:11:04Z</dcterms:modified>
</cp:coreProperties>
</file>