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2"/>
  </p:notesMasterIdLst>
  <p:sldIdLst>
    <p:sldId id="256" r:id="rId2"/>
    <p:sldId id="281" r:id="rId3"/>
    <p:sldId id="265" r:id="rId4"/>
    <p:sldId id="267" r:id="rId5"/>
    <p:sldId id="282" r:id="rId6"/>
    <p:sldId id="283" r:id="rId7"/>
    <p:sldId id="284" r:id="rId8"/>
    <p:sldId id="285" r:id="rId9"/>
    <p:sldId id="286" r:id="rId10"/>
    <p:sldId id="268" r:id="rId11"/>
    <p:sldId id="274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5" r:id="rId20"/>
    <p:sldId id="294" r:id="rId21"/>
    <p:sldId id="296" r:id="rId22"/>
    <p:sldId id="297" r:id="rId23"/>
    <p:sldId id="298" r:id="rId24"/>
    <p:sldId id="299" r:id="rId25"/>
    <p:sldId id="300" r:id="rId26"/>
    <p:sldId id="301" r:id="rId27"/>
    <p:sldId id="269" r:id="rId28"/>
    <p:sldId id="275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270" r:id="rId38"/>
    <p:sldId id="276" r:id="rId39"/>
    <p:sldId id="310" r:id="rId40"/>
    <p:sldId id="311" r:id="rId41"/>
    <p:sldId id="312" r:id="rId42"/>
    <p:sldId id="271" r:id="rId43"/>
    <p:sldId id="277" r:id="rId44"/>
    <p:sldId id="272" r:id="rId45"/>
    <p:sldId id="278" r:id="rId46"/>
    <p:sldId id="273" r:id="rId47"/>
    <p:sldId id="279" r:id="rId48"/>
    <p:sldId id="266" r:id="rId49"/>
    <p:sldId id="280" r:id="rId50"/>
    <p:sldId id="262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0DDA4EE-FC85-4448-8DBA-8E785317F8E7}">
          <p14:sldIdLst>
            <p14:sldId id="256"/>
            <p14:sldId id="281"/>
          </p14:sldIdLst>
        </p14:section>
        <p14:section name="숫자형" id="{CAE68CC6-0169-CA4D-8946-C99D419D8B76}">
          <p14:sldIdLst>
            <p14:sldId id="265"/>
            <p14:sldId id="267"/>
            <p14:sldId id="282"/>
            <p14:sldId id="283"/>
            <p14:sldId id="284"/>
            <p14:sldId id="285"/>
            <p14:sldId id="286"/>
          </p14:sldIdLst>
        </p14:section>
        <p14:section name="문자열 자료형" id="{1DDB765B-BF35-E547-B6A2-D002A9FCF333}">
          <p14:sldIdLst>
            <p14:sldId id="268"/>
            <p14:sldId id="274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  <p14:sldId id="294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리스트 자료형" id="{7A9506D8-20AE-494D-901D-33120BFDE11C}">
          <p14:sldIdLst>
            <p14:sldId id="269"/>
            <p14:sldId id="275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  <p14:section name="튜플 자료형" id="{2E57548D-D1BC-D646-B9A2-72B423BFDA34}">
          <p14:sldIdLst>
            <p14:sldId id="270"/>
            <p14:sldId id="276"/>
            <p14:sldId id="310"/>
            <p14:sldId id="311"/>
            <p14:sldId id="312"/>
          </p14:sldIdLst>
        </p14:section>
        <p14:section name="사전형 자료형" id="{850076DF-979B-8944-928E-2897B932F648}">
          <p14:sldIdLst>
            <p14:sldId id="271"/>
            <p14:sldId id="277"/>
          </p14:sldIdLst>
        </p14:section>
        <p14:section name="집합 자료형" id="{C01FCEEC-DBF2-0843-95D7-6DCDF479AA10}">
          <p14:sldIdLst>
            <p14:sldId id="272"/>
            <p14:sldId id="278"/>
          </p14:sldIdLst>
        </p14:section>
        <p14:section name="불 자료형" id="{1EEDACE9-034E-6949-AF59-8FCD0B36DECD}">
          <p14:sldIdLst>
            <p14:sldId id="273"/>
            <p14:sldId id="279"/>
          </p14:sldIdLst>
        </p14:section>
        <p14:section name="변수" id="{6A222B6B-389D-1B45-B283-2B3A9B6E9AE9}">
          <p14:sldIdLst>
            <p14:sldId id="266"/>
            <p14:sldId id="28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E00FE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8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61A74-E555-4628-855E-B4ACCE2EAF0A}" type="datetimeFigureOut">
              <a:rPr lang="ko-KR" altLang="en-US" smtClean="0"/>
              <a:t>2019. 1. 22.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2F6C2-FF7B-4CF2-AF39-D7A53485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5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2F6C2-FF7B-4CF2-AF39-D7A53485FD4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73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2F6C2-FF7B-4CF2-AF39-D7A53485FD4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780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2F6C2-FF7B-4CF2-AF39-D7A53485FD4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8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145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97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53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05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21643" y="6444449"/>
            <a:ext cx="1729961" cy="246221"/>
          </a:xfrm>
        </p:spPr>
        <p:txBody>
          <a:bodyPr wrap="none">
            <a:spAutoFit/>
          </a:bodyPr>
          <a:lstStyle>
            <a:lvl1pPr algn="ctr">
              <a:defRPr/>
            </a:lvl1pPr>
          </a:lstStyle>
          <a:p>
            <a:r>
              <a:rPr kumimoji="1" lang="en-US" altLang="ko-KR" dirty="0"/>
              <a:t>01</a:t>
            </a:r>
            <a:r>
              <a:rPr kumimoji="1" lang="ko-KR" altLang="en-US" dirty="0"/>
              <a:t>장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7822" y="222307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28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433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4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90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156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306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99" y="6347382"/>
            <a:ext cx="11647627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dirty="0"/>
              <a:t>01.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459" y="151595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271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64.png"/><Relationship Id="rId7" Type="http://schemas.openxmlformats.org/officeDocument/2006/relationships/image" Target="../media/image5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8.png"/><Relationship Id="rId5" Type="http://schemas.openxmlformats.org/officeDocument/2006/relationships/image" Target="../media/image66.png"/><Relationship Id="rId10" Type="http://schemas.openxmlformats.org/officeDocument/2006/relationships/image" Target="../media/image67.png"/><Relationship Id="rId4" Type="http://schemas.openxmlformats.org/officeDocument/2006/relationships/image" Target="../media/image65.png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69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62.png"/><Relationship Id="rId4" Type="http://schemas.openxmlformats.org/officeDocument/2006/relationships/image" Target="../media/image70.png"/><Relationship Id="rId9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9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kumimoji="1" lang="ko-KR" altLang="en-US" sz="4800" dirty="0"/>
              <a:t>점프 투 파이썬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02</a:t>
            </a:r>
            <a:r>
              <a:rPr kumimoji="1" lang="ko-KR" altLang="en-US" sz="2000" dirty="0"/>
              <a:t>장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자료형과</a:t>
            </a:r>
            <a:r>
              <a:rPr kumimoji="1" lang="ko-KR" altLang="en-US" sz="2000" dirty="0"/>
              <a:t> 자료구조</a:t>
            </a:r>
          </a:p>
        </p:txBody>
      </p:sp>
    </p:spTree>
    <p:extLst>
      <p:ext uri="{BB962C8B-B14F-4D97-AF65-F5344CB8AC3E}">
        <p14:creationId xmlns:p14="http://schemas.microsoft.com/office/powerpoint/2010/main" val="400408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String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39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286156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8170" y="3137532"/>
            <a:ext cx="2737865" cy="1209242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내용에 ＇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넣고 싶으면 </a:t>
            </a:r>
            <a:r>
              <a:rPr kumimoji="1" lang="en-US" altLang="ko-KR" sz="1600" dirty="0"/>
              <a:t>“</a:t>
            </a:r>
            <a:r>
              <a:rPr kumimoji="1" lang="ko-KR" altLang="en-US" sz="1600" dirty="0"/>
              <a:t>로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en-US" altLang="ko-KR" sz="1600" dirty="0"/>
              <a:t>“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넣고 싶으면 </a:t>
            </a:r>
            <a:r>
              <a:rPr kumimoji="1" lang="en-US" altLang="ko-KR" sz="1600" dirty="0"/>
              <a:t>‘</a:t>
            </a:r>
            <a:r>
              <a:rPr kumimoji="1" lang="ko-KR" altLang="en-US" sz="1600" dirty="0"/>
              <a:t>로</a:t>
            </a:r>
            <a:r>
              <a:rPr kumimoji="1" lang="en-US" altLang="ko-KR" sz="1600" dirty="0"/>
              <a:t>!</a:t>
            </a:r>
          </a:p>
          <a:p>
            <a:pPr marL="0" indent="0">
              <a:buNone/>
            </a:pPr>
            <a:r>
              <a:rPr kumimoji="1" lang="ko-KR" altLang="en-US" sz="1600" dirty="0"/>
              <a:t>그 외의 경우는 완전히 같음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72243D5-6946-2946-89B8-F10B65D0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613" y="1478881"/>
            <a:ext cx="3987830" cy="306409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D7F111-CFFB-694C-B9C9-82CCAD343844}"/>
              </a:ext>
            </a:extLst>
          </p:cNvPr>
          <p:cNvGrpSpPr/>
          <p:nvPr/>
        </p:nvGrpSpPr>
        <p:grpSpPr>
          <a:xfrm>
            <a:off x="7133534" y="1662453"/>
            <a:ext cx="3987830" cy="1213141"/>
            <a:chOff x="6459270" y="1985175"/>
            <a:chExt cx="6250355" cy="190142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B9FC3D1-9C3D-224E-AA62-C176A2BC3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3132" y="1985175"/>
              <a:ext cx="6246493" cy="81648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B47C602-3B8F-0A49-859C-DD21D84D6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9270" y="2776817"/>
              <a:ext cx="4803775" cy="1109783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6E325CF1-68F2-9148-8A5E-60EB9F757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0709" y="4783116"/>
            <a:ext cx="5723496" cy="1035614"/>
          </a:xfrm>
          <a:prstGeom prst="rect">
            <a:avLst/>
          </a:prstGeom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2FDAF977-7A67-EC48-B810-118F9D777427}"/>
              </a:ext>
            </a:extLst>
          </p:cNvPr>
          <p:cNvSpPr txBox="1">
            <a:spLocks/>
          </p:cNvSpPr>
          <p:nvPr/>
        </p:nvSpPr>
        <p:spPr>
          <a:xfrm>
            <a:off x="5499208" y="5880530"/>
            <a:ext cx="3308919" cy="78553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다른 방법으로는 백슬래시</a:t>
            </a:r>
            <a:r>
              <a:rPr kumimoji="1" lang="en-US" altLang="ko-KR" sz="1600" dirty="0"/>
              <a:t>(\)</a:t>
            </a:r>
            <a:r>
              <a:rPr kumimoji="1" lang="ko-KR" altLang="en-US" sz="1600" dirty="0"/>
              <a:t> 사용</a:t>
            </a:r>
            <a:endParaRPr kumimoji="1" lang="en-US" altLang="ko-KR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(</a:t>
            </a:r>
            <a:r>
              <a:rPr kumimoji="1" lang="ko-KR" altLang="en-US" sz="1600" dirty="0"/>
              <a:t>폰트에 따라 </a:t>
            </a:r>
            <a:r>
              <a:rPr kumimoji="1"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\</a:t>
            </a:r>
            <a:r>
              <a:rPr kumimoji="1" lang="ko-KR" altLang="en-US" sz="1600" dirty="0">
                <a:latin typeface="+mn-ea"/>
              </a:rPr>
              <a:t>로 보일 수 있음</a:t>
            </a:r>
            <a:r>
              <a:rPr kumimoji="1" lang="en-US" altLang="ko-KR" sz="1600" dirty="0">
                <a:latin typeface="+mn-ea"/>
              </a:rPr>
              <a:t>)</a:t>
            </a:r>
            <a:endParaRPr kumimoji="1" lang="ko-KR" altLang="en-US" sz="1600" dirty="0"/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94D671F4-D92B-4A43-A176-7A99F722B1AD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20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20119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997" y="3985365"/>
            <a:ext cx="5469767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줄 바꿈 문자</a:t>
            </a:r>
            <a:r>
              <a:rPr kumimoji="1" lang="en-US" altLang="ko-KR" sz="1600" dirty="0"/>
              <a:t>(\n)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삽입하면 되긴 하는데 읽기 살짝 불편함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2C0C6DD-CCBF-684F-9D7E-FA2E28712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972" y="1340742"/>
            <a:ext cx="4216400" cy="1790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428820-4297-A642-9EBC-6EC6DAA81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929" y="3197471"/>
            <a:ext cx="6452315" cy="7191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C1E831-A784-DC48-B280-95DBD5A53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557" y="4382838"/>
            <a:ext cx="3838602" cy="21648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E935FB-0F64-0A44-AD82-05DB11051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398" y="4423471"/>
            <a:ext cx="3949700" cy="22098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4355B9A4-D2D7-4053-B5DB-ACADDA82779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61083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en-US" altLang="ko-KR" sz="3600" dirty="0">
                <a:solidFill>
                  <a:schemeClr val="accent1"/>
                </a:solidFill>
              </a:rPr>
              <a:t> : escape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문자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7833" y="3601169"/>
            <a:ext cx="4976042" cy="784958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위 쪽 다섯 개 빼고는 거의 안 </a:t>
            </a:r>
            <a:r>
              <a:rPr kumimoji="1" lang="ko-KR" altLang="en-US" sz="1600" dirty="0" err="1"/>
              <a:t>씁니당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en-US" altLang="ko-KR" sz="1600" dirty="0"/>
              <a:t>\r</a:t>
            </a:r>
            <a:r>
              <a:rPr kumimoji="1" lang="ko-KR" altLang="en-US" sz="1600" dirty="0"/>
              <a:t>로는 </a:t>
            </a:r>
            <a:r>
              <a:rPr kumimoji="1" lang="ko-KR" altLang="en-US" sz="1600" dirty="0" err="1"/>
              <a:t>재밌는거</a:t>
            </a:r>
            <a:r>
              <a:rPr kumimoji="1" lang="ko-KR" altLang="en-US" sz="1600" dirty="0"/>
              <a:t> 만들 수 있는데 나중에 알려드릴게요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B465EC9-8328-9B4D-A681-5E71ABF8B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72" y="1394448"/>
            <a:ext cx="2770733" cy="501332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8102CC14-3BD0-419A-AAA6-A568405C0548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b="1" dirty="0">
                <a:solidFill>
                  <a:schemeClr val="bg1"/>
                </a:solidFill>
              </a:rPr>
              <a:t>문자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63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358565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연산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640" y="3247805"/>
            <a:ext cx="2324675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더하기 </a:t>
            </a:r>
            <a:r>
              <a:rPr kumimoji="1" lang="en-US" altLang="ko-KR" sz="1600" dirty="0"/>
              <a:t>(concatenation)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0E88B10-2930-D34C-8537-463E101CD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90" y="1390971"/>
            <a:ext cx="3467100" cy="1905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240439-A5CD-7546-9483-7B7544E1B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567" y="1856265"/>
            <a:ext cx="2616200" cy="15240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33D075B-708E-0541-9EA4-DE3ADAC97BAE}"/>
              </a:ext>
            </a:extLst>
          </p:cNvPr>
          <p:cNvSpPr txBox="1">
            <a:spLocks/>
          </p:cNvSpPr>
          <p:nvPr/>
        </p:nvSpPr>
        <p:spPr>
          <a:xfrm>
            <a:off x="6985997" y="3341275"/>
            <a:ext cx="800219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곱하기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9B3C314-2989-AB4C-A88E-0D5E93F69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251" y="1682402"/>
            <a:ext cx="2806560" cy="19580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6E35A7-31B2-B24E-ADD7-62B54793E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567" y="3908907"/>
            <a:ext cx="5720670" cy="17694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7631D0-1120-2746-88B5-EA6660D79B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4009" y="4273320"/>
            <a:ext cx="3571332" cy="1415056"/>
          </a:xfrm>
          <a:prstGeom prst="rect">
            <a:avLst/>
          </a:prstGeom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86C88284-85E9-5C4E-BDDE-5EEC4532BDC4}"/>
              </a:ext>
            </a:extLst>
          </p:cNvPr>
          <p:cNvSpPr txBox="1">
            <a:spLocks/>
          </p:cNvSpPr>
          <p:nvPr/>
        </p:nvSpPr>
        <p:spPr>
          <a:xfrm>
            <a:off x="9808588" y="3582681"/>
            <a:ext cx="126188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곱하기 응용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1A9C806E-A917-E149-8FCF-98B7DFD6FCCF}"/>
              </a:ext>
            </a:extLst>
          </p:cNvPr>
          <p:cNvSpPr txBox="1">
            <a:spLocks/>
          </p:cNvSpPr>
          <p:nvPr/>
        </p:nvSpPr>
        <p:spPr>
          <a:xfrm>
            <a:off x="3395352" y="5629162"/>
            <a:ext cx="126188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문자열 길이</a:t>
            </a:r>
          </a:p>
        </p:txBody>
      </p: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BED68A4A-9F52-3F4A-988B-74C6A49EE633}"/>
              </a:ext>
            </a:extLst>
          </p:cNvPr>
          <p:cNvCxnSpPr/>
          <p:nvPr/>
        </p:nvCxnSpPr>
        <p:spPr>
          <a:xfrm>
            <a:off x="5972622" y="1325563"/>
            <a:ext cx="0" cy="533223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AFFD2D4E-5B5D-7A4D-8F6E-0AE6785406AB}"/>
              </a:ext>
            </a:extLst>
          </p:cNvPr>
          <p:cNvCxnSpPr>
            <a:cxnSpLocks/>
          </p:cNvCxnSpPr>
          <p:nvPr/>
        </p:nvCxnSpPr>
        <p:spPr>
          <a:xfrm flipV="1">
            <a:off x="2195368" y="3877427"/>
            <a:ext cx="3540128" cy="1320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64EFF4A6-80EC-7444-B022-99BD5C523BBB}"/>
              </a:ext>
            </a:extLst>
          </p:cNvPr>
          <p:cNvSpPr txBox="1">
            <a:spLocks/>
          </p:cNvSpPr>
          <p:nvPr/>
        </p:nvSpPr>
        <p:spPr>
          <a:xfrm>
            <a:off x="8644385" y="5700649"/>
            <a:ext cx="595036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출력</a:t>
            </a:r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84BCFF6C-E5D6-4000-9CC0-2D7E2ADD4C1F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연산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68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6718186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인덱싱</a:t>
            </a:r>
            <a:r>
              <a:rPr kumimoji="1" lang="en-US" altLang="ko-KR" sz="3600" dirty="0">
                <a:solidFill>
                  <a:schemeClr val="accent1"/>
                </a:solidFill>
              </a:rPr>
              <a:t>/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슬라이싱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798" y="2399567"/>
            <a:ext cx="1404552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0</a:t>
            </a:r>
            <a:r>
              <a:rPr kumimoji="1" lang="ko-KR" altLang="en-US" sz="1600" dirty="0" err="1"/>
              <a:t>부터</a:t>
            </a:r>
            <a:r>
              <a:rPr kumimoji="1" lang="ko-KR" altLang="en-US" sz="1600" dirty="0"/>
              <a:t> 시작</a:t>
            </a:r>
            <a:r>
              <a:rPr kumimoji="1" lang="en-US" altLang="ko-KR" sz="1600" dirty="0"/>
              <a:t>!!!!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F88F4C4-E606-3D47-A362-9214855069CC}"/>
              </a:ext>
            </a:extLst>
          </p:cNvPr>
          <p:cNvGrpSpPr/>
          <p:nvPr/>
        </p:nvGrpSpPr>
        <p:grpSpPr>
          <a:xfrm>
            <a:off x="2059683" y="1271143"/>
            <a:ext cx="5069090" cy="3061195"/>
            <a:chOff x="2328478" y="1472161"/>
            <a:chExt cx="6480732" cy="391367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A3F0C5A-CA00-9B47-9AC4-E9839C337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8478" y="1472161"/>
              <a:ext cx="6375400" cy="8001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DFEB746-894A-B744-8B6C-0402D069C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8794" y="2367198"/>
              <a:ext cx="5067300" cy="15494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9D2C2C8-222F-9A47-96FE-9D942C46E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0310" y="3887239"/>
              <a:ext cx="6438900" cy="1498600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7B16EFFD-7C81-0E41-B849-4A2EDA76C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818" y="4372072"/>
            <a:ext cx="3809615" cy="17757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36A9102-0899-874C-B3B3-EB7DAE110F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836"/>
          <a:stretch/>
        </p:blipFill>
        <p:spPr>
          <a:xfrm>
            <a:off x="5954874" y="4359193"/>
            <a:ext cx="1676400" cy="18844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FE025EB-767A-374F-BDDD-B69F74C086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224" y="2513505"/>
            <a:ext cx="3558795" cy="9080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2CD8404-FAB1-094A-B640-263EDF88D4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4631" y="2888675"/>
            <a:ext cx="1430856" cy="5319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E5F7195-D82C-6340-81FA-71AB5D717A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7835" y="3624125"/>
            <a:ext cx="2095500" cy="13589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C1401B0-704B-0B49-BD5A-1B6886E92B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99744" y="4363745"/>
            <a:ext cx="1370868" cy="6231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BE04A478-8C1B-C34B-92C2-C5CD1B303534}"/>
              </a:ext>
            </a:extLst>
          </p:cNvPr>
          <p:cNvCxnSpPr/>
          <p:nvPr/>
        </p:nvCxnSpPr>
        <p:spPr>
          <a:xfrm>
            <a:off x="8058999" y="1325563"/>
            <a:ext cx="0" cy="533223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5AFEF3A6-9D48-4643-A98A-354C04097674}"/>
              </a:ext>
            </a:extLst>
          </p:cNvPr>
          <p:cNvSpPr txBox="1">
            <a:spLocks/>
          </p:cNvSpPr>
          <p:nvPr/>
        </p:nvSpPr>
        <p:spPr>
          <a:xfrm>
            <a:off x="4517755" y="6315808"/>
            <a:ext cx="800219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인덱싱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434B4FBC-8048-8343-B9D9-2C2EAEE77144}"/>
              </a:ext>
            </a:extLst>
          </p:cNvPr>
          <p:cNvSpPr txBox="1">
            <a:spLocks/>
          </p:cNvSpPr>
          <p:nvPr/>
        </p:nvSpPr>
        <p:spPr>
          <a:xfrm>
            <a:off x="9770360" y="6315808"/>
            <a:ext cx="1005403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슬라이싱</a:t>
            </a:r>
            <a:endParaRPr kumimoji="1" lang="ko-KR" altLang="en-US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D546E1D5-4B79-459E-9ECC-18E0F0E513F2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b="1" dirty="0">
                <a:solidFill>
                  <a:schemeClr val="bg1"/>
                </a:solidFill>
              </a:rPr>
              <a:t>/</a:t>
            </a:r>
            <a:r>
              <a:rPr kumimoji="1" lang="ko-KR" altLang="en-US" sz="900" b="1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20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243423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슬라이싱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420" y="1394337"/>
            <a:ext cx="1875835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[</a:t>
            </a:r>
            <a:r>
              <a:rPr kumimoji="1" lang="ko-KR" altLang="en-US" sz="1600" dirty="0"/>
              <a:t>왼쪽</a:t>
            </a:r>
            <a:r>
              <a:rPr kumimoji="1" lang="en-US" altLang="ko-KR" sz="1600" dirty="0"/>
              <a:t>:]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왼쪽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끝</a:t>
            </a:r>
            <a:r>
              <a:rPr kumimoji="1" lang="en-US" altLang="ko-KR" sz="1600" dirty="0"/>
              <a:t>]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DB531DB-9FC6-284F-A45B-28B06D3C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050" y="1100082"/>
            <a:ext cx="1615396" cy="19274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0A4188-6DB3-714F-A404-EFD064F06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707" y="1129812"/>
            <a:ext cx="1945818" cy="8903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C69D61-7730-694D-955E-122CADDEC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995" y="1979870"/>
            <a:ext cx="2101851" cy="8352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459D030-9EE4-2F42-995A-BBA9D0F9A9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3488" y="2815103"/>
            <a:ext cx="3735604" cy="7893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0AB7AE-D776-C44E-9EED-70FAF0DCB8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3051" y="2950104"/>
            <a:ext cx="1532791" cy="84441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958A0F2-4F6D-FB47-A089-3CAD5D2E9BFC}"/>
              </a:ext>
            </a:extLst>
          </p:cNvPr>
          <p:cNvSpPr txBox="1">
            <a:spLocks/>
          </p:cNvSpPr>
          <p:nvPr/>
        </p:nvSpPr>
        <p:spPr>
          <a:xfrm>
            <a:off x="6165360" y="2197984"/>
            <a:ext cx="249138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[:</a:t>
            </a:r>
            <a:r>
              <a:rPr kumimoji="1" lang="ko-KR" altLang="en-US" sz="1600" dirty="0"/>
              <a:t>오른쪽</a:t>
            </a:r>
            <a:r>
              <a:rPr kumimoji="1" lang="en-US" altLang="ko-KR" sz="1600" dirty="0"/>
              <a:t>]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처음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오른쪽</a:t>
            </a:r>
            <a:r>
              <a:rPr kumimoji="1" lang="en-US" altLang="ko-KR" sz="1600" dirty="0"/>
              <a:t>]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527F2F84-A597-1C4F-829A-2DFB63CFB2D2}"/>
              </a:ext>
            </a:extLst>
          </p:cNvPr>
          <p:cNvSpPr txBox="1">
            <a:spLocks/>
          </p:cNvSpPr>
          <p:nvPr/>
        </p:nvSpPr>
        <p:spPr>
          <a:xfrm>
            <a:off x="7842875" y="2987900"/>
            <a:ext cx="1465466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[:]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처음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끝</a:t>
            </a:r>
            <a:r>
              <a:rPr kumimoji="1" lang="en-US" altLang="ko-KR" sz="1600" dirty="0"/>
              <a:t>]</a:t>
            </a:r>
            <a:endParaRPr kumimoji="1" lang="ko-KR" altLang="en-US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D872118-512D-D944-A795-B91E353AF7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4719" y="3735494"/>
            <a:ext cx="2524675" cy="2787096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C1640715-37E5-9348-8D4A-58B8BB48C89F}"/>
              </a:ext>
            </a:extLst>
          </p:cNvPr>
          <p:cNvSpPr txBox="1">
            <a:spLocks/>
          </p:cNvSpPr>
          <p:nvPr/>
        </p:nvSpPr>
        <p:spPr>
          <a:xfrm>
            <a:off x="2267139" y="6458813"/>
            <a:ext cx="239039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이런 식으로 자주 씁니다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4249C13-CFA7-E747-A895-C50E2DB89B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6876" y="4186527"/>
            <a:ext cx="2603500" cy="1917700"/>
          </a:xfrm>
          <a:prstGeom prst="rect">
            <a:avLst/>
          </a:prstGeom>
        </p:spPr>
      </p:pic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9FCD48C3-B31B-AF49-968E-8C6B82715567}"/>
              </a:ext>
            </a:extLst>
          </p:cNvPr>
          <p:cNvSpPr txBox="1">
            <a:spLocks/>
          </p:cNvSpPr>
          <p:nvPr/>
        </p:nvSpPr>
        <p:spPr>
          <a:xfrm rot="19955859">
            <a:off x="5860304" y="4667954"/>
            <a:ext cx="1855701" cy="90088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4800" dirty="0">
                <a:solidFill>
                  <a:schemeClr val="accent1"/>
                </a:solidFill>
              </a:rPr>
              <a:t>Error!</a:t>
            </a:r>
            <a:endParaRPr kumimoji="1" lang="ko-KR" altLang="en-US" sz="4800" dirty="0">
              <a:solidFill>
                <a:schemeClr val="accent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0C6EA50-2DAD-044A-9901-5928D7CA7D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4791" y="4117594"/>
            <a:ext cx="2917454" cy="2445513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9A1C2AD9-717E-3849-9C6C-46C1258303FC}"/>
              </a:ext>
            </a:extLst>
          </p:cNvPr>
          <p:cNvSpPr txBox="1">
            <a:spLocks/>
          </p:cNvSpPr>
          <p:nvPr/>
        </p:nvSpPr>
        <p:spPr>
          <a:xfrm>
            <a:off x="5597713" y="6019998"/>
            <a:ext cx="2449710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>
                <a:solidFill>
                  <a:schemeClr val="accent1"/>
                </a:solidFill>
              </a:rPr>
              <a:t>문자열은 수정할 수 없음</a:t>
            </a:r>
            <a:r>
              <a:rPr kumimoji="1" lang="en-US" altLang="ko-KR" sz="1600" dirty="0">
                <a:solidFill>
                  <a:schemeClr val="accent1"/>
                </a:solidFill>
              </a:rPr>
              <a:t>!</a:t>
            </a:r>
            <a:endParaRPr kumimoji="1"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974F9DDB-104D-DE4C-9B6A-1FB5C8590368}"/>
              </a:ext>
            </a:extLst>
          </p:cNvPr>
          <p:cNvCxnSpPr>
            <a:cxnSpLocks/>
          </p:cNvCxnSpPr>
          <p:nvPr/>
        </p:nvCxnSpPr>
        <p:spPr>
          <a:xfrm flipV="1">
            <a:off x="5345987" y="3844130"/>
            <a:ext cx="6584075" cy="40539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E40F5233-37AA-D440-860A-1C57FBFB7756}"/>
              </a:ext>
            </a:extLst>
          </p:cNvPr>
          <p:cNvCxnSpPr>
            <a:cxnSpLocks/>
          </p:cNvCxnSpPr>
          <p:nvPr/>
        </p:nvCxnSpPr>
        <p:spPr>
          <a:xfrm>
            <a:off x="5074514" y="4186527"/>
            <a:ext cx="0" cy="2458972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7E3DFB95-318D-454F-B6D6-1D933322607D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b="1" dirty="0">
                <a:solidFill>
                  <a:schemeClr val="bg1"/>
                </a:solidFill>
              </a:rPr>
              <a:t>/</a:t>
            </a:r>
            <a:r>
              <a:rPr kumimoji="1" lang="ko-KR" altLang="en-US" sz="900" b="1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39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  <p:bldP spid="54" grpId="0"/>
      <p:bldP spid="55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6843220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포매팅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(%)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9631" y="1964801"/>
            <a:ext cx="1067536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%d : </a:t>
            </a:r>
            <a:r>
              <a:rPr kumimoji="1" lang="ko-KR" altLang="en-US" sz="1600" dirty="0"/>
              <a:t>정수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DF515733-8D6C-498F-ADF7-17C5E60C5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35"/>
          <a:stretch/>
        </p:blipFill>
        <p:spPr>
          <a:xfrm>
            <a:off x="2413848" y="1759951"/>
            <a:ext cx="2600074" cy="7767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FA4B7EE-ADDA-4A49-919B-2C51F0BDA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090" y="2526176"/>
            <a:ext cx="3017832" cy="7731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AD0858C-72AA-420C-9D42-57DFDD3DA6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53"/>
          <a:stretch/>
        </p:blipFill>
        <p:spPr>
          <a:xfrm>
            <a:off x="2415384" y="3282259"/>
            <a:ext cx="3030303" cy="9371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AB775FB-F58F-4931-B99B-8FF57328A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1094" y="4184105"/>
            <a:ext cx="5356029" cy="1091158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1F530953-E353-4E39-B7A9-DF54ECBD1293}"/>
              </a:ext>
            </a:extLst>
          </p:cNvPr>
          <p:cNvSpPr txBox="1">
            <a:spLocks/>
          </p:cNvSpPr>
          <p:nvPr/>
        </p:nvSpPr>
        <p:spPr>
          <a:xfrm>
            <a:off x="5919631" y="2728955"/>
            <a:ext cx="1239057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%s : </a:t>
            </a:r>
            <a:r>
              <a:rPr kumimoji="1" lang="ko-KR" altLang="en-US" sz="1600" dirty="0"/>
              <a:t>문자열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37570C14-40B2-446A-AD95-7C539004E51C}"/>
              </a:ext>
            </a:extLst>
          </p:cNvPr>
          <p:cNvSpPr txBox="1">
            <a:spLocks/>
          </p:cNvSpPr>
          <p:nvPr/>
        </p:nvSpPr>
        <p:spPr>
          <a:xfrm>
            <a:off x="5919631" y="3567592"/>
            <a:ext cx="192873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변수로 대입해도 됨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6D931EC6-7C39-419A-8DE4-46B0452A45C2}"/>
              </a:ext>
            </a:extLst>
          </p:cNvPr>
          <p:cNvSpPr txBox="1">
            <a:spLocks/>
          </p:cNvSpPr>
          <p:nvPr/>
        </p:nvSpPr>
        <p:spPr>
          <a:xfrm>
            <a:off x="3405051" y="5350988"/>
            <a:ext cx="352692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여러 개는 괄호 안에 콤마</a:t>
            </a:r>
            <a:r>
              <a:rPr kumimoji="1" lang="en-US" altLang="ko-KR" sz="1600" dirty="0"/>
              <a:t>(,)</a:t>
            </a:r>
            <a:r>
              <a:rPr kumimoji="1" lang="ko-KR" altLang="en-US" sz="1600" dirty="0"/>
              <a:t>를 넣어서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99039C0-C261-4869-BD97-0B0C1A8EF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417" y="1225210"/>
            <a:ext cx="2627952" cy="3101410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1A9AA48B-2B52-4F7D-BF83-00C7FFD98BB9}"/>
              </a:ext>
            </a:extLst>
          </p:cNvPr>
          <p:cNvSpPr txBox="1">
            <a:spLocks/>
          </p:cNvSpPr>
          <p:nvPr/>
        </p:nvSpPr>
        <p:spPr>
          <a:xfrm>
            <a:off x="9570024" y="4326620"/>
            <a:ext cx="1056701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코드 모음</a:t>
            </a:r>
          </a:p>
        </p:txBody>
      </p:sp>
      <p:sp>
        <p:nvSpPr>
          <p:cNvPr id="20" name="화살표: 원형 19">
            <a:extLst>
              <a:ext uri="{FF2B5EF4-FFF2-40B4-BE49-F238E27FC236}">
                <a16:creationId xmlns:a16="http://schemas.microsoft.com/office/drawing/2014/main" id="{3C71AA15-E716-4E21-A3E3-0EC1F93BE829}"/>
              </a:ext>
            </a:extLst>
          </p:cNvPr>
          <p:cNvSpPr/>
          <p:nvPr/>
        </p:nvSpPr>
        <p:spPr>
          <a:xfrm rot="20290819" flipH="1">
            <a:off x="3565013" y="1329600"/>
            <a:ext cx="994006" cy="994006"/>
          </a:xfrm>
          <a:prstGeom prst="circularArrow">
            <a:avLst>
              <a:gd name="adj1" fmla="val 5295"/>
              <a:gd name="adj2" fmla="val 912524"/>
              <a:gd name="adj3" fmla="val 20436434"/>
              <a:gd name="adj4" fmla="val 14756300"/>
              <a:gd name="adj5" fmla="val 5321"/>
            </a:avLst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shade val="9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E2B55170-611F-4F41-B05A-26A3F8DCC809}"/>
              </a:ext>
            </a:extLst>
          </p:cNvPr>
          <p:cNvSpPr txBox="1">
            <a:spLocks/>
          </p:cNvSpPr>
          <p:nvPr/>
        </p:nvSpPr>
        <p:spPr>
          <a:xfrm>
            <a:off x="4038580" y="1245775"/>
            <a:ext cx="1242648" cy="27719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100" dirty="0">
                <a:solidFill>
                  <a:schemeClr val="accent1">
                    <a:alpha val="40000"/>
                  </a:schemeClr>
                </a:solidFill>
              </a:rPr>
              <a:t>문자열 포맷 코드</a:t>
            </a:r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4BB3DEA0-209D-4B09-9DBE-6F18E894D29D}"/>
              </a:ext>
            </a:extLst>
          </p:cNvPr>
          <p:cNvCxnSpPr>
            <a:cxnSpLocks/>
          </p:cNvCxnSpPr>
          <p:nvPr/>
        </p:nvCxnSpPr>
        <p:spPr>
          <a:xfrm>
            <a:off x="8286269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8D541CBC-9CF5-412B-B4AF-4DA3CBD17A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5590" y="4875148"/>
            <a:ext cx="2676474" cy="1312868"/>
          </a:xfrm>
          <a:prstGeom prst="rect">
            <a:avLst/>
          </a:prstGeom>
        </p:spPr>
      </p:pic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BC96A8A2-D336-4C5C-AD15-D20A3AD98E6B}"/>
              </a:ext>
            </a:extLst>
          </p:cNvPr>
          <p:cNvSpPr txBox="1">
            <a:spLocks/>
          </p:cNvSpPr>
          <p:nvPr/>
        </p:nvSpPr>
        <p:spPr>
          <a:xfrm>
            <a:off x="8875530" y="6180931"/>
            <a:ext cx="2529860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사실 </a:t>
            </a:r>
            <a:r>
              <a:rPr kumimoji="1" lang="en-US" altLang="ko-KR" sz="1600" dirty="0"/>
              <a:t>%s</a:t>
            </a:r>
            <a:r>
              <a:rPr kumimoji="1" lang="ko-KR" altLang="en-US" sz="1600" dirty="0"/>
              <a:t>엔 다 들어가도 됨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07302345-83D9-4EEF-B526-29D65DC8D1A3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%</a:t>
            </a:r>
            <a:r>
              <a:rPr kumimoji="1" lang="ko-KR" altLang="en-US" sz="900" b="1" dirty="0" err="1">
                <a:solidFill>
                  <a:schemeClr val="bg1"/>
                </a:solidFill>
              </a:rPr>
              <a:t>포매팅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7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4" grpId="0"/>
      <p:bldP spid="55" grpId="0"/>
      <p:bldP spid="56" grpId="0"/>
      <p:bldP spid="20" grpId="0" animBg="1"/>
      <p:bldP spid="57" grpId="0"/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742030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포매팅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(</a:t>
            </a:r>
            <a:r>
              <a:rPr kumimoji="1" lang="ko-KR" altLang="en-US" sz="3600" dirty="0">
                <a:solidFill>
                  <a:schemeClr val="accent1"/>
                </a:solidFill>
              </a:rPr>
              <a:t>정렬</a:t>
            </a:r>
            <a:r>
              <a:rPr kumimoji="1" lang="en-US" altLang="ko-KR" sz="3600" dirty="0">
                <a:solidFill>
                  <a:schemeClr val="accent1"/>
                </a:solidFill>
              </a:rPr>
              <a:t>)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6003" y="1914890"/>
            <a:ext cx="2406428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10</a:t>
            </a:r>
            <a:r>
              <a:rPr kumimoji="1" lang="ko-KR" altLang="en-US" sz="1600" dirty="0"/>
              <a:t>칸 확보하고 우로 정렬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D1A806D-621D-4794-93E9-2EA9D6AA9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045" y="1560815"/>
            <a:ext cx="2321049" cy="10693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6EDC6C-485D-4B48-B33F-544FF8C4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074" y="2765735"/>
            <a:ext cx="3133416" cy="10444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49AB22-A335-4EF0-915B-5B42BA84D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172" y="3975411"/>
            <a:ext cx="3208021" cy="9532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9D3629-B6C4-4D8C-84EF-A4D76F51E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751" y="5155463"/>
            <a:ext cx="3282626" cy="1036183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B8963501-85B2-4B64-9124-B9CD5EC6A490}"/>
              </a:ext>
            </a:extLst>
          </p:cNvPr>
          <p:cNvSpPr txBox="1">
            <a:spLocks/>
          </p:cNvSpPr>
          <p:nvPr/>
        </p:nvSpPr>
        <p:spPr>
          <a:xfrm>
            <a:off x="2846003" y="3016049"/>
            <a:ext cx="240642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10</a:t>
            </a:r>
            <a:r>
              <a:rPr kumimoji="1" lang="ko-KR" altLang="en-US" sz="1600" dirty="0"/>
              <a:t>칸 확보하고 좌로 정렬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5808C795-1B13-4573-8A7F-1D8F80A30F0A}"/>
              </a:ext>
            </a:extLst>
          </p:cNvPr>
          <p:cNvSpPr txBox="1">
            <a:spLocks/>
          </p:cNvSpPr>
          <p:nvPr/>
        </p:nvSpPr>
        <p:spPr>
          <a:xfrm>
            <a:off x="2846003" y="4271460"/>
            <a:ext cx="264687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소수점 밑 네 자리까지 표시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3CD8BA08-3F28-4AF2-ADFC-9E73C812F1E1}"/>
              </a:ext>
            </a:extLst>
          </p:cNvPr>
          <p:cNvSpPr txBox="1">
            <a:spLocks/>
          </p:cNvSpPr>
          <p:nvPr/>
        </p:nvSpPr>
        <p:spPr>
          <a:xfrm>
            <a:off x="2846003" y="5526871"/>
            <a:ext cx="403187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열 칸 확보하고 소수점 밑 네 자리까지 표시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CD6BF705-4EC3-48CF-9EBE-D2D68927DAA2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%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정렬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5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826264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포매팅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(</a:t>
            </a:r>
            <a:r>
              <a:rPr kumimoji="1" lang="en-US" altLang="ko-KR" sz="3600" dirty="0" err="1">
                <a:solidFill>
                  <a:schemeClr val="accent1"/>
                </a:solidFill>
              </a:rPr>
              <a:t>str.format</a:t>
            </a:r>
            <a:r>
              <a:rPr kumimoji="1" lang="en-US" altLang="ko-KR" sz="3600" dirty="0">
                <a:solidFill>
                  <a:schemeClr val="accent1"/>
                </a:solidFill>
              </a:rPr>
              <a:t>)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997" y="2264389"/>
            <a:ext cx="1390124" cy="277192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100" dirty="0"/>
              <a:t>0</a:t>
            </a:r>
            <a:r>
              <a:rPr kumimoji="1" lang="ko-KR" altLang="en-US" sz="1100" dirty="0"/>
              <a:t>은</a:t>
            </a:r>
            <a:r>
              <a:rPr kumimoji="1" lang="en-US" altLang="ko-KR" sz="1100" dirty="0"/>
              <a:t> </a:t>
            </a:r>
            <a:r>
              <a:rPr kumimoji="1" lang="ko-KR" altLang="en-US" sz="1100" dirty="0"/>
              <a:t>굳이 안 써도 됨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597090C-6155-4370-AE58-0A0D86993883}"/>
              </a:ext>
            </a:extLst>
          </p:cNvPr>
          <p:cNvGrpSpPr/>
          <p:nvPr/>
        </p:nvGrpSpPr>
        <p:grpSpPr>
          <a:xfrm>
            <a:off x="2603114" y="1482114"/>
            <a:ext cx="4322685" cy="2894925"/>
            <a:chOff x="2611168" y="1757239"/>
            <a:chExt cx="4888804" cy="327405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2145B65-4A16-43A4-9666-FD9BEB015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7401" y="1757239"/>
              <a:ext cx="2729677" cy="7612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AD46AF8-8413-4824-A8FE-43F2F87E41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215"/>
            <a:stretch/>
          </p:blipFill>
          <p:spPr>
            <a:xfrm>
              <a:off x="2611168" y="2986848"/>
              <a:ext cx="3170122" cy="83334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30A495B-309D-4724-A6D1-20477D182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2442" y="3796961"/>
              <a:ext cx="4877530" cy="123433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6EFF033-7521-4E4B-96B1-3FE46835F0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072" b="7129"/>
            <a:stretch/>
          </p:blipFill>
          <p:spPr>
            <a:xfrm>
              <a:off x="2616783" y="2443163"/>
              <a:ext cx="3066808" cy="578517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447E482-F0CA-4ACD-A5FE-9480C78AA94C}"/>
              </a:ext>
            </a:extLst>
          </p:cNvPr>
          <p:cNvGrpSpPr/>
          <p:nvPr/>
        </p:nvGrpSpPr>
        <p:grpSpPr>
          <a:xfrm>
            <a:off x="7324386" y="1453213"/>
            <a:ext cx="4435789" cy="2896190"/>
            <a:chOff x="4877384" y="2851109"/>
            <a:chExt cx="5384033" cy="3515312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9A04264B-BA10-49A3-8AF3-5AA31F7EDE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4435"/>
            <a:stretch/>
          </p:blipFill>
          <p:spPr>
            <a:xfrm>
              <a:off x="4888142" y="2851109"/>
              <a:ext cx="2600074" cy="776737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45BC654-02E9-45D9-BDEA-67BAAF464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77384" y="3617334"/>
              <a:ext cx="3017832" cy="77316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6107810-2B04-4B71-AEBE-7F18427991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9453"/>
            <a:stretch/>
          </p:blipFill>
          <p:spPr>
            <a:xfrm>
              <a:off x="4889678" y="4373417"/>
              <a:ext cx="3030303" cy="937193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FC428C0-E5E5-41C7-B53B-96081A608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05388" y="5275263"/>
              <a:ext cx="5356029" cy="1091158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1DF9E94-F651-4577-BB1C-7B4D58C167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2659" y="5056231"/>
            <a:ext cx="4739379" cy="858354"/>
          </a:xfrm>
          <a:prstGeom prst="rect">
            <a:avLst/>
          </a:prstGeom>
        </p:spPr>
      </p:pic>
      <p:cxnSp>
        <p:nvCxnSpPr>
          <p:cNvPr id="56" name="직선 연결선[R] 56">
            <a:extLst>
              <a:ext uri="{FF2B5EF4-FFF2-40B4-BE49-F238E27FC236}">
                <a16:creationId xmlns:a16="http://schemas.microsoft.com/office/drawing/2014/main" id="{CD85006F-A656-47C9-BF81-BDE29B761F73}"/>
              </a:ext>
            </a:extLst>
          </p:cNvPr>
          <p:cNvCxnSpPr>
            <a:cxnSpLocks/>
          </p:cNvCxnSpPr>
          <p:nvPr/>
        </p:nvCxnSpPr>
        <p:spPr>
          <a:xfrm flipV="1">
            <a:off x="2276474" y="4691963"/>
            <a:ext cx="9653588" cy="59438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620E2409-038F-4C67-B057-4D23CB15C5F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6099" r="51043" b="31546"/>
          <a:stretch/>
        </p:blipFill>
        <p:spPr>
          <a:xfrm>
            <a:off x="6492507" y="5501771"/>
            <a:ext cx="4540033" cy="53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570AF04-4C72-4079-B744-7CE1BD3E4E81}"/>
              </a:ext>
            </a:extLst>
          </p:cNvPr>
          <p:cNvSpPr txBox="1">
            <a:spLocks/>
          </p:cNvSpPr>
          <p:nvPr/>
        </p:nvSpPr>
        <p:spPr>
          <a:xfrm>
            <a:off x="8373125" y="5158104"/>
            <a:ext cx="954107" cy="2776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100" dirty="0"/>
              <a:t>Python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3.6+</a:t>
            </a:r>
            <a:endParaRPr kumimoji="1" lang="ko-KR" altLang="en-US" sz="1100" dirty="0"/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84C21C8F-4463-423D-B68D-6EFC471AA826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86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31D49A-0DDC-F54B-B997-16F05B9E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/>
              <a:t>파이썬</a:t>
            </a:r>
            <a:r>
              <a:rPr kumimoji="1" lang="ko-KR" altLang="en-US" sz="3200" dirty="0"/>
              <a:t> 실행하기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794A5D-E214-394C-84FA-040176FB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4" y="4996405"/>
            <a:ext cx="5363424" cy="82441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96DBBD77-8A05-5843-B6F4-F0833F2FEB9F}"/>
              </a:ext>
            </a:extLst>
          </p:cNvPr>
          <p:cNvSpPr txBox="1">
            <a:spLocks/>
          </p:cNvSpPr>
          <p:nvPr/>
        </p:nvSpPr>
        <p:spPr>
          <a:xfrm>
            <a:off x="325439" y="287337"/>
            <a:ext cx="1881925" cy="1037207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4400" b="1" dirty="0">
                <a:solidFill>
                  <a:schemeClr val="tx1"/>
                </a:solidFill>
              </a:rPr>
              <a:t>잠깐</a:t>
            </a:r>
            <a:r>
              <a:rPr kumimoji="1" lang="en-US" altLang="ko-KR" sz="4400" b="1" dirty="0">
                <a:solidFill>
                  <a:schemeClr val="tx1"/>
                </a:solidFill>
              </a:rPr>
              <a:t>!!</a:t>
            </a:r>
            <a:endParaRPr kumimoji="1" lang="ko-KR" altLang="en-US" sz="4400" b="1" dirty="0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BB29107-0762-4C15-8E63-D28B1765BBC4}"/>
              </a:ext>
            </a:extLst>
          </p:cNvPr>
          <p:cNvGrpSpPr/>
          <p:nvPr/>
        </p:nvGrpSpPr>
        <p:grpSpPr>
          <a:xfrm>
            <a:off x="4942733" y="567540"/>
            <a:ext cx="6997029" cy="2535305"/>
            <a:chOff x="4805123" y="1970200"/>
            <a:chExt cx="6997029" cy="253530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9834B2-3CC1-4245-A8D2-C41F79235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9880"/>
            <a:stretch/>
          </p:blipFill>
          <p:spPr>
            <a:xfrm>
              <a:off x="4805123" y="1970200"/>
              <a:ext cx="4003675" cy="212806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62B311D-912E-4116-A248-7D8FF28E7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940"/>
            <a:stretch/>
          </p:blipFill>
          <p:spPr>
            <a:xfrm>
              <a:off x="6868872" y="2792966"/>
              <a:ext cx="4003675" cy="14879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B1BC3C-22FD-4CCB-9EDE-503EC2DE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3726" y="2062060"/>
              <a:ext cx="2851028" cy="16635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BE059C2-6056-44C4-8A3E-C5DEA4EE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4727" y="3562530"/>
              <a:ext cx="2257425" cy="942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4EBAD66A-8087-42A8-9034-243AB10E43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659" b="70513"/>
          <a:stretch/>
        </p:blipFill>
        <p:spPr>
          <a:xfrm>
            <a:off x="4916487" y="3053832"/>
            <a:ext cx="4415751" cy="733115"/>
          </a:xfrm>
          <a:prstGeom prst="rect">
            <a:avLst/>
          </a:prstGeom>
        </p:spPr>
      </p:pic>
      <p:cxnSp>
        <p:nvCxnSpPr>
          <p:cNvPr id="41" name="직선 연결선[R] 56">
            <a:extLst>
              <a:ext uri="{FF2B5EF4-FFF2-40B4-BE49-F238E27FC236}">
                <a16:creationId xmlns:a16="http://schemas.microsoft.com/office/drawing/2014/main" id="{D1318894-F639-41D0-951B-15C1B3873611}"/>
              </a:ext>
            </a:extLst>
          </p:cNvPr>
          <p:cNvCxnSpPr>
            <a:cxnSpLocks/>
          </p:cNvCxnSpPr>
          <p:nvPr/>
        </p:nvCxnSpPr>
        <p:spPr>
          <a:xfrm flipV="1">
            <a:off x="4765132" y="4354214"/>
            <a:ext cx="6987844" cy="43026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5F8C82E6-93E3-429C-847D-9FAC8F43F9CA}"/>
              </a:ext>
            </a:extLst>
          </p:cNvPr>
          <p:cNvSpPr txBox="1">
            <a:spLocks/>
          </p:cNvSpPr>
          <p:nvPr/>
        </p:nvSpPr>
        <p:spPr>
          <a:xfrm>
            <a:off x="10263387" y="3768995"/>
            <a:ext cx="1666675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Windows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53A0CB9B-C353-451E-B40D-2AA1D157161B}"/>
              </a:ext>
            </a:extLst>
          </p:cNvPr>
          <p:cNvSpPr txBox="1">
            <a:spLocks/>
          </p:cNvSpPr>
          <p:nvPr/>
        </p:nvSpPr>
        <p:spPr>
          <a:xfrm>
            <a:off x="10551514" y="4179304"/>
            <a:ext cx="1367362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macOS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87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954921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문자열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포매팅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(</a:t>
            </a:r>
            <a:r>
              <a:rPr kumimoji="1" lang="en-US" altLang="ko-KR" sz="3600" dirty="0" err="1">
                <a:solidFill>
                  <a:schemeClr val="accent1"/>
                </a:solidFill>
              </a:rPr>
              <a:t>str.format</a:t>
            </a:r>
            <a:r>
              <a:rPr kumimoji="1" lang="ko-KR" altLang="en-US" sz="3600" dirty="0">
                <a:solidFill>
                  <a:schemeClr val="accent1"/>
                </a:solidFill>
              </a:rPr>
              <a:t>로 정렬</a:t>
            </a:r>
            <a:r>
              <a:rPr kumimoji="1" lang="en-US" altLang="ko-KR" sz="3600" dirty="0">
                <a:solidFill>
                  <a:schemeClr val="accent1"/>
                </a:solidFill>
              </a:rPr>
              <a:t>)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030" y="6022845"/>
            <a:ext cx="5040162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“</a:t>
            </a:r>
            <a:r>
              <a:rPr kumimoji="1" lang="en-US" altLang="ko-KR" sz="1600" b="1" dirty="0"/>
              <a:t>{</a:t>
            </a:r>
            <a:r>
              <a:rPr kumimoji="1" lang="en-US" altLang="ko-KR" sz="1600" dirty="0"/>
              <a:t> 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kumimoji="1" lang="ko-KR" altLang="en-US" sz="1600" dirty="0">
                <a:solidFill>
                  <a:schemeClr val="bg1">
                    <a:lumMod val="75000"/>
                  </a:schemeClr>
                </a:solidFill>
              </a:rPr>
              <a:t>변수번호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] </a:t>
            </a:r>
            <a:r>
              <a:rPr kumimoji="1" lang="en-US" altLang="ko-KR" sz="1600" b="1" dirty="0"/>
              <a:t>:</a:t>
            </a:r>
            <a:r>
              <a:rPr kumimoji="1" lang="en-US" altLang="ko-KR" sz="1600" dirty="0"/>
              <a:t> [</a:t>
            </a:r>
            <a:r>
              <a:rPr kumimoji="1" lang="ko-KR" altLang="en-US" sz="1600" dirty="0" err="1"/>
              <a:t>채울문자</a:t>
            </a:r>
            <a:r>
              <a:rPr kumimoji="1" lang="en-US" altLang="ko-KR" sz="1600" dirty="0"/>
              <a:t>]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kumimoji="1" lang="ko-KR" altLang="en-US" sz="1600" dirty="0">
                <a:solidFill>
                  <a:schemeClr val="bg1">
                    <a:lumMod val="75000"/>
                  </a:schemeClr>
                </a:solidFill>
              </a:rPr>
              <a:t>정렬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][</a:t>
            </a:r>
            <a:r>
              <a:rPr kumimoji="1" lang="ko-KR" altLang="en-US" sz="1600" dirty="0" err="1">
                <a:solidFill>
                  <a:schemeClr val="bg1">
                    <a:lumMod val="75000"/>
                  </a:schemeClr>
                </a:solidFill>
              </a:rPr>
              <a:t>확보할칸수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][</a:t>
            </a:r>
            <a:r>
              <a:rPr kumimoji="1" lang="ko-KR" altLang="en-US" sz="1600" dirty="0">
                <a:solidFill>
                  <a:schemeClr val="bg1">
                    <a:lumMod val="75000"/>
                  </a:schemeClr>
                </a:solidFill>
              </a:rPr>
              <a:t>포맷</a:t>
            </a:r>
            <a:r>
              <a:rPr kumimoji="1" lang="en-US" altLang="ko-KR" sz="1600" dirty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kumimoji="1" lang="en-US" altLang="ko-KR" sz="1600" b="1" dirty="0"/>
              <a:t>}</a:t>
            </a:r>
            <a:r>
              <a:rPr kumimoji="1" lang="en-US" altLang="ko-KR" sz="1600" dirty="0"/>
              <a:t>”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9371CFD-885B-4A68-9155-15B5AB5CC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469" y="1379582"/>
            <a:ext cx="3477401" cy="10340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CEF9B8-5077-41C6-AD58-4DD80C4A7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488" y="4390880"/>
            <a:ext cx="3527436" cy="15844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F09A32-DA21-4590-8378-03A08469A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912" y="2352285"/>
            <a:ext cx="3402349" cy="10257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2D3F31B-68BF-4A06-A199-42258A16E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2964" y="3355750"/>
            <a:ext cx="3452384" cy="104238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1F105933-4D70-4F33-873A-D683461DB1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5519" y="1379582"/>
            <a:ext cx="2534182" cy="116753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5C43D728-AE0E-407B-B722-3FD379EB52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6696" y="2478711"/>
            <a:ext cx="3421146" cy="1140382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E8A205A-1A2B-488B-9CEE-C15999534E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93701" y="3574508"/>
            <a:ext cx="3502601" cy="104082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1EE923D3-7200-4A04-B8FC-6F12472D31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3068" y="4579798"/>
            <a:ext cx="3584057" cy="1131332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CCF95B21-1070-47CD-BA74-9401906C45BD}"/>
              </a:ext>
            </a:extLst>
          </p:cNvPr>
          <p:cNvSpPr txBox="1">
            <a:spLocks/>
          </p:cNvSpPr>
          <p:nvPr/>
        </p:nvSpPr>
        <p:spPr>
          <a:xfrm>
            <a:off x="8382851" y="5911367"/>
            <a:ext cx="2124299" cy="27719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100" dirty="0" err="1"/>
              <a:t>쓰다보면</a:t>
            </a:r>
            <a:r>
              <a:rPr kumimoji="1" lang="ko-KR" altLang="en-US" sz="1100" dirty="0"/>
              <a:t> 익숙해지니 걱정 </a:t>
            </a:r>
            <a:r>
              <a:rPr kumimoji="1" lang="ko-KR" altLang="en-US" sz="1100" dirty="0" err="1"/>
              <a:t>ㄴㄴ</a:t>
            </a:r>
            <a:endParaRPr kumimoji="1" lang="ko-KR" altLang="en-US" sz="1100" dirty="0"/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6DD55170-0500-4330-81A4-FA88010DA2DB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b="1" dirty="0">
                <a:solidFill>
                  <a:schemeClr val="bg1"/>
                </a:solidFill>
              </a:rPr>
              <a:t> 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정렬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str</a:t>
            </a:r>
            <a:r>
              <a:rPr kumimoji="1" lang="ko-KR" altLang="en-US" sz="900" dirty="0">
                <a:solidFill>
                  <a:schemeClr val="bg1"/>
                </a:solidFill>
              </a:rPr>
              <a:t>의 메소드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5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8543429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관련 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(join, replace, split)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514" y="1753852"/>
            <a:ext cx="1542410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b</a:t>
            </a:r>
            <a:r>
              <a:rPr kumimoji="1" lang="ko-KR" altLang="en-US" sz="1600" dirty="0"/>
              <a:t>가 몇 개인가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C9C11A4-4D34-4561-8877-12FF2C83F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954" y="1544775"/>
            <a:ext cx="1353410" cy="7940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47CB79-4BA4-42B2-B903-7B4E8C0C9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190" y="3032004"/>
            <a:ext cx="2706818" cy="11436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7195B1F-2C86-459A-B6C4-22617465E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223" y="4541735"/>
            <a:ext cx="2631906" cy="15082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16FFA4-F065-4BB8-9066-D5DDEC6FC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6383" y="2076666"/>
            <a:ext cx="1598122" cy="5992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682A19-19E4-4523-B658-6CCBA0A969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2375" y="2641391"/>
            <a:ext cx="2651882" cy="59430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05BECD52-5872-4800-895F-204198C5D553}"/>
              </a:ext>
            </a:extLst>
          </p:cNvPr>
          <p:cNvSpPr txBox="1">
            <a:spLocks/>
          </p:cNvSpPr>
          <p:nvPr/>
        </p:nvSpPr>
        <p:spPr>
          <a:xfrm>
            <a:off x="2614298" y="6269038"/>
            <a:ext cx="302640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찾으면 자리번호</a:t>
            </a:r>
            <a:r>
              <a:rPr kumimoji="1" lang="en-US" altLang="ko-KR" sz="1600" dirty="0"/>
              <a:t>(index)</a:t>
            </a:r>
            <a:r>
              <a:rPr kumimoji="1" lang="ko-KR" altLang="en-US" sz="1600" dirty="0"/>
              <a:t>를 반환</a:t>
            </a:r>
            <a:endParaRPr kumimoji="1" lang="en-US" altLang="ko-KR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8509755F-859E-476D-8E36-3ECFD7169B82}"/>
              </a:ext>
            </a:extLst>
          </p:cNvPr>
          <p:cNvSpPr txBox="1">
            <a:spLocks/>
          </p:cNvSpPr>
          <p:nvPr/>
        </p:nvSpPr>
        <p:spPr>
          <a:xfrm>
            <a:off x="4106907" y="4877659"/>
            <a:ext cx="15776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못 찾으면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오류</a:t>
            </a:r>
            <a:r>
              <a:rPr kumimoji="1" lang="en-US" altLang="ko-KR" sz="1600" dirty="0"/>
              <a:t>!</a:t>
            </a:r>
          </a:p>
        </p:txBody>
      </p:sp>
      <p:cxnSp>
        <p:nvCxnSpPr>
          <p:cNvPr id="54" name="직선 연결선[R] 57">
            <a:extLst>
              <a:ext uri="{FF2B5EF4-FFF2-40B4-BE49-F238E27FC236}">
                <a16:creationId xmlns:a16="http://schemas.microsoft.com/office/drawing/2014/main" id="{170C34E3-C559-4939-8FA5-FB6C5A7321F8}"/>
              </a:ext>
            </a:extLst>
          </p:cNvPr>
          <p:cNvCxnSpPr>
            <a:cxnSpLocks/>
          </p:cNvCxnSpPr>
          <p:nvPr/>
        </p:nvCxnSpPr>
        <p:spPr>
          <a:xfrm>
            <a:off x="6450891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32CDBC53-63B2-4C8A-8CCA-F91BECD7E8F1}"/>
              </a:ext>
            </a:extLst>
          </p:cNvPr>
          <p:cNvSpPr txBox="1">
            <a:spLocks/>
          </p:cNvSpPr>
          <p:nvPr/>
        </p:nvSpPr>
        <p:spPr>
          <a:xfrm>
            <a:off x="7630318" y="3231507"/>
            <a:ext cx="3240632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“,”</a:t>
            </a:r>
            <a:r>
              <a:rPr kumimoji="1" lang="ko-KR" altLang="en-US" sz="1600" dirty="0"/>
              <a:t>를 </a:t>
            </a:r>
            <a:r>
              <a:rPr kumimoji="1" lang="en-US" altLang="ko-KR" sz="1600" dirty="0"/>
              <a:t>“</a:t>
            </a:r>
            <a:r>
              <a:rPr kumimoji="1" lang="en-US" altLang="ko-KR" sz="1600" dirty="0" err="1"/>
              <a:t>abcd</a:t>
            </a:r>
            <a:r>
              <a:rPr kumimoji="1" lang="en-US" altLang="ko-KR" sz="1600" dirty="0"/>
              <a:t>”</a:t>
            </a:r>
            <a:r>
              <a:rPr kumimoji="1" lang="ko-KR" altLang="en-US" sz="1600" dirty="0"/>
              <a:t>사이사이에 삽입해라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C244FF3-EC0A-4904-8282-C5787AAF84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8771" y="4535939"/>
            <a:ext cx="2247842" cy="6960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199DA73-D3FA-4C0B-99D6-600F4AB10F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2790" y="4278698"/>
            <a:ext cx="2083798" cy="1170474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E8290276-6831-4555-AC08-23D66113963B}"/>
              </a:ext>
            </a:extLst>
          </p:cNvPr>
          <p:cNvSpPr txBox="1">
            <a:spLocks/>
          </p:cNvSpPr>
          <p:nvPr/>
        </p:nvSpPr>
        <p:spPr>
          <a:xfrm>
            <a:off x="6736905" y="5261194"/>
            <a:ext cx="242252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Life</a:t>
            </a:r>
            <a:r>
              <a:rPr kumimoji="1" lang="ko-KR" altLang="en-US" sz="1600" dirty="0"/>
              <a:t>를 </a:t>
            </a:r>
            <a:r>
              <a:rPr kumimoji="1" lang="en-US" altLang="ko-KR" sz="1600" dirty="0"/>
              <a:t>Your leg</a:t>
            </a:r>
            <a:r>
              <a:rPr kumimoji="1" lang="ko-KR" altLang="en-US" sz="1600" dirty="0"/>
              <a:t>로 바꿔라</a:t>
            </a: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675D8330-2E6F-4487-85D7-F6BB9BA9B09D}"/>
              </a:ext>
            </a:extLst>
          </p:cNvPr>
          <p:cNvSpPr txBox="1">
            <a:spLocks/>
          </p:cNvSpPr>
          <p:nvPr/>
        </p:nvSpPr>
        <p:spPr>
          <a:xfrm>
            <a:off x="9255273" y="5471948"/>
            <a:ext cx="2794355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delimiter</a:t>
            </a:r>
            <a:r>
              <a:rPr kumimoji="1" lang="ko-KR" altLang="en-US" sz="1600" dirty="0"/>
              <a:t> 기준으로 분리해라</a:t>
            </a:r>
          </a:p>
        </p:txBody>
      </p:sp>
      <p:cxnSp>
        <p:nvCxnSpPr>
          <p:cNvPr id="58" name="직선 연결선[R] 56">
            <a:extLst>
              <a:ext uri="{FF2B5EF4-FFF2-40B4-BE49-F238E27FC236}">
                <a16:creationId xmlns:a16="http://schemas.microsoft.com/office/drawing/2014/main" id="{728D21AA-C08D-44E6-B377-4D3D06622735}"/>
              </a:ext>
            </a:extLst>
          </p:cNvPr>
          <p:cNvCxnSpPr>
            <a:cxnSpLocks/>
          </p:cNvCxnSpPr>
          <p:nvPr/>
        </p:nvCxnSpPr>
        <p:spPr>
          <a:xfrm flipV="1">
            <a:off x="2168154" y="2493141"/>
            <a:ext cx="4035412" cy="24846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별: 꼭짓점 5개 19">
            <a:extLst>
              <a:ext uri="{FF2B5EF4-FFF2-40B4-BE49-F238E27FC236}">
                <a16:creationId xmlns:a16="http://schemas.microsoft.com/office/drawing/2014/main" id="{EA45BFE6-B11A-4ED6-9F2D-7C7A3931A029}"/>
              </a:ext>
            </a:extLst>
          </p:cNvPr>
          <p:cNvSpPr/>
          <p:nvPr/>
        </p:nvSpPr>
        <p:spPr>
          <a:xfrm>
            <a:off x="6608378" y="1279413"/>
            <a:ext cx="1256100" cy="1256100"/>
          </a:xfrm>
          <a:prstGeom prst="star5">
            <a:avLst>
              <a:gd name="adj" fmla="val 25802"/>
              <a:gd name="hf" fmla="val 105146"/>
              <a:gd name="vf" fmla="val 110557"/>
            </a:avLst>
          </a:prstGeom>
          <a:noFill/>
          <a:ln w="73025"/>
          <a:effectLst>
            <a:outerShdw blurRad="50800" dist="38100" dir="27000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25818B8D-ECD2-4CCF-9E96-0D5AD4462709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str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의 메소드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14DC318E-7726-4DE6-8347-2379683BE700}"/>
              </a:ext>
            </a:extLst>
          </p:cNvPr>
          <p:cNvSpPr txBox="1">
            <a:spLocks/>
          </p:cNvSpPr>
          <p:nvPr/>
        </p:nvSpPr>
        <p:spPr>
          <a:xfrm>
            <a:off x="2515611" y="1183117"/>
            <a:ext cx="1490023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str.count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(sub)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3AEF3F38-BE33-43EE-B986-9423F776F520}"/>
              </a:ext>
            </a:extLst>
          </p:cNvPr>
          <p:cNvSpPr txBox="1">
            <a:spLocks/>
          </p:cNvSpPr>
          <p:nvPr/>
        </p:nvSpPr>
        <p:spPr>
          <a:xfrm>
            <a:off x="3431936" y="2670174"/>
            <a:ext cx="1235531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str.find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(str)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EDFC3F21-1123-448C-BC39-F68EA371C69C}"/>
              </a:ext>
            </a:extLst>
          </p:cNvPr>
          <p:cNvSpPr txBox="1">
            <a:spLocks/>
          </p:cNvSpPr>
          <p:nvPr/>
        </p:nvSpPr>
        <p:spPr>
          <a:xfrm>
            <a:off x="3348163" y="4174109"/>
            <a:ext cx="1403077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str.index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(str)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A86C9F42-F586-434F-AE2D-930180817569}"/>
              </a:ext>
            </a:extLst>
          </p:cNvPr>
          <p:cNvSpPr txBox="1">
            <a:spLocks/>
          </p:cNvSpPr>
          <p:nvPr/>
        </p:nvSpPr>
        <p:spPr>
          <a:xfrm>
            <a:off x="8157464" y="1748298"/>
            <a:ext cx="1892378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str.join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(sequence)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6" name="내용 개체 틀 2">
            <a:extLst>
              <a:ext uri="{FF2B5EF4-FFF2-40B4-BE49-F238E27FC236}">
                <a16:creationId xmlns:a16="http://schemas.microsoft.com/office/drawing/2014/main" id="{C3B2DD3E-5538-4484-9936-E4D04F2D1F0F}"/>
              </a:ext>
            </a:extLst>
          </p:cNvPr>
          <p:cNvSpPr txBox="1">
            <a:spLocks/>
          </p:cNvSpPr>
          <p:nvPr/>
        </p:nvSpPr>
        <p:spPr>
          <a:xfrm>
            <a:off x="6836549" y="4178936"/>
            <a:ext cx="2127762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str.replace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(old, new)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7" name="내용 개체 틀 2">
            <a:extLst>
              <a:ext uri="{FF2B5EF4-FFF2-40B4-BE49-F238E27FC236}">
                <a16:creationId xmlns:a16="http://schemas.microsoft.com/office/drawing/2014/main" id="{ACD6753C-079F-46CD-ACDB-049252F75EAD}"/>
              </a:ext>
            </a:extLst>
          </p:cNvPr>
          <p:cNvSpPr txBox="1">
            <a:spLocks/>
          </p:cNvSpPr>
          <p:nvPr/>
        </p:nvSpPr>
        <p:spPr>
          <a:xfrm>
            <a:off x="9795693" y="3960804"/>
            <a:ext cx="1573380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str.split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delim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131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5" grpId="0"/>
      <p:bldP spid="56" grpId="0"/>
      <p:bldP spid="57" grpId="0"/>
      <p:bldP spid="20" grpId="0" animBg="1"/>
      <p:bldP spid="63" grpId="0"/>
      <p:bldP spid="64" grpId="0"/>
      <p:bldP spid="65" grpId="0"/>
      <p:bldP spid="66" grpId="0"/>
      <p:bldP spid="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41334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문자열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관련 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9377" y="6230641"/>
            <a:ext cx="2646878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손가락만 있으면 쓸 수 있음</a:t>
            </a:r>
            <a:endParaRPr kumimoji="1" lang="en-US" altLang="ko-KR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64C9778-F5B8-4A3E-9157-C6FDAC4C1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40" y="2227067"/>
            <a:ext cx="3195194" cy="12962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43BD5E-4F9A-49A0-80A8-555609227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920" y="4215098"/>
            <a:ext cx="3240677" cy="13246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504C5E-D4E9-409E-8789-B43F17D62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029" y="3177932"/>
            <a:ext cx="2365126" cy="13076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56FA9F-0AFB-4D12-98D7-4250CEAE8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691" y="1786027"/>
            <a:ext cx="2677823" cy="13531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A7E739-D3F1-4AD5-91D9-A89F28B7B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0651" y="4564263"/>
            <a:ext cx="2365126" cy="131901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3589DA3B-A349-4C7B-9E4B-5A869828E597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466967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escape </a:t>
            </a:r>
            <a:r>
              <a:rPr kumimoji="1" lang="ko-KR" altLang="en-US" sz="900" dirty="0">
                <a:solidFill>
                  <a:schemeClr val="bg1"/>
                </a:solidFill>
              </a:rPr>
              <a:t>문자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포매팅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>
                <a:solidFill>
                  <a:schemeClr val="bg1"/>
                </a:solidFill>
              </a:rPr>
              <a:t>%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err="1">
                <a:solidFill>
                  <a:schemeClr val="bg1"/>
                </a:solidFill>
              </a:rPr>
              <a:t>str.format</a:t>
            </a:r>
            <a:r>
              <a:rPr kumimoji="1" lang="en-US" altLang="ko-KR" sz="900" dirty="0">
                <a:solidFill>
                  <a:schemeClr val="bg1"/>
                </a:solidFill>
              </a:rPr>
              <a:t> </a:t>
            </a:r>
            <a:r>
              <a:rPr kumimoji="1" lang="ko-KR" altLang="en-US" sz="900" dirty="0">
                <a:solidFill>
                  <a:schemeClr val="bg1"/>
                </a:solidFill>
              </a:rPr>
              <a:t>정렬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en-US" altLang="ko-KR" sz="900" b="1" dirty="0">
                <a:solidFill>
                  <a:schemeClr val="bg1"/>
                </a:solidFill>
              </a:rPr>
              <a:t>str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의 메소드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95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#3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A02E67-113E-4F57-A82E-94938CBC6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09" y="3236531"/>
            <a:ext cx="86868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86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#4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CC880D-A0AA-498A-B8FB-A0E0CB2D9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2" y="3044945"/>
            <a:ext cx="84486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1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#5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522F56-EE1D-4558-ABCA-C1051482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26" y="2490736"/>
            <a:ext cx="86963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8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#6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61605D-4C9F-4004-92F3-1DF35E9B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795" y="2321328"/>
            <a:ext cx="6800456" cy="422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6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리스트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82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20119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069" y="1526529"/>
            <a:ext cx="1518364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리스트 초기화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EF439EE-E2AD-4DDF-A726-4F87A97B1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156" y="1859265"/>
            <a:ext cx="2692272" cy="5633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74650F-3B77-4536-B063-78938FB6A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629" y="3266633"/>
            <a:ext cx="3543842" cy="5371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4978BB-119C-42FE-B9CC-98571EA09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203" y="4781230"/>
            <a:ext cx="3818964" cy="1500074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EBDBB29B-DA03-4393-9715-AD64F65D109B}"/>
              </a:ext>
            </a:extLst>
          </p:cNvPr>
          <p:cNvSpPr txBox="1">
            <a:spLocks/>
          </p:cNvSpPr>
          <p:nvPr/>
        </p:nvSpPr>
        <p:spPr>
          <a:xfrm>
            <a:off x="2583069" y="2920006"/>
            <a:ext cx="126188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리스트 모양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F86629BB-E882-4640-83FD-823AD988AE57}"/>
              </a:ext>
            </a:extLst>
          </p:cNvPr>
          <p:cNvSpPr txBox="1">
            <a:spLocks/>
          </p:cNvSpPr>
          <p:nvPr/>
        </p:nvSpPr>
        <p:spPr>
          <a:xfrm>
            <a:off x="2583069" y="4439428"/>
            <a:ext cx="213391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다양한 리스트 초기화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2A3155DD-CB65-5344-82C3-D8BDC474F7B2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b="1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064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80099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인덱싱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294" y="2836243"/>
            <a:ext cx="1774846" cy="361189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한 개씩 가져오기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05A0129-884B-45C3-94FD-ACD9097DF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908" y="1555107"/>
            <a:ext cx="1668548" cy="9768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80B9986-A4FF-4599-8169-944DDF021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760" y="3209741"/>
            <a:ext cx="970791" cy="7098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C8230B-2785-42CF-8508-E94E0AEA3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932" y="4591529"/>
            <a:ext cx="1486524" cy="72202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6C4A45F-94D6-4C05-96A3-AD88F8684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264" y="3194572"/>
            <a:ext cx="995061" cy="7402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EE671AA-38EF-42EA-865B-06B87076E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5691" y="1749727"/>
            <a:ext cx="3142937" cy="50359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47C56E6-BCAF-4B45-8257-67583BFF53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2215" y="2597641"/>
            <a:ext cx="1504727" cy="161394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10AC9B0-B10E-44D2-A38F-7DD8D0D1BF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0360" y="5012131"/>
            <a:ext cx="1237759" cy="715959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9022BB00-5070-4610-8D24-EB7F700F6B95}"/>
              </a:ext>
            </a:extLst>
          </p:cNvPr>
          <p:cNvSpPr txBox="1">
            <a:spLocks/>
          </p:cNvSpPr>
          <p:nvPr/>
        </p:nvSpPr>
        <p:spPr>
          <a:xfrm>
            <a:off x="2591759" y="4280588"/>
            <a:ext cx="213391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각각 가져와서 더하기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94A8318C-B758-4B44-8C75-DB566464274D}"/>
              </a:ext>
            </a:extLst>
          </p:cNvPr>
          <p:cNvSpPr txBox="1">
            <a:spLocks/>
          </p:cNvSpPr>
          <p:nvPr/>
        </p:nvSpPr>
        <p:spPr>
          <a:xfrm>
            <a:off x="3129820" y="1268244"/>
            <a:ext cx="80021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초기화</a:t>
            </a: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CD8976DA-1BFC-4FBC-9D41-6EFEE1A84B4C}"/>
              </a:ext>
            </a:extLst>
          </p:cNvPr>
          <p:cNvSpPr txBox="1">
            <a:spLocks/>
          </p:cNvSpPr>
          <p:nvPr/>
        </p:nvSpPr>
        <p:spPr>
          <a:xfrm>
            <a:off x="6597049" y="1388538"/>
            <a:ext cx="80021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초기화</a:t>
            </a: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1DAC9DE6-5BF0-468B-8706-3DD7D5EA9333}"/>
              </a:ext>
            </a:extLst>
          </p:cNvPr>
          <p:cNvSpPr txBox="1">
            <a:spLocks/>
          </p:cNvSpPr>
          <p:nvPr/>
        </p:nvSpPr>
        <p:spPr>
          <a:xfrm>
            <a:off x="5415890" y="4566043"/>
            <a:ext cx="17908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‘a’</a:t>
            </a:r>
            <a:r>
              <a:rPr kumimoji="1" lang="ko-KR" altLang="en-US" sz="1600" dirty="0"/>
              <a:t>를 가져오려면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07FF2B0B-DDF0-402B-AA9B-EC3D17391C8D}"/>
              </a:ext>
            </a:extLst>
          </p:cNvPr>
          <p:cNvCxnSpPr>
            <a:cxnSpLocks/>
          </p:cNvCxnSpPr>
          <p:nvPr/>
        </p:nvCxnSpPr>
        <p:spPr>
          <a:xfrm>
            <a:off x="5060502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9BF1CBCD-16B7-42AB-882E-1267CA95653B}"/>
              </a:ext>
            </a:extLst>
          </p:cNvPr>
          <p:cNvSpPr txBox="1">
            <a:spLocks/>
          </p:cNvSpPr>
          <p:nvPr/>
        </p:nvSpPr>
        <p:spPr>
          <a:xfrm>
            <a:off x="10249171" y="3782859"/>
            <a:ext cx="1252266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/>
              <a:t>a[-1][0]</a:t>
            </a:r>
            <a:endParaRPr kumimoji="1" lang="ko-KR" altLang="en-US" sz="2400" dirty="0"/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F5BCC808-8590-40C5-902F-58E77066C738}"/>
              </a:ext>
            </a:extLst>
          </p:cNvPr>
          <p:cNvSpPr txBox="1">
            <a:spLocks/>
          </p:cNvSpPr>
          <p:nvPr/>
        </p:nvSpPr>
        <p:spPr>
          <a:xfrm>
            <a:off x="7728480" y="3783934"/>
            <a:ext cx="3772957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>
                <a:solidFill>
                  <a:schemeClr val="accent1"/>
                </a:solidFill>
              </a:rPr>
              <a:t>[1, 2, 3, [‘a’, ‘b’, ‘c’]]</a:t>
            </a:r>
            <a:r>
              <a:rPr kumimoji="1" lang="en-US" altLang="ko-KR" sz="2400" dirty="0"/>
              <a:t>[-1][0]</a:t>
            </a:r>
            <a:endParaRPr kumimoji="1" lang="ko-KR" altLang="en-US" sz="2400" dirty="0"/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D29D52A4-AA43-4802-B7B8-7AF36674528C}"/>
              </a:ext>
            </a:extLst>
          </p:cNvPr>
          <p:cNvSpPr txBox="1">
            <a:spLocks/>
          </p:cNvSpPr>
          <p:nvPr/>
        </p:nvSpPr>
        <p:spPr>
          <a:xfrm>
            <a:off x="9392269" y="3781757"/>
            <a:ext cx="2109168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>
                <a:solidFill>
                  <a:schemeClr val="accent1"/>
                </a:solidFill>
              </a:rPr>
              <a:t>[‘a’, ‘b’, ‘c’]</a:t>
            </a:r>
            <a:r>
              <a:rPr kumimoji="1" lang="en-US" altLang="ko-KR" sz="2400" dirty="0"/>
              <a:t>[0]</a:t>
            </a:r>
            <a:endParaRPr kumimoji="1" lang="ko-KR" altLang="en-US" sz="2400" dirty="0"/>
          </a:p>
        </p:txBody>
      </p:sp>
      <p:sp>
        <p:nvSpPr>
          <p:cNvPr id="66" name="내용 개체 틀 2">
            <a:extLst>
              <a:ext uri="{FF2B5EF4-FFF2-40B4-BE49-F238E27FC236}">
                <a16:creationId xmlns:a16="http://schemas.microsoft.com/office/drawing/2014/main" id="{F424EBCC-7CB6-4012-BDD0-43382B5BC36C}"/>
              </a:ext>
            </a:extLst>
          </p:cNvPr>
          <p:cNvSpPr txBox="1">
            <a:spLocks/>
          </p:cNvSpPr>
          <p:nvPr/>
        </p:nvSpPr>
        <p:spPr>
          <a:xfrm>
            <a:off x="10249172" y="3783934"/>
            <a:ext cx="1252266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>
                <a:solidFill>
                  <a:schemeClr val="accent1"/>
                </a:solidFill>
              </a:rPr>
              <a:t>a</a:t>
            </a:r>
            <a:r>
              <a:rPr kumimoji="1" lang="en-US" altLang="ko-KR" sz="2400" dirty="0"/>
              <a:t>[-1][0]</a:t>
            </a:r>
            <a:endParaRPr kumimoji="1" lang="ko-KR" altLang="en-US" sz="2400" dirty="0"/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8AC547CF-EE43-4FC1-9F0A-D5E51CA0F36C}"/>
              </a:ext>
            </a:extLst>
          </p:cNvPr>
          <p:cNvSpPr txBox="1">
            <a:spLocks/>
          </p:cNvSpPr>
          <p:nvPr/>
        </p:nvSpPr>
        <p:spPr>
          <a:xfrm>
            <a:off x="7728480" y="3783934"/>
            <a:ext cx="3772957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/>
              <a:t>[1, 2, 3, </a:t>
            </a:r>
            <a:r>
              <a:rPr kumimoji="1" lang="en-US" altLang="ko-KR" sz="2400" dirty="0">
                <a:solidFill>
                  <a:schemeClr val="accent1"/>
                </a:solidFill>
              </a:rPr>
              <a:t>[‘a’, ‘b’, ‘c’]</a:t>
            </a:r>
            <a:r>
              <a:rPr kumimoji="1" lang="en-US" altLang="ko-KR" sz="2400" dirty="0"/>
              <a:t>]</a:t>
            </a:r>
            <a:r>
              <a:rPr kumimoji="1" lang="en-US" altLang="ko-KR" sz="2400" dirty="0">
                <a:solidFill>
                  <a:schemeClr val="accent1"/>
                </a:solidFill>
              </a:rPr>
              <a:t>[-1]</a:t>
            </a:r>
            <a:r>
              <a:rPr kumimoji="1" lang="en-US" altLang="ko-KR" sz="2400" dirty="0"/>
              <a:t>[0]</a:t>
            </a:r>
            <a:endParaRPr kumimoji="1" lang="ko-KR" altLang="en-US" sz="2400" dirty="0"/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B26AD44F-78B4-4225-A26A-1270247D6A4A}"/>
              </a:ext>
            </a:extLst>
          </p:cNvPr>
          <p:cNvSpPr txBox="1">
            <a:spLocks/>
          </p:cNvSpPr>
          <p:nvPr/>
        </p:nvSpPr>
        <p:spPr>
          <a:xfrm>
            <a:off x="9392269" y="3783934"/>
            <a:ext cx="2109168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/>
              <a:t>[</a:t>
            </a:r>
            <a:r>
              <a:rPr kumimoji="1" lang="en-US" altLang="ko-KR" sz="2400" dirty="0">
                <a:solidFill>
                  <a:schemeClr val="accent1"/>
                </a:solidFill>
              </a:rPr>
              <a:t>‘a’</a:t>
            </a:r>
            <a:r>
              <a:rPr kumimoji="1" lang="en-US" altLang="ko-KR" sz="2400" dirty="0"/>
              <a:t>, ‘b’, ‘c’]</a:t>
            </a:r>
            <a:r>
              <a:rPr kumimoji="1" lang="en-US" altLang="ko-KR" sz="2400" dirty="0">
                <a:solidFill>
                  <a:schemeClr val="accent1"/>
                </a:solidFill>
              </a:rPr>
              <a:t>[0]</a:t>
            </a:r>
            <a:endParaRPr kumimoji="1"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A9EFA362-59A7-4640-9DB5-205AE72E54BA}"/>
              </a:ext>
            </a:extLst>
          </p:cNvPr>
          <p:cNvSpPr txBox="1">
            <a:spLocks/>
          </p:cNvSpPr>
          <p:nvPr/>
        </p:nvSpPr>
        <p:spPr>
          <a:xfrm>
            <a:off x="10973728" y="3799595"/>
            <a:ext cx="527710" cy="49661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2400" dirty="0">
                <a:solidFill>
                  <a:schemeClr val="accent1"/>
                </a:solidFill>
              </a:rPr>
              <a:t>‘a’</a:t>
            </a:r>
            <a:endParaRPr kumimoji="1"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513168D0-5AB8-6A47-AA61-487AC737380E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인덱싱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70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4" grpId="0"/>
      <p:bldP spid="56" grpId="0"/>
      <p:bldP spid="57" grpId="0"/>
      <p:bldP spid="59" grpId="0"/>
      <p:bldP spid="59" grpId="1"/>
      <p:bldP spid="60" grpId="0"/>
      <p:bldP spid="60" grpId="1"/>
      <p:bldP spid="61" grpId="0"/>
      <p:bldP spid="61" grpId="1"/>
      <p:bldP spid="66" grpId="0"/>
      <p:bldP spid="66" grpId="1"/>
      <p:bldP spid="63" grpId="0"/>
      <p:bldP spid="63" grpId="1"/>
      <p:bldP spid="64" grpId="0"/>
      <p:bldP spid="64" grpId="1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Number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75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243423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슬라이싱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445" y="1672745"/>
            <a:ext cx="3005951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 err="1"/>
              <a:t>슬라이싱</a:t>
            </a:r>
            <a:r>
              <a:rPr kumimoji="1" lang="ko-KR" altLang="en-US" sz="1600" dirty="0"/>
              <a:t> 방법이 완전히 똑같다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6E6B270-D34B-4994-8727-00E772E27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309" y="2096789"/>
            <a:ext cx="2241333" cy="9545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FE7DB5-F69A-4E62-B792-7C5399754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086" y="2096789"/>
            <a:ext cx="1449919" cy="9545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34CD938-3E50-4C71-B6F4-43A5B0EAA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238" y="4027898"/>
            <a:ext cx="2229250" cy="18607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D4071E1-CA8D-42EE-98D6-A5911B7B4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119" y="3712499"/>
            <a:ext cx="3667087" cy="1431795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8FD78E0B-FA26-4E39-BDB6-F44F168B8068}"/>
              </a:ext>
            </a:extLst>
          </p:cNvPr>
          <p:cNvSpPr txBox="1">
            <a:spLocks/>
          </p:cNvSpPr>
          <p:nvPr/>
        </p:nvSpPr>
        <p:spPr>
          <a:xfrm>
            <a:off x="4596344" y="3618118"/>
            <a:ext cx="59503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응용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EED62C6D-CFB9-4E5F-AF8A-6264E7181738}"/>
              </a:ext>
            </a:extLst>
          </p:cNvPr>
          <p:cNvSpPr txBox="1">
            <a:spLocks/>
          </p:cNvSpPr>
          <p:nvPr/>
        </p:nvSpPr>
        <p:spPr>
          <a:xfrm>
            <a:off x="7967107" y="3340551"/>
            <a:ext cx="2039341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머리 한 번 써보세요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CAF514F-1787-A24D-9CBA-42FEE6E22CBF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58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358565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연산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851" y="2812488"/>
            <a:ext cx="2324675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더하기</a:t>
            </a:r>
            <a:r>
              <a:rPr kumimoji="1" lang="en-US" altLang="ko-KR" sz="1600" dirty="0"/>
              <a:t> (concatenation)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A257DC9-0B9B-4F29-9747-A2E330246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40" y="3173685"/>
            <a:ext cx="1838124" cy="12362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768EF9-17A5-423F-8E35-18D2B8290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164" y="3201512"/>
            <a:ext cx="2692464" cy="9902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36D115-0686-415A-AC10-0471D1C69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580" y="3217361"/>
            <a:ext cx="1786346" cy="983785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EB3EFDD5-A36B-4847-B845-04904FB15336}"/>
              </a:ext>
            </a:extLst>
          </p:cNvPr>
          <p:cNvSpPr txBox="1">
            <a:spLocks/>
          </p:cNvSpPr>
          <p:nvPr/>
        </p:nvSpPr>
        <p:spPr>
          <a:xfrm>
            <a:off x="5433774" y="2856172"/>
            <a:ext cx="180017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곱하기 </a:t>
            </a:r>
            <a:r>
              <a:rPr kumimoji="1" lang="en-US" altLang="ko-KR" sz="1600" dirty="0"/>
              <a:t>(iterating)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693E2DD-1441-4927-8677-78558F616EA5}"/>
              </a:ext>
            </a:extLst>
          </p:cNvPr>
          <p:cNvSpPr txBox="1">
            <a:spLocks/>
          </p:cNvSpPr>
          <p:nvPr/>
        </p:nvSpPr>
        <p:spPr>
          <a:xfrm>
            <a:off x="9046934" y="2866692"/>
            <a:ext cx="595035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길이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31781EBC-B9FF-5849-A4B1-AB900584F423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연산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5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390899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수정</a:t>
            </a:r>
            <a:r>
              <a:rPr kumimoji="1" lang="en-US" altLang="ko-KR" sz="3600" dirty="0">
                <a:solidFill>
                  <a:schemeClr val="accent1"/>
                </a:solidFill>
              </a:rPr>
              <a:t>/</a:t>
            </a:r>
            <a:r>
              <a:rPr kumimoji="1" lang="ko-KR" altLang="en-US" sz="3600" dirty="0">
                <a:solidFill>
                  <a:schemeClr val="accent1"/>
                </a:solidFill>
              </a:rPr>
              <a:t>삭제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348" y="1665299"/>
            <a:ext cx="595035" cy="361189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수정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46B026D-9E5F-46D0-A663-EEA19007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840" y="2026488"/>
            <a:ext cx="1642051" cy="11563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5624D2-07B7-4411-AE07-367227323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59" y="3830210"/>
            <a:ext cx="1613141" cy="11159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A2AA3B-449D-466C-82B2-B7821ABD9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343" y="2911886"/>
            <a:ext cx="890408" cy="462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4F9E73-F1B3-4F1B-B3D9-4E7B00240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566" y="3482123"/>
            <a:ext cx="4029963" cy="71695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4D74251F-277A-4CDD-9E98-499F401DDD0A}"/>
              </a:ext>
            </a:extLst>
          </p:cNvPr>
          <p:cNvSpPr txBox="1">
            <a:spLocks/>
          </p:cNvSpPr>
          <p:nvPr/>
        </p:nvSpPr>
        <p:spPr>
          <a:xfrm>
            <a:off x="4990347" y="3464219"/>
            <a:ext cx="59503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삭제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5ABC61FE-ECD2-4CAA-B5E7-1A1F56563012}"/>
              </a:ext>
            </a:extLst>
          </p:cNvPr>
          <p:cNvSpPr txBox="1">
            <a:spLocks/>
          </p:cNvSpPr>
          <p:nvPr/>
        </p:nvSpPr>
        <p:spPr>
          <a:xfrm>
            <a:off x="7816169" y="4364345"/>
            <a:ext cx="258275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파이썬은</a:t>
            </a:r>
            <a:r>
              <a:rPr kumimoji="1" lang="ko-KR" altLang="en-US" sz="1600" dirty="0"/>
              <a:t> </a:t>
            </a:r>
            <a:r>
              <a:rPr kumimoji="1" lang="en-US" altLang="ko-KR" sz="1600" b="1" dirty="0"/>
              <a:t>“</a:t>
            </a:r>
            <a:r>
              <a:rPr kumimoji="1" lang="ko-KR" altLang="en-US" sz="1600" b="1" dirty="0"/>
              <a:t>객체지향 언어</a:t>
            </a:r>
            <a:r>
              <a:rPr kumimoji="1" lang="en-US" altLang="ko-KR" sz="1600" b="1" dirty="0"/>
              <a:t>”</a:t>
            </a:r>
            <a:endParaRPr kumimoji="1" lang="ko-KR" altLang="en-US" sz="16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6FF7179-9013-4C52-A08B-C9DD8CA95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1121" y="4909081"/>
            <a:ext cx="2036518" cy="1115900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080BC7D0-1B23-214E-B1EC-0AD8E2E073C1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b="1" dirty="0">
                <a:solidFill>
                  <a:schemeClr val="bg1"/>
                </a:solidFill>
              </a:rPr>
              <a:t>/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삭제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94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62814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자료형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관련 함수</a:t>
            </a:r>
            <a:r>
              <a:rPr kumimoji="1" lang="en-US" altLang="ko-KR" sz="3600" dirty="0">
                <a:solidFill>
                  <a:schemeClr val="accent1"/>
                </a:solidFill>
              </a:rPr>
              <a:t> 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612" y="3753742"/>
            <a:ext cx="1261884" cy="361189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/>
              <a:t>이어 붙이기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0D872DE-03D6-4FD8-A958-1427CBC33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17" y="1939679"/>
            <a:ext cx="1468683" cy="1031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CA1402C-6A3A-46BF-B97F-C93BAE479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876" y="2934774"/>
            <a:ext cx="1687074" cy="8189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734D0D-BC67-456D-9791-7CC897F9D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425" y="1601047"/>
            <a:ext cx="1960063" cy="10428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D4A33F4-B4F8-47E2-A977-80C9C724D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090" y="2607692"/>
            <a:ext cx="1730752" cy="10537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0C6493-64AB-4CD6-BB47-53267B9BA7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6503" y="4498668"/>
            <a:ext cx="1965523" cy="10373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540BF98-5F1C-405D-9EDF-921BC30A04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7264" y="1952032"/>
            <a:ext cx="1326728" cy="1233912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2DB5C34D-4D36-42D0-9DBC-E41E9D2245B2}"/>
              </a:ext>
            </a:extLst>
          </p:cNvPr>
          <p:cNvSpPr txBox="1">
            <a:spLocks/>
          </p:cNvSpPr>
          <p:nvPr/>
        </p:nvSpPr>
        <p:spPr>
          <a:xfrm>
            <a:off x="2290876" y="1538642"/>
            <a:ext cx="1710726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list.append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(obj)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AAB97EFD-26B0-47A7-8254-7E620F169AD8}"/>
              </a:ext>
            </a:extLst>
          </p:cNvPr>
          <p:cNvSpPr txBox="1">
            <a:spLocks/>
          </p:cNvSpPr>
          <p:nvPr/>
        </p:nvSpPr>
        <p:spPr>
          <a:xfrm>
            <a:off x="4802103" y="1239217"/>
            <a:ext cx="1035733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list.sort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9D289B6C-3595-4959-96D4-6A0DD05559A6}"/>
              </a:ext>
            </a:extLst>
          </p:cNvPr>
          <p:cNvSpPr txBox="1">
            <a:spLocks/>
          </p:cNvSpPr>
          <p:nvPr/>
        </p:nvSpPr>
        <p:spPr>
          <a:xfrm>
            <a:off x="4802103" y="4117653"/>
            <a:ext cx="1377172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list.reverse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8B93777D-C55C-4306-BB90-93B438198CAF}"/>
              </a:ext>
            </a:extLst>
          </p:cNvPr>
          <p:cNvSpPr txBox="1">
            <a:spLocks/>
          </p:cNvSpPr>
          <p:nvPr/>
        </p:nvSpPr>
        <p:spPr>
          <a:xfrm>
            <a:off x="6855325" y="1265367"/>
            <a:ext cx="1858073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>
                <a:solidFill>
                  <a:srgbClr val="FE00FE"/>
                </a:solidFill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sorted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(sequence)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3147EEDC-2A5F-4228-BC5D-2DAA6F06AF42}"/>
              </a:ext>
            </a:extLst>
          </p:cNvPr>
          <p:cNvSpPr txBox="1">
            <a:spLocks/>
          </p:cNvSpPr>
          <p:nvPr/>
        </p:nvSpPr>
        <p:spPr>
          <a:xfrm>
            <a:off x="6855325" y="4124184"/>
            <a:ext cx="2082493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>
                <a:solidFill>
                  <a:srgbClr val="FE00FE"/>
                </a:solidFill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reversed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(sequence)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1F59C06-5470-4E36-BA3E-E7BF00F29A5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1569" r="73658" b="21789"/>
          <a:stretch/>
        </p:blipFill>
        <p:spPr>
          <a:xfrm>
            <a:off x="6909753" y="4552103"/>
            <a:ext cx="2589788" cy="30637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BE34673A-F7A3-420C-A989-CCE9166626D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8731" r="82557" b="34628"/>
          <a:stretch/>
        </p:blipFill>
        <p:spPr>
          <a:xfrm>
            <a:off x="6909754" y="1673638"/>
            <a:ext cx="1714838" cy="306370"/>
          </a:xfrm>
          <a:prstGeom prst="rect">
            <a:avLst/>
          </a:prstGeom>
        </p:spPr>
      </p:pic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7E05968D-31A6-4583-84D6-D79FA989DD79}"/>
              </a:ext>
            </a:extLst>
          </p:cNvPr>
          <p:cNvSpPr txBox="1">
            <a:spLocks/>
          </p:cNvSpPr>
          <p:nvPr/>
        </p:nvSpPr>
        <p:spPr>
          <a:xfrm>
            <a:off x="5496056" y="3641206"/>
            <a:ext cx="59503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정렬</a:t>
            </a:r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47E8EF9B-C3C3-4485-9978-8498F2294F39}"/>
              </a:ext>
            </a:extLst>
          </p:cNvPr>
          <p:cNvSpPr txBox="1">
            <a:spLocks/>
          </p:cNvSpPr>
          <p:nvPr/>
        </p:nvSpPr>
        <p:spPr>
          <a:xfrm>
            <a:off x="5393467" y="5555213"/>
            <a:ext cx="80021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뒤집기</a:t>
            </a: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115F2925-C76A-4138-9F94-BC9F38F622CE}"/>
              </a:ext>
            </a:extLst>
          </p:cNvPr>
          <p:cNvSpPr txBox="1">
            <a:spLocks/>
          </p:cNvSpPr>
          <p:nvPr/>
        </p:nvSpPr>
        <p:spPr>
          <a:xfrm>
            <a:off x="4875544" y="6153690"/>
            <a:ext cx="1807162" cy="394852"/>
          </a:xfrm>
          <a:prstGeom prst="rect">
            <a:avLst/>
          </a:prstGeom>
          <a:ln>
            <a:solidFill>
              <a:srgbClr val="000000">
                <a:alpha val="30980"/>
              </a:srgbClr>
            </a:solidFill>
          </a:ln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b="1" dirty="0"/>
              <a:t>파괴 </a:t>
            </a:r>
            <a:r>
              <a:rPr kumimoji="1" lang="en-US" altLang="ko-KR" b="1" dirty="0"/>
              <a:t>: </a:t>
            </a:r>
            <a:r>
              <a:rPr kumimoji="1" lang="ko-KR" altLang="en-US" b="1" dirty="0"/>
              <a:t>원본 변형</a:t>
            </a:r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83E4C86C-F7B0-4E1C-9EB4-CE8A6A4124EA}"/>
              </a:ext>
            </a:extLst>
          </p:cNvPr>
          <p:cNvSpPr txBox="1">
            <a:spLocks/>
          </p:cNvSpPr>
          <p:nvPr/>
        </p:nvSpPr>
        <p:spPr>
          <a:xfrm>
            <a:off x="7165475" y="6153690"/>
            <a:ext cx="2037994" cy="394852"/>
          </a:xfrm>
          <a:prstGeom prst="rect">
            <a:avLst/>
          </a:prstGeom>
          <a:ln>
            <a:solidFill>
              <a:srgbClr val="000000">
                <a:alpha val="30980"/>
              </a:srgbClr>
            </a:solidFill>
          </a:ln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b="1" dirty="0" err="1"/>
              <a:t>비파괴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: </a:t>
            </a:r>
            <a:r>
              <a:rPr kumimoji="1" lang="ko-KR" altLang="en-US" b="1" dirty="0"/>
              <a:t>원본 유지</a:t>
            </a:r>
          </a:p>
        </p:txBody>
      </p:sp>
      <p:cxnSp>
        <p:nvCxnSpPr>
          <p:cNvPr id="63" name="직선 연결선[R] 57">
            <a:extLst>
              <a:ext uri="{FF2B5EF4-FFF2-40B4-BE49-F238E27FC236}">
                <a16:creationId xmlns:a16="http://schemas.microsoft.com/office/drawing/2014/main" id="{1F2A45BD-9D7D-4855-9190-48924E1DB9F1}"/>
              </a:ext>
            </a:extLst>
          </p:cNvPr>
          <p:cNvCxnSpPr>
            <a:cxnSpLocks/>
          </p:cNvCxnSpPr>
          <p:nvPr/>
        </p:nvCxnSpPr>
        <p:spPr>
          <a:xfrm>
            <a:off x="4415412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57">
            <a:extLst>
              <a:ext uri="{FF2B5EF4-FFF2-40B4-BE49-F238E27FC236}">
                <a16:creationId xmlns:a16="http://schemas.microsoft.com/office/drawing/2014/main" id="{644AFF48-6915-4DEF-9D4C-F31EFF4C088C}"/>
              </a:ext>
            </a:extLst>
          </p:cNvPr>
          <p:cNvCxnSpPr>
            <a:cxnSpLocks/>
          </p:cNvCxnSpPr>
          <p:nvPr/>
        </p:nvCxnSpPr>
        <p:spPr>
          <a:xfrm>
            <a:off x="9753462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6D3436E1-D0FC-402F-8444-EB277C927B3B}"/>
              </a:ext>
            </a:extLst>
          </p:cNvPr>
          <p:cNvSpPr txBox="1">
            <a:spLocks/>
          </p:cNvSpPr>
          <p:nvPr/>
        </p:nvSpPr>
        <p:spPr>
          <a:xfrm>
            <a:off x="10247313" y="1577849"/>
            <a:ext cx="1516377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list.index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(obj)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02A9CBE-798F-6640-9853-802D1336B3C1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b="1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02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9" grpId="0"/>
      <p:bldP spid="60" grpId="0"/>
      <p:bldP spid="61" grpId="0" animBg="1"/>
      <p:bldP spid="62" grpId="0" animBg="1"/>
      <p:bldP spid="6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62814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리스트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관련 함수</a:t>
            </a:r>
            <a:r>
              <a:rPr kumimoji="1" lang="en-US" altLang="ko-KR" sz="3600" dirty="0">
                <a:solidFill>
                  <a:schemeClr val="accent1"/>
                </a:solidFill>
              </a:rPr>
              <a:t> 2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175" y="3374721"/>
            <a:ext cx="2417265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Index</a:t>
            </a:r>
            <a:r>
              <a:rPr kumimoji="1" lang="ko-KR" altLang="en-US" sz="1600" dirty="0"/>
              <a:t>에 </a:t>
            </a:r>
            <a:r>
              <a:rPr kumimoji="1" lang="en-US" altLang="ko-KR" sz="1600" dirty="0" err="1"/>
              <a:t>obj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삽입해라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1B2229D-DAC8-DF4F-9532-A85126E56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556" y="1781183"/>
            <a:ext cx="1407155" cy="9570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1C81D2-0F01-4E40-BF55-996D2EB3C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819" y="2675213"/>
            <a:ext cx="1407155" cy="7341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602F55-6854-9C4C-B9C2-9F4D6DAB7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471" y="4303412"/>
            <a:ext cx="1979632" cy="9089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122CF36-25E6-7E45-9D01-69D63B753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2490" y="5188959"/>
            <a:ext cx="1206134" cy="7254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7FD08F-CB70-1448-8E82-F882FE3E7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1785" y="1649757"/>
            <a:ext cx="1236724" cy="10968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D013CA0-6223-3B44-B295-5A5727F560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4963" y="2736808"/>
            <a:ext cx="1197394" cy="10881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272067D-2636-DB4D-834B-0C814CFF7A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9377" y="4689407"/>
            <a:ext cx="1599438" cy="1621289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F9188764-A883-8E42-AF3F-5E8BDA1105E4}"/>
              </a:ext>
            </a:extLst>
          </p:cNvPr>
          <p:cNvSpPr txBox="1">
            <a:spLocks/>
          </p:cNvSpPr>
          <p:nvPr/>
        </p:nvSpPr>
        <p:spPr>
          <a:xfrm>
            <a:off x="2395790" y="1415556"/>
            <a:ext cx="2149050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list.insert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(index, </a:t>
            </a: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obj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1F3DC3A0-B29E-2543-8AA4-CED885BCF5C7}"/>
              </a:ext>
            </a:extLst>
          </p:cNvPr>
          <p:cNvSpPr txBox="1">
            <a:spLocks/>
          </p:cNvSpPr>
          <p:nvPr/>
        </p:nvSpPr>
        <p:spPr>
          <a:xfrm>
            <a:off x="2547959" y="3994033"/>
            <a:ext cx="1743298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list.remove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obj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7C118B3C-FA1E-5A42-9712-95B7D8A72E80}"/>
              </a:ext>
            </a:extLst>
          </p:cNvPr>
          <p:cNvSpPr txBox="1">
            <a:spLocks/>
          </p:cNvSpPr>
          <p:nvPr/>
        </p:nvSpPr>
        <p:spPr>
          <a:xfrm>
            <a:off x="5512350" y="1251627"/>
            <a:ext cx="2105063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list.pop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obj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=list[-1])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7AC03E83-0563-A443-8D63-3D50893ADF6D}"/>
              </a:ext>
            </a:extLst>
          </p:cNvPr>
          <p:cNvSpPr txBox="1">
            <a:spLocks/>
          </p:cNvSpPr>
          <p:nvPr/>
        </p:nvSpPr>
        <p:spPr>
          <a:xfrm>
            <a:off x="5400604" y="4327003"/>
            <a:ext cx="2239331" cy="361830"/>
          </a:xfrm>
          <a:prstGeom prst="rect">
            <a:avLst/>
          </a:prstGeom>
          <a:ln>
            <a:noFill/>
          </a:ln>
          <a:effectLst>
            <a:outerShdw blurRad="63500" dist="381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 err="1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list.extend</a:t>
            </a:r>
            <a:r>
              <a:rPr kumimoji="1" lang="en-US" altLang="ko-KR" sz="1600" dirty="0">
                <a:effectLst>
                  <a:outerShdw blurRad="635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(sequence)</a:t>
            </a:r>
            <a:endParaRPr kumimoji="1" lang="ko-KR" altLang="en-US" sz="1600" dirty="0">
              <a:effectLst>
                <a:outerShdw blurRad="635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2E2280B6-89CB-0D41-841F-DD0200242361}"/>
              </a:ext>
            </a:extLst>
          </p:cNvPr>
          <p:cNvSpPr txBox="1">
            <a:spLocks/>
          </p:cNvSpPr>
          <p:nvPr/>
        </p:nvSpPr>
        <p:spPr>
          <a:xfrm>
            <a:off x="2244880" y="5874027"/>
            <a:ext cx="249459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처음 만나는 </a:t>
            </a:r>
            <a:r>
              <a:rPr kumimoji="1" lang="en-US" altLang="ko-KR" sz="1600" dirty="0" err="1"/>
              <a:t>obj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지워라</a:t>
            </a: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364C43AB-05DB-614D-936E-5F493D4F18B8}"/>
              </a:ext>
            </a:extLst>
          </p:cNvPr>
          <p:cNvSpPr txBox="1">
            <a:spLocks/>
          </p:cNvSpPr>
          <p:nvPr/>
        </p:nvSpPr>
        <p:spPr>
          <a:xfrm>
            <a:off x="5736554" y="3824951"/>
            <a:ext cx="157126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/>
              <a:t>obj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뽑아내라</a:t>
            </a:r>
          </a:p>
        </p:txBody>
      </p: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106FD2D1-390E-394C-BDD8-4CBB01B79015}"/>
              </a:ext>
            </a:extLst>
          </p:cNvPr>
          <p:cNvSpPr txBox="1">
            <a:spLocks/>
          </p:cNvSpPr>
          <p:nvPr/>
        </p:nvSpPr>
        <p:spPr>
          <a:xfrm>
            <a:off x="5098433" y="6344508"/>
            <a:ext cx="289213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sequence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뒤에 이어 붙여라</a:t>
            </a:r>
          </a:p>
        </p:txBody>
      </p:sp>
      <p:cxnSp>
        <p:nvCxnSpPr>
          <p:cNvPr id="59" name="직선 연결선[R] 57">
            <a:extLst>
              <a:ext uri="{FF2B5EF4-FFF2-40B4-BE49-F238E27FC236}">
                <a16:creationId xmlns:a16="http://schemas.microsoft.com/office/drawing/2014/main" id="{D9D864FB-DED6-634C-84C6-BA86EDEA7C9A}"/>
              </a:ext>
            </a:extLst>
          </p:cNvPr>
          <p:cNvCxnSpPr>
            <a:cxnSpLocks/>
          </p:cNvCxnSpPr>
          <p:nvPr/>
        </p:nvCxnSpPr>
        <p:spPr>
          <a:xfrm>
            <a:off x="4930567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7">
            <a:extLst>
              <a:ext uri="{FF2B5EF4-FFF2-40B4-BE49-F238E27FC236}">
                <a16:creationId xmlns:a16="http://schemas.microsoft.com/office/drawing/2014/main" id="{7EA87A29-582F-F54C-928C-C865D29956AE}"/>
              </a:ext>
            </a:extLst>
          </p:cNvPr>
          <p:cNvCxnSpPr>
            <a:cxnSpLocks/>
          </p:cNvCxnSpPr>
          <p:nvPr/>
        </p:nvCxnSpPr>
        <p:spPr>
          <a:xfrm>
            <a:off x="8176043" y="1306595"/>
            <a:ext cx="0" cy="5300884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7914EC8C-0C51-E342-94F5-B37978DC8432}"/>
              </a:ext>
            </a:extLst>
          </p:cNvPr>
          <p:cNvSpPr txBox="1">
            <a:spLocks/>
          </p:cNvSpPr>
          <p:nvPr/>
        </p:nvSpPr>
        <p:spPr>
          <a:xfrm>
            <a:off x="8352628" y="1204116"/>
            <a:ext cx="366279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append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extend</a:t>
            </a:r>
            <a:r>
              <a:rPr kumimoji="1" lang="ko-KR" altLang="en-US" sz="1600" dirty="0"/>
              <a:t>의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차이점은 뭔가요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FBBFA2E-CAE2-E046-82DF-E17FACAECD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5001" y="1597115"/>
            <a:ext cx="2781300" cy="2209800"/>
          </a:xfrm>
          <a:prstGeom prst="rect">
            <a:avLst/>
          </a:prstGeom>
        </p:spPr>
      </p:pic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17F38BE9-8A71-3C48-87BE-726C259CBD72}"/>
              </a:ext>
            </a:extLst>
          </p:cNvPr>
          <p:cNvSpPr txBox="1">
            <a:spLocks/>
          </p:cNvSpPr>
          <p:nvPr/>
        </p:nvSpPr>
        <p:spPr>
          <a:xfrm>
            <a:off x="8523321" y="3916452"/>
            <a:ext cx="3323346" cy="78553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append</a:t>
            </a:r>
            <a:r>
              <a:rPr kumimoji="1" lang="ko-KR" altLang="en-US" sz="1600" dirty="0"/>
              <a:t>는 요소를 그대로 삽입하고</a:t>
            </a:r>
            <a:endParaRPr kumimoji="1" lang="en-US" altLang="ko-KR" sz="160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extend</a:t>
            </a:r>
            <a:r>
              <a:rPr kumimoji="1" lang="ko-KR" altLang="en-US" sz="1600" dirty="0"/>
              <a:t>는 벗겨서 이어 붙임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6EE8C5D-CCCB-604C-99FA-680F5BBEC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8351" y="5081590"/>
            <a:ext cx="2514600" cy="927100"/>
          </a:xfrm>
          <a:prstGeom prst="rect">
            <a:avLst/>
          </a:prstGeom>
        </p:spPr>
      </p:pic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2E5919BB-4708-D047-A60F-C068B1BA6F6E}"/>
              </a:ext>
            </a:extLst>
          </p:cNvPr>
          <p:cNvSpPr txBox="1">
            <a:spLocks/>
          </p:cNvSpPr>
          <p:nvPr/>
        </p:nvSpPr>
        <p:spPr>
          <a:xfrm>
            <a:off x="8734026" y="6159193"/>
            <a:ext cx="289175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extend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a = a + b</a:t>
            </a:r>
            <a:r>
              <a:rPr kumimoji="1" lang="ko-KR" altLang="en-US" sz="1600" dirty="0"/>
              <a:t>랑 </a:t>
            </a:r>
            <a:r>
              <a:rPr kumimoji="1" lang="ko-KR" altLang="en-US" sz="1600" dirty="0" err="1"/>
              <a:t>똑같쥬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64" name="직선 연결선[R] 56">
            <a:extLst>
              <a:ext uri="{FF2B5EF4-FFF2-40B4-BE49-F238E27FC236}">
                <a16:creationId xmlns:a16="http://schemas.microsoft.com/office/drawing/2014/main" id="{279C9EE2-810B-FC4F-8EF9-9BC379E8CCBC}"/>
              </a:ext>
            </a:extLst>
          </p:cNvPr>
          <p:cNvCxnSpPr>
            <a:cxnSpLocks/>
          </p:cNvCxnSpPr>
          <p:nvPr/>
        </p:nvCxnSpPr>
        <p:spPr>
          <a:xfrm flipV="1">
            <a:off x="8393576" y="4800922"/>
            <a:ext cx="3588002" cy="2209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2968611F-C393-244C-A448-FA3FCAD83D80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59054" cy="420903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수정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>
                <a:solidFill>
                  <a:schemeClr val="bg1"/>
                </a:solidFill>
              </a:rPr>
              <a:t>삭제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dirty="0">
                <a:solidFill>
                  <a:schemeClr val="bg1"/>
                </a:solidFill>
              </a:rPr>
              <a:t>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관련 함수 </a:t>
            </a:r>
            <a:r>
              <a:rPr kumimoji="1" lang="en-US" altLang="ko-KR" sz="900" b="1" dirty="0">
                <a:solidFill>
                  <a:schemeClr val="bg1"/>
                </a:solidFill>
              </a:rPr>
              <a:t>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38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7" grpId="0"/>
      <p:bldP spid="58" grpId="0"/>
      <p:bldP spid="61" grpId="0"/>
      <p:bldP spid="62" grpId="0"/>
      <p:bldP spid="6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#7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B94945-A83C-6145-9FEA-DA5A809AA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23" y="3629798"/>
            <a:ext cx="9437154" cy="161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25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#8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0822D9-A3A3-AA4B-B01D-B67ED7799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3213993"/>
            <a:ext cx="8623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67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 err="1">
                <a:solidFill>
                  <a:schemeClr val="accent1"/>
                </a:solidFill>
              </a:rPr>
              <a:t>튜플</a:t>
            </a:r>
            <a:r>
              <a:rPr kumimoji="1" lang="ko-KR" altLang="en-US" sz="7200" dirty="0">
                <a:solidFill>
                  <a:schemeClr val="accent1"/>
                </a:solidFill>
              </a:rPr>
              <a:t>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05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758769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튜플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813" y="1742478"/>
            <a:ext cx="2824812" cy="428451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2000" dirty="0"/>
              <a:t>수정할 수 없는 리스트</a:t>
            </a:r>
            <a:r>
              <a:rPr kumimoji="1" lang="en-US" altLang="ko-KR" sz="2000" dirty="0"/>
              <a:t>!</a:t>
            </a:r>
            <a:endParaRPr kumimoji="1" lang="ko-KR" altLang="en-US" sz="20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4A9F1EB-09B0-8343-9E7B-A58605865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580" y="3342612"/>
            <a:ext cx="4709728" cy="2066001"/>
          </a:xfrm>
          <a:prstGeom prst="rect">
            <a:avLst/>
          </a:prstGeom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7DA36391-A577-624A-BECC-D0B772BB35DA}"/>
              </a:ext>
            </a:extLst>
          </p:cNvPr>
          <p:cNvSpPr txBox="1">
            <a:spLocks/>
          </p:cNvSpPr>
          <p:nvPr/>
        </p:nvSpPr>
        <p:spPr>
          <a:xfrm>
            <a:off x="4215509" y="2172785"/>
            <a:ext cx="138531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b="1" dirty="0">
                <a:solidFill>
                  <a:srgbClr val="FF0000"/>
                </a:solidFill>
              </a:rPr>
              <a:t>더 빠른 속도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!</a:t>
            </a:r>
            <a:endParaRPr kumimoji="1"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38A38034-C529-D145-8292-F6ECFA733302}"/>
              </a:ext>
            </a:extLst>
          </p:cNvPr>
          <p:cNvSpPr txBox="1">
            <a:spLocks/>
          </p:cNvSpPr>
          <p:nvPr/>
        </p:nvSpPr>
        <p:spPr>
          <a:xfrm>
            <a:off x="4610138" y="2973053"/>
            <a:ext cx="59503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생성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8793425-6C69-DF49-807A-FED4C3682572}"/>
              </a:ext>
            </a:extLst>
          </p:cNvPr>
          <p:cNvSpPr txBox="1">
            <a:spLocks/>
          </p:cNvSpPr>
          <p:nvPr/>
        </p:nvSpPr>
        <p:spPr>
          <a:xfrm>
            <a:off x="7818926" y="3421856"/>
            <a:ext cx="2640466" cy="78495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그냥 </a:t>
            </a:r>
            <a:r>
              <a:rPr kumimoji="1" lang="en-US" altLang="ko-KR" sz="1600" dirty="0"/>
              <a:t>(1)</a:t>
            </a:r>
            <a:r>
              <a:rPr kumimoji="1" lang="ko-KR" altLang="en-US" sz="1600" dirty="0"/>
              <a:t>로 초기화 한다면</a:t>
            </a:r>
            <a:r>
              <a:rPr kumimoji="1" lang="en-US" altLang="ko-KR" sz="1600" dirty="0"/>
              <a:t>?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요소를 억지로 수정한다면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B95BAE1A-7469-E444-8FA6-8928BB60E445}"/>
              </a:ext>
            </a:extLst>
          </p:cNvPr>
          <p:cNvSpPr txBox="1">
            <a:spLocks/>
          </p:cNvSpPr>
          <p:nvPr/>
        </p:nvSpPr>
        <p:spPr>
          <a:xfrm>
            <a:off x="8555507" y="4400856"/>
            <a:ext cx="1167306" cy="78553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>
                <a:solidFill>
                  <a:schemeClr val="accent1"/>
                </a:solidFill>
              </a:rPr>
              <a:t>1</a:t>
            </a:r>
            <a:r>
              <a:rPr kumimoji="1" lang="ko-KR" altLang="en-US" sz="1600" dirty="0">
                <a:solidFill>
                  <a:schemeClr val="accent1"/>
                </a:solidFill>
              </a:rPr>
              <a:t>이 들어감</a:t>
            </a:r>
            <a:endParaRPr kumimoji="1" lang="en-US" altLang="ko-KR" sz="1600" dirty="0">
              <a:solidFill>
                <a:schemeClr val="accent1"/>
              </a:solidFill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>
                <a:solidFill>
                  <a:schemeClr val="accent1"/>
                </a:solidFill>
              </a:rPr>
              <a:t>에러 발생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2A081FF6-D52E-134D-B2DB-4FCBB25744FD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328776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b="1" dirty="0">
                <a:solidFill>
                  <a:schemeClr val="bg1"/>
                </a:solidFill>
              </a:rPr>
              <a:t> </a:t>
            </a:r>
            <a:r>
              <a:rPr kumimoji="1" lang="ko-KR" altLang="en-US" sz="1100" b="1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특징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16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2" grpId="0"/>
      <p:bldP spid="53" grpId="0"/>
      <p:bldP spid="5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001095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튜플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en-US" altLang="ko-KR" sz="3600" dirty="0">
                <a:solidFill>
                  <a:schemeClr val="accent1"/>
                </a:solidFill>
              </a:rPr>
              <a:t> 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특징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777" y="2501097"/>
            <a:ext cx="1056701" cy="361253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요소 삭제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36F8A50-FF7D-CD49-BEFD-632E3FAD6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200" y="2946095"/>
            <a:ext cx="3794775" cy="10794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D9FBD8-0A33-1944-99AE-24554B0EC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733" y="2946095"/>
            <a:ext cx="3748417" cy="1079491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17CECA64-A6ED-7C4B-A66C-4A574BAC63F3}"/>
              </a:ext>
            </a:extLst>
          </p:cNvPr>
          <p:cNvSpPr txBox="1">
            <a:spLocks/>
          </p:cNvSpPr>
          <p:nvPr/>
        </p:nvSpPr>
        <p:spPr>
          <a:xfrm>
            <a:off x="8576590" y="2501097"/>
            <a:ext cx="1056701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요소 수정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10E9C65E-7AFA-D44C-A028-70D4EEA832DB}"/>
              </a:ext>
            </a:extLst>
          </p:cNvPr>
          <p:cNvSpPr txBox="1">
            <a:spLocks/>
          </p:cNvSpPr>
          <p:nvPr/>
        </p:nvSpPr>
        <p:spPr>
          <a:xfrm>
            <a:off x="5504561" y="4819781"/>
            <a:ext cx="2941831" cy="63017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3200" dirty="0"/>
              <a:t>어떻게 될까요</a:t>
            </a:r>
            <a:r>
              <a:rPr kumimoji="1" lang="en-US" altLang="ko-KR" sz="3200" dirty="0"/>
              <a:t>?</a:t>
            </a:r>
            <a:endParaRPr kumimoji="1" lang="ko-KR" altLang="en-US" sz="32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712649EF-9013-6C42-8E7E-673F05D91614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36373" cy="328776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특징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ko-KR" altLang="en-US" sz="900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02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A3F6646C-741F-BB4A-8B51-4869A2F40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032" y="1355914"/>
            <a:ext cx="7135067" cy="5331806"/>
          </a:xfrm>
          <a:prstGeom prst="rect">
            <a:avLst/>
          </a:prstGeom>
        </p:spPr>
      </p:pic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3413CFBF-D505-4471-BC94-7AE14F052337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숫자형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연산자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471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7245573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튜플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자료형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인덱싱</a:t>
            </a:r>
            <a:r>
              <a:rPr kumimoji="1" lang="en-US" altLang="ko-KR" sz="3600" dirty="0">
                <a:solidFill>
                  <a:schemeClr val="accent1"/>
                </a:solidFill>
              </a:rPr>
              <a:t>/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슬라이싱</a:t>
            </a:r>
            <a:r>
              <a:rPr kumimoji="1" lang="en-US" altLang="ko-KR" sz="3600" dirty="0">
                <a:solidFill>
                  <a:schemeClr val="accent1"/>
                </a:solidFill>
              </a:rPr>
              <a:t>/</a:t>
            </a:r>
            <a:r>
              <a:rPr kumimoji="1" lang="ko-KR" altLang="en-US" sz="3600" dirty="0">
                <a:solidFill>
                  <a:schemeClr val="accent1"/>
                </a:solidFill>
              </a:rPr>
              <a:t>연산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641" y="1431411"/>
            <a:ext cx="800219" cy="361253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인덱싱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1373DBF-A704-F842-9AFB-0DF0FDC5B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964" y="1812178"/>
            <a:ext cx="2468510" cy="14268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059513-26D7-4842-9203-92EE4F09F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291" y="2055090"/>
            <a:ext cx="2499148" cy="9410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11B7A10-9A43-7B4F-8CC3-9C4E40DB5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226" y="4267529"/>
            <a:ext cx="2503525" cy="11773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CC1C78C-72AD-AA41-B32C-EACB805D0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978" y="4222520"/>
            <a:ext cx="1820745" cy="9497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758C913-461D-8947-8EB9-FBDF6965B1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762" y="4263201"/>
            <a:ext cx="2503525" cy="945387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4FF88107-7EAA-AF45-99DE-09AE963762E8}"/>
              </a:ext>
            </a:extLst>
          </p:cNvPr>
          <p:cNvSpPr txBox="1">
            <a:spLocks/>
          </p:cNvSpPr>
          <p:nvPr/>
        </p:nvSpPr>
        <p:spPr>
          <a:xfrm>
            <a:off x="8000163" y="1649412"/>
            <a:ext cx="1005403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슬라이싱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CF57DD08-A91C-754F-8F41-DF1049ED1F26}"/>
              </a:ext>
            </a:extLst>
          </p:cNvPr>
          <p:cNvSpPr txBox="1">
            <a:spLocks/>
          </p:cNvSpPr>
          <p:nvPr/>
        </p:nvSpPr>
        <p:spPr>
          <a:xfrm>
            <a:off x="2857783" y="3874281"/>
            <a:ext cx="232467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더하기 </a:t>
            </a:r>
            <a:r>
              <a:rPr kumimoji="1" lang="en-US" altLang="ko-KR" sz="1600" dirty="0"/>
              <a:t>(concatenation)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7190D64E-E1AE-0B48-ACE0-4A8291C32030}"/>
              </a:ext>
            </a:extLst>
          </p:cNvPr>
          <p:cNvSpPr txBox="1">
            <a:spLocks/>
          </p:cNvSpPr>
          <p:nvPr/>
        </p:nvSpPr>
        <p:spPr>
          <a:xfrm>
            <a:off x="5954713" y="3874281"/>
            <a:ext cx="1800173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곱하기 </a:t>
            </a:r>
            <a:r>
              <a:rPr kumimoji="1" lang="en-US" altLang="ko-KR" sz="1600" dirty="0"/>
              <a:t>(iterating)</a:t>
            </a:r>
            <a:endParaRPr kumimoji="1" lang="ko-KR" altLang="en-US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2E0603C8-AC72-7E4C-920B-7897A2AB8F7B}"/>
              </a:ext>
            </a:extLst>
          </p:cNvPr>
          <p:cNvSpPr txBox="1">
            <a:spLocks/>
          </p:cNvSpPr>
          <p:nvPr/>
        </p:nvSpPr>
        <p:spPr>
          <a:xfrm>
            <a:off x="9307582" y="3874281"/>
            <a:ext cx="126188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길이 구하기</a:t>
            </a: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4607F5DF-DAAE-F844-BC7F-CE0F2865589E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744388" cy="328776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</a:t>
            </a:r>
            <a:r>
              <a:rPr kumimoji="1" lang="ko-KR" altLang="en-US" sz="1100" dirty="0" err="1">
                <a:solidFill>
                  <a:schemeClr val="bg1"/>
                </a:solidFill>
              </a:rPr>
              <a:t>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특징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b="1" dirty="0">
                <a:solidFill>
                  <a:schemeClr val="bg1"/>
                </a:solidFill>
              </a:rPr>
              <a:t>인덱싱</a:t>
            </a:r>
            <a:r>
              <a:rPr kumimoji="1" lang="en-US" altLang="ko-KR" sz="900" b="1" dirty="0">
                <a:solidFill>
                  <a:schemeClr val="bg1"/>
                </a:solidFill>
              </a:rPr>
              <a:t>/</a:t>
            </a:r>
            <a:r>
              <a:rPr kumimoji="1" lang="ko-KR" altLang="en-US" sz="900" b="1" dirty="0" err="1">
                <a:solidFill>
                  <a:schemeClr val="bg1"/>
                </a:solidFill>
              </a:rPr>
              <a:t>슬라이싱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>
                <a:solidFill>
                  <a:schemeClr val="bg1"/>
                </a:solidFill>
              </a:rPr>
              <a:t>연습문제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799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#9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7BC612-70FE-0842-A033-E6DAF2E60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33" y="3828489"/>
            <a:ext cx="9742534" cy="120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45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 err="1">
                <a:solidFill>
                  <a:schemeClr val="accent1"/>
                </a:solidFill>
              </a:rPr>
              <a:t>사전형</a:t>
            </a:r>
            <a:r>
              <a:rPr kumimoji="1" lang="ko-KR" altLang="en-US" sz="7200" dirty="0">
                <a:solidFill>
                  <a:schemeClr val="accent1"/>
                </a:solidFill>
              </a:rPr>
              <a:t>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03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550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집합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46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652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불 </a:t>
            </a:r>
            <a:r>
              <a:rPr kumimoji="1" lang="ko-KR" altLang="en-US" sz="7200" dirty="0" err="1">
                <a:solidFill>
                  <a:schemeClr val="accent1"/>
                </a:solidFill>
              </a:rPr>
              <a:t>자료형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516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77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838398"/>
            <a:ext cx="9115992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dirty="0" err="1">
                <a:solidFill>
                  <a:schemeClr val="accent1"/>
                </a:solidFill>
              </a:rPr>
              <a:t>자료형의</a:t>
            </a:r>
            <a:r>
              <a:rPr kumimoji="1" lang="ko-KR" altLang="en-US" dirty="0">
                <a:solidFill>
                  <a:schemeClr val="accent1"/>
                </a:solidFill>
              </a:rPr>
              <a:t> 값을 저장하는 변수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593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52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9485" y="362452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F8B194E-EF15-7B44-B943-571BC053D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410" y="1440121"/>
            <a:ext cx="3035300" cy="2184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8FDC8C-0E4D-6947-9359-68897AB7D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425" y="1440121"/>
            <a:ext cx="3200400" cy="18161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D0A5B5-6094-6943-9A92-82E938246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125" y="3256221"/>
            <a:ext cx="3937000" cy="18542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E57CEAEF-8368-A840-BC99-D4F475E31232}"/>
              </a:ext>
            </a:extLst>
          </p:cNvPr>
          <p:cNvSpPr txBox="1">
            <a:spLocks/>
          </p:cNvSpPr>
          <p:nvPr/>
        </p:nvSpPr>
        <p:spPr>
          <a:xfrm>
            <a:off x="7982401" y="5056626"/>
            <a:ext cx="141455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실수형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(float)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9217AFCB-C8F2-9844-9F7C-C7C5864E6AD2}"/>
              </a:ext>
            </a:extLst>
          </p:cNvPr>
          <p:cNvSpPr txBox="1">
            <a:spLocks/>
          </p:cNvSpPr>
          <p:nvPr/>
        </p:nvSpPr>
        <p:spPr>
          <a:xfrm>
            <a:off x="10492049" y="2209235"/>
            <a:ext cx="59503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기본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BF8D80CD-C4C8-FC4F-9646-0C40F2C04A86}"/>
              </a:ext>
            </a:extLst>
          </p:cNvPr>
          <p:cNvSpPr txBox="1">
            <a:spLocks/>
          </p:cNvSpPr>
          <p:nvPr/>
        </p:nvSpPr>
        <p:spPr>
          <a:xfrm>
            <a:off x="10801627" y="4002694"/>
            <a:ext cx="1005403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컴퓨터식</a:t>
            </a:r>
            <a:endParaRPr kumimoji="1" lang="en-US" altLang="ko-KR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C125384E-4573-D44B-BB71-73E0B1C320DD}"/>
              </a:ext>
            </a:extLst>
          </p:cNvPr>
          <p:cNvSpPr txBox="1">
            <a:spLocks/>
          </p:cNvSpPr>
          <p:nvPr/>
        </p:nvSpPr>
        <p:spPr>
          <a:xfrm>
            <a:off x="7471186" y="4569779"/>
            <a:ext cx="2436886" cy="3276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400" dirty="0"/>
              <a:t>수가 작거나 클 때 보기 편함</a:t>
            </a:r>
            <a:r>
              <a:rPr kumimoji="1" lang="en-US" altLang="ko-KR" sz="1400" dirty="0"/>
              <a:t>!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F1D3242-8147-474A-A351-AE4EC0D9D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344" y="4113261"/>
            <a:ext cx="3111500" cy="1828800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DEB5D4AC-6DEE-9F48-B065-6C477F7349A3}"/>
              </a:ext>
            </a:extLst>
          </p:cNvPr>
          <p:cNvSpPr txBox="1">
            <a:spLocks/>
          </p:cNvSpPr>
          <p:nvPr/>
        </p:nvSpPr>
        <p:spPr>
          <a:xfrm>
            <a:off x="3101939" y="6000171"/>
            <a:ext cx="182415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허수형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(complex)</a:t>
            </a:r>
            <a:endParaRPr kumimoji="1" lang="ko-KR" altLang="en-US" sz="1600" dirty="0"/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3525D09E-5875-43C2-BF78-0C4D4D21134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숫자형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연산자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7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9526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왜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파이썬</a:t>
            </a:r>
            <a:r>
              <a:rPr kumimoji="1" lang="en-US" altLang="ko-KR" sz="3600" dirty="0">
                <a:solidFill>
                  <a:schemeClr val="accent1"/>
                </a:solidFill>
              </a:rPr>
              <a:t>?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1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780" y="2514777"/>
            <a:ext cx="966931" cy="49571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en-US" altLang="ko-KR" sz="2400" dirty="0"/>
              <a:t>8</a:t>
            </a:r>
            <a:r>
              <a:rPr kumimoji="1" lang="ko-KR" altLang="en-US" sz="2400" dirty="0"/>
              <a:t>진수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9C6841B-3B06-9647-BE95-6EBDE7A81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826" y="2125965"/>
            <a:ext cx="3263900" cy="1155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B858E9-CA01-CF41-8183-C6F02BA94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61"/>
          <a:stretch/>
        </p:blipFill>
        <p:spPr>
          <a:xfrm>
            <a:off x="8867949" y="2432853"/>
            <a:ext cx="1587500" cy="6595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D8F66D6-AAA2-F043-9919-7575802BE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760" y="3672437"/>
            <a:ext cx="3606800" cy="18923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495D06-A57D-6049-A72E-1091DA83D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7012" y="4072487"/>
            <a:ext cx="1397000" cy="109220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D47B465A-E703-454A-A165-28C1A75B626B}"/>
              </a:ext>
            </a:extLst>
          </p:cNvPr>
          <p:cNvSpPr txBox="1">
            <a:spLocks/>
          </p:cNvSpPr>
          <p:nvPr/>
        </p:nvSpPr>
        <p:spPr>
          <a:xfrm>
            <a:off x="3215780" y="4370730"/>
            <a:ext cx="1133644" cy="49571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2400" dirty="0"/>
              <a:t>16</a:t>
            </a:r>
            <a:r>
              <a:rPr kumimoji="1" lang="ko-KR" altLang="en-US" sz="2400" dirty="0"/>
              <a:t>진수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893EEEFF-3D68-5641-83A8-A222FE7CAB7E}"/>
              </a:ext>
            </a:extLst>
          </p:cNvPr>
          <p:cNvSpPr txBox="1">
            <a:spLocks/>
          </p:cNvSpPr>
          <p:nvPr/>
        </p:nvSpPr>
        <p:spPr>
          <a:xfrm>
            <a:off x="8458485" y="3345707"/>
            <a:ext cx="240642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값은 </a:t>
            </a:r>
            <a:r>
              <a:rPr kumimoji="1" lang="en-US" altLang="ko-KR" sz="1600" dirty="0"/>
              <a:t>10</a:t>
            </a:r>
            <a:r>
              <a:rPr kumimoji="1" lang="ko-KR" altLang="en-US" sz="1600" dirty="0"/>
              <a:t>진법으로 들어감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406360CE-D021-4992-853C-27AE8E98F028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숫자형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연산자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91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388748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</a:t>
            </a:r>
            <a:r>
              <a:rPr kumimoji="1" lang="ko-KR" altLang="en-US" sz="3600" dirty="0">
                <a:solidFill>
                  <a:schemeClr val="accent1"/>
                </a:solidFill>
              </a:rPr>
              <a:t> 연산자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D75507B6-4134-BA41-B9DA-04DA2F9BA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01" y="1325563"/>
            <a:ext cx="2755900" cy="4800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B3168FF-09E9-B54B-AF2C-29B59FAEE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800" y="1373679"/>
            <a:ext cx="3022600" cy="27686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1248728-CD92-D14F-A1AC-075E3ED7B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1227" y="1327150"/>
            <a:ext cx="2717800" cy="2794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96D07D6-CC50-1641-9402-FCD8A48C0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7294" y="4632841"/>
            <a:ext cx="2717800" cy="16637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7532F4D-45CD-F646-9332-BCB9E2B1D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4562" y="4565070"/>
            <a:ext cx="2717800" cy="1828800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B3D1BCA0-01B5-8949-93E7-7B65DE67E326}"/>
              </a:ext>
            </a:extLst>
          </p:cNvPr>
          <p:cNvSpPr txBox="1">
            <a:spLocks/>
          </p:cNvSpPr>
          <p:nvPr/>
        </p:nvSpPr>
        <p:spPr>
          <a:xfrm>
            <a:off x="3291360" y="6000304"/>
            <a:ext cx="1005403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사칙연산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FA9F7D11-B23B-4347-9EBD-6CFB6A3FD78F}"/>
              </a:ext>
            </a:extLst>
          </p:cNvPr>
          <p:cNvSpPr txBox="1">
            <a:spLocks/>
          </p:cNvSpPr>
          <p:nvPr/>
        </p:nvSpPr>
        <p:spPr>
          <a:xfrm>
            <a:off x="6526995" y="3961653"/>
            <a:ext cx="595036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제곱</a:t>
            </a: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95647733-65AF-F041-B98C-F52AE8FEC539}"/>
              </a:ext>
            </a:extLst>
          </p:cNvPr>
          <p:cNvSpPr txBox="1">
            <a:spLocks/>
          </p:cNvSpPr>
          <p:nvPr/>
        </p:nvSpPr>
        <p:spPr>
          <a:xfrm>
            <a:off x="9600018" y="3961653"/>
            <a:ext cx="800219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나머지</a:t>
            </a: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0548EA81-DB75-A244-AFD6-6A9EE4285D8E}"/>
              </a:ext>
            </a:extLst>
          </p:cNvPr>
          <p:cNvSpPr txBox="1">
            <a:spLocks/>
          </p:cNvSpPr>
          <p:nvPr/>
        </p:nvSpPr>
        <p:spPr>
          <a:xfrm>
            <a:off x="8348147" y="6296541"/>
            <a:ext cx="389850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몫</a:t>
            </a: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5EA4950B-5AAB-6E42-BDC8-B0A94EF063D3}"/>
              </a:ext>
            </a:extLst>
          </p:cNvPr>
          <p:cNvCxnSpPr/>
          <p:nvPr/>
        </p:nvCxnSpPr>
        <p:spPr>
          <a:xfrm>
            <a:off x="5264284" y="1325563"/>
            <a:ext cx="0" cy="533223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6A97D994-3C63-614A-B0FD-3725DA27F348}"/>
              </a:ext>
            </a:extLst>
          </p:cNvPr>
          <p:cNvCxnSpPr>
            <a:cxnSpLocks/>
          </p:cNvCxnSpPr>
          <p:nvPr/>
        </p:nvCxnSpPr>
        <p:spPr>
          <a:xfrm flipV="1">
            <a:off x="5485293" y="4476750"/>
            <a:ext cx="6222519" cy="23201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62E55889-27B1-47C9-8D52-BD71BF96C68B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숫자형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b="1" dirty="0">
                <a:solidFill>
                  <a:schemeClr val="bg1"/>
                </a:solidFill>
              </a:rPr>
              <a:t>연산자</a:t>
            </a:r>
            <a:endParaRPr kumimoji="1" lang="en-US" altLang="ko-KR" sz="105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D7578C-1A32-F04D-A9BB-68935B858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95" y="2436000"/>
            <a:ext cx="4508693" cy="40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71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#2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F5708A-6BEE-BB43-95A4-5A7F36022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334" y="3822313"/>
            <a:ext cx="8035925" cy="10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42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아틀라스">
  <a:themeElements>
    <a:clrScheme name="아틀라스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1537</Words>
  <Application>Microsoft Macintosh PowerPoint</Application>
  <PresentationFormat>와이드스크린</PresentationFormat>
  <Paragraphs>571</Paragraphs>
  <Slides>50</Slides>
  <Notes>3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맑은 고딕</vt:lpstr>
      <vt:lpstr>Nanum Gothic</vt:lpstr>
      <vt:lpstr>Arial</vt:lpstr>
      <vt:lpstr>Calibri Light</vt:lpstr>
      <vt:lpstr>Rockwell</vt:lpstr>
      <vt:lpstr>Wingdings</vt:lpstr>
      <vt:lpstr>아틀라스</vt:lpstr>
      <vt:lpstr>점프 투 파이썬</vt:lpstr>
      <vt:lpstr>파이썬 실행하기</vt:lpstr>
      <vt:lpstr>숫자형</vt:lpstr>
      <vt:lpstr>숫자형</vt:lpstr>
      <vt:lpstr>숫자형</vt:lpstr>
      <vt:lpstr>숫자형</vt:lpstr>
      <vt:lpstr>숫자형 : 연산자</vt:lpstr>
      <vt:lpstr>연습문제 #1</vt:lpstr>
      <vt:lpstr>연습문제 #2</vt:lpstr>
      <vt:lpstr>문자열 자료형</vt:lpstr>
      <vt:lpstr>문자열 자료형</vt:lpstr>
      <vt:lpstr>문자열 자료형</vt:lpstr>
      <vt:lpstr>문자열 자료형 : escape 문자</vt:lpstr>
      <vt:lpstr>문자열 자료형 : 연산</vt:lpstr>
      <vt:lpstr>문자열 자료형 : 인덱싱/슬라이싱</vt:lpstr>
      <vt:lpstr>문자열 자료형 : 슬라이싱</vt:lpstr>
      <vt:lpstr>문자열 자료형 : 문자열 포매팅 (%)</vt:lpstr>
      <vt:lpstr>문자열 자료형 : 문자열 포매팅 (정렬)</vt:lpstr>
      <vt:lpstr>문자열 자료형 : 문자열 포매팅 (str.format)</vt:lpstr>
      <vt:lpstr>문자열 자료형 : 문자열 포매팅 (str.format로 정렬)</vt:lpstr>
      <vt:lpstr>문자열 자료형 : 관련 함수 (join, replace, split)</vt:lpstr>
      <vt:lpstr>문자열 자료형 : 관련 함수</vt:lpstr>
      <vt:lpstr>연습문제 #3</vt:lpstr>
      <vt:lpstr>연습문제 #4</vt:lpstr>
      <vt:lpstr>연습문제 #5</vt:lpstr>
      <vt:lpstr>연습문제 #6</vt:lpstr>
      <vt:lpstr>리스트 자료형</vt:lpstr>
      <vt:lpstr>리스트 자료형</vt:lpstr>
      <vt:lpstr>리스트 자료형 : 인덱싱</vt:lpstr>
      <vt:lpstr>리스트 자료형 : 슬라이싱</vt:lpstr>
      <vt:lpstr>리스트 자료형 : 연산</vt:lpstr>
      <vt:lpstr>리스트 자료형 : 수정/삭제</vt:lpstr>
      <vt:lpstr>리스트 자료형 : 관련 함수 1</vt:lpstr>
      <vt:lpstr>리스트 자료형 : 관련 함수 2</vt:lpstr>
      <vt:lpstr>연습문제 #7</vt:lpstr>
      <vt:lpstr>연습문제 #8</vt:lpstr>
      <vt:lpstr>튜플 자료형</vt:lpstr>
      <vt:lpstr>튜플 자료형</vt:lpstr>
      <vt:lpstr>튜플 자료형 : 특징</vt:lpstr>
      <vt:lpstr>튜플 자료형 : 인덱싱/슬라이싱/연산</vt:lpstr>
      <vt:lpstr>연습문제 #9</vt:lpstr>
      <vt:lpstr>사전형 자료형</vt:lpstr>
      <vt:lpstr>숫자형</vt:lpstr>
      <vt:lpstr>집합 자료형</vt:lpstr>
      <vt:lpstr>숫자형</vt:lpstr>
      <vt:lpstr>불 자료형</vt:lpstr>
      <vt:lpstr>숫자형</vt:lpstr>
      <vt:lpstr>자료형의 값을 저장하는 변수</vt:lpstr>
      <vt:lpstr>숫자형</vt:lpstr>
      <vt:lpstr>왜 파이썬?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점프 투 파이썬</dc:title>
  <dc:creator>이효건</dc:creator>
  <cp:lastModifiedBy>이효건</cp:lastModifiedBy>
  <cp:revision>85</cp:revision>
  <dcterms:created xsi:type="dcterms:W3CDTF">2019-01-21T06:59:28Z</dcterms:created>
  <dcterms:modified xsi:type="dcterms:W3CDTF">2019-01-22T06:50:46Z</dcterms:modified>
</cp:coreProperties>
</file>