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5" r:id="rId10"/>
    <p:sldId id="344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3" r:id="rId19"/>
    <p:sldId id="354" r:id="rId20"/>
    <p:sldId id="333" r:id="rId21"/>
    <p:sldId id="355" r:id="rId22"/>
    <p:sldId id="334" r:id="rId23"/>
    <p:sldId id="335" r:id="rId24"/>
    <p:sldId id="336" r:id="rId25"/>
    <p:sldId id="337" r:id="rId26"/>
    <p:sldId id="338" r:id="rId27"/>
    <p:sldId id="33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5"/>
            <p14:sldId id="344"/>
            <p14:sldId id="346"/>
            <p14:sldId id="347"/>
            <p14:sldId id="348"/>
            <p14:sldId id="349"/>
            <p14:sldId id="350"/>
            <p14:sldId id="352"/>
            <p14:sldId id="351"/>
            <p14:sldId id="353"/>
            <p14:sldId id="354"/>
            <p14:sldId id="333"/>
            <p14:sldId id="355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FFFF00"/>
    <a:srgbClr val="F81B02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 snapToGrid="0" snapToObjects="1">
      <p:cViewPr varScale="1">
        <p:scale>
          <a:sx n="152" d="100"/>
          <a:sy n="152" d="100"/>
        </p:scale>
        <p:origin x="19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3312B06-8A84-427F-B213-4CBEC9EF8003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22124" y="4618467"/>
            <a:ext cx="211660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positional argument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42717-03E5-4F53-A99B-B5C7E096E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47"/>
          <a:stretch/>
        </p:blipFill>
        <p:spPr>
          <a:xfrm>
            <a:off x="3827708" y="2087303"/>
            <a:ext cx="1803398" cy="865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57C49B-08E2-48AD-A685-E32699522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21"/>
          <a:stretch/>
        </p:blipFill>
        <p:spPr>
          <a:xfrm>
            <a:off x="6442082" y="1654485"/>
            <a:ext cx="4442731" cy="865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318213-2C7C-40AF-9350-ED19176DC6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21"/>
          <a:stretch/>
        </p:blipFill>
        <p:spPr>
          <a:xfrm>
            <a:off x="6442082" y="2560400"/>
            <a:ext cx="4442731" cy="865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216189-A8F9-4BFF-9E5D-E666A98A89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449"/>
          <a:stretch/>
        </p:blipFill>
        <p:spPr>
          <a:xfrm>
            <a:off x="4025464" y="5381600"/>
            <a:ext cx="1748656" cy="881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08F787-852E-4835-8D54-DF707FB5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317" b="26618"/>
          <a:stretch/>
        </p:blipFill>
        <p:spPr>
          <a:xfrm>
            <a:off x="6536544" y="5140426"/>
            <a:ext cx="4761694" cy="1256760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AEF5195-38C7-43BE-B1AE-A4EE9C55AB4A}"/>
              </a:ext>
            </a:extLst>
          </p:cNvPr>
          <p:cNvSpPr txBox="1">
            <a:spLocks/>
          </p:cNvSpPr>
          <p:nvPr/>
        </p:nvSpPr>
        <p:spPr>
          <a:xfrm>
            <a:off x="4969269" y="4598245"/>
            <a:ext cx="1950599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</a:t>
            </a:r>
            <a:endParaRPr kumimoji="1" lang="ko-KR" altLang="en-US" sz="1600" dirty="0"/>
          </a:p>
        </p:txBody>
      </p: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177C2729-899F-4880-9307-1A95D6745055}"/>
              </a:ext>
            </a:extLst>
          </p:cNvPr>
          <p:cNvSpPr/>
          <p:nvPr/>
        </p:nvSpPr>
        <p:spPr>
          <a:xfrm rot="303836">
            <a:off x="3980196" y="475063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5926045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원형 52">
            <a:extLst>
              <a:ext uri="{FF2B5EF4-FFF2-40B4-BE49-F238E27FC236}">
                <a16:creationId xmlns:a16="http://schemas.microsoft.com/office/drawing/2014/main" id="{90868B01-94F9-4E36-A985-B6A9A5A30BBB}"/>
              </a:ext>
            </a:extLst>
          </p:cNvPr>
          <p:cNvSpPr/>
          <p:nvPr/>
        </p:nvSpPr>
        <p:spPr>
          <a:xfrm rot="19946380" flipH="1">
            <a:off x="5325195" y="4623961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8337661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15C1F393-4E19-4C91-B09A-9A46095DE576}"/>
              </a:ext>
            </a:extLst>
          </p:cNvPr>
          <p:cNvSpPr txBox="1">
            <a:spLocks/>
          </p:cNvSpPr>
          <p:nvPr/>
        </p:nvSpPr>
        <p:spPr>
          <a:xfrm>
            <a:off x="7024887" y="4779480"/>
            <a:ext cx="369466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4C802815-74DE-4567-A0DD-1E4B072CF23D}"/>
              </a:ext>
            </a:extLst>
          </p:cNvPr>
          <p:cNvSpPr txBox="1">
            <a:spLocks/>
          </p:cNvSpPr>
          <p:nvPr/>
        </p:nvSpPr>
        <p:spPr>
          <a:xfrm>
            <a:off x="6049759" y="3791365"/>
            <a:ext cx="1526380" cy="39485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b="1" dirty="0"/>
              <a:t>섞어서 쓰면</a:t>
            </a:r>
            <a:r>
              <a:rPr kumimoji="1" lang="en-US" altLang="ko-KR" b="1" dirty="0"/>
              <a:t>?</a:t>
            </a:r>
            <a:endParaRPr kumimoji="1" lang="ko-KR" altLang="en-US" b="1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071306A2-B3DC-4F29-8818-D1CD60EC93B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15" grpId="0" animBg="1"/>
      <p:bldP spid="53" grpId="0" animBg="1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12480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/</a:t>
            </a:r>
            <a:r>
              <a:rPr kumimoji="1" lang="en-US" altLang="ko-KR" sz="3600" dirty="0" err="1">
                <a:solidFill>
                  <a:schemeClr val="accent1"/>
                </a:solidFill>
              </a:rPr>
              <a:t>kwargs</a:t>
            </a:r>
            <a:r>
              <a:rPr kumimoji="1" lang="en-US" altLang="ko-KR" sz="3600" dirty="0">
                <a:solidFill>
                  <a:schemeClr val="accent1"/>
                </a:solidFill>
              </a:rPr>
              <a:t> (packing)</a:t>
            </a:r>
            <a:r>
              <a:rPr kumimoji="1" lang="ko-KR" alt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667589" y="1506823"/>
            <a:ext cx="3409908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몇 개가 들어올지 모를 땐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F28C1-7238-49CA-99AB-F2F68A55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4"/>
          <a:stretch/>
        </p:blipFill>
        <p:spPr>
          <a:xfrm>
            <a:off x="2667589" y="2130938"/>
            <a:ext cx="1382328" cy="552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648FD1-76C7-4930-86C1-3A8CB324F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98"/>
          <a:stretch/>
        </p:blipFill>
        <p:spPr>
          <a:xfrm>
            <a:off x="2281380" y="2946765"/>
            <a:ext cx="1902183" cy="1128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F0C7D7-A805-42D0-821F-AF51582D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01" y="4337970"/>
            <a:ext cx="4207452" cy="6158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F61FEB-E3F7-41C2-B4C0-E193FBC61B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75"/>
          <a:stretch/>
        </p:blipFill>
        <p:spPr>
          <a:xfrm>
            <a:off x="2667589" y="5216730"/>
            <a:ext cx="2509338" cy="984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291B523-EC46-4B0A-AA27-A8B8004B4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306"/>
          <a:stretch/>
        </p:blipFill>
        <p:spPr>
          <a:xfrm>
            <a:off x="7204228" y="1727298"/>
            <a:ext cx="2202842" cy="18475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AA028A-428A-4FEB-8087-47E3226BDE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300"/>
          <a:stretch/>
        </p:blipFill>
        <p:spPr>
          <a:xfrm>
            <a:off x="9656181" y="2071572"/>
            <a:ext cx="2286707" cy="9844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A2F46B-8C4D-48EB-9A3C-B151EDA2C06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461"/>
          <a:stretch/>
        </p:blipFill>
        <p:spPr>
          <a:xfrm>
            <a:off x="7414383" y="4479287"/>
            <a:ext cx="1859149" cy="552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09F31C5-D4C6-4BC0-8AEE-7E58E6E681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448"/>
          <a:stretch/>
        </p:blipFill>
        <p:spPr>
          <a:xfrm>
            <a:off x="9567647" y="4417166"/>
            <a:ext cx="2133402" cy="69674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416E1AA-CC8D-42D6-9252-8F3C1810832D}"/>
              </a:ext>
            </a:extLst>
          </p:cNvPr>
          <p:cNvSpPr txBox="1">
            <a:spLocks/>
          </p:cNvSpPr>
          <p:nvPr/>
        </p:nvSpPr>
        <p:spPr>
          <a:xfrm>
            <a:off x="7637679" y="1272536"/>
            <a:ext cx="403700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굳이 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args</a:t>
            </a:r>
            <a:r>
              <a:rPr kumimoji="1" lang="ko-KR" altLang="en-US" sz="1600" dirty="0"/>
              <a:t>만 단독으로 사용하진 않아도 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AEC59AA-5A12-4692-8402-96B5375C5CA7}"/>
              </a:ext>
            </a:extLst>
          </p:cNvPr>
          <p:cNvSpPr txBox="1">
            <a:spLocks/>
          </p:cNvSpPr>
          <p:nvPr/>
        </p:nvSpPr>
        <p:spPr>
          <a:xfrm>
            <a:off x="7430288" y="3947033"/>
            <a:ext cx="414190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keyword arguments</a:t>
            </a:r>
            <a:r>
              <a:rPr kumimoji="1" lang="ko-KR" altLang="en-US" sz="1600" dirty="0"/>
              <a:t>가 여러 개 들어온다면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67135998-D670-41E8-B46A-5E0B36EBEC56}"/>
              </a:ext>
            </a:extLst>
          </p:cNvPr>
          <p:cNvSpPr txBox="1">
            <a:spLocks/>
          </p:cNvSpPr>
          <p:nvPr/>
        </p:nvSpPr>
        <p:spPr>
          <a:xfrm>
            <a:off x="9231701" y="5115764"/>
            <a:ext cx="2898872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 err="1"/>
              <a:t>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tuple</a:t>
            </a:r>
            <a:r>
              <a:rPr kumimoji="1" lang="ko-KR" altLang="en-US" sz="1200" dirty="0"/>
              <a:t>로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kwargs</a:t>
            </a:r>
            <a:r>
              <a:rPr kumimoji="1" lang="ko-KR" altLang="en-US" sz="1200" dirty="0"/>
              <a:t>는 </a:t>
            </a:r>
            <a:r>
              <a:rPr kumimoji="1" lang="en-US" altLang="ko-KR" sz="1200" dirty="0" err="1"/>
              <a:t>dict</a:t>
            </a:r>
            <a:r>
              <a:rPr kumimoji="1" lang="ko-KR" altLang="en-US" sz="1200" dirty="0"/>
              <a:t>로 </a:t>
            </a:r>
            <a:r>
              <a:rPr kumimoji="1" lang="ko-KR" altLang="en-US" sz="1200" dirty="0" err="1"/>
              <a:t>받아짐</a:t>
            </a:r>
            <a:endParaRPr kumimoji="1" lang="ko-KR" altLang="en-US" sz="12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B18773AA-BE29-494B-B050-1F808445B93A}"/>
              </a:ext>
            </a:extLst>
          </p:cNvPr>
          <p:cNvSpPr txBox="1">
            <a:spLocks/>
          </p:cNvSpPr>
          <p:nvPr/>
        </p:nvSpPr>
        <p:spPr>
          <a:xfrm>
            <a:off x="7100592" y="5666559"/>
            <a:ext cx="480131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라이브러리 뜯어보면 이런 함수들 자주 보일 </a:t>
            </a:r>
            <a:r>
              <a:rPr kumimoji="1" lang="ko-KR" altLang="en-US" sz="1600" dirty="0" err="1"/>
              <a:t>거에요</a:t>
            </a:r>
            <a:endParaRPr kumimoji="1"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2EA8612-E16E-4E63-81D6-8784FE176F73}"/>
              </a:ext>
            </a:extLst>
          </p:cNvPr>
          <p:cNvCxnSpPr>
            <a:cxnSpLocks/>
          </p:cNvCxnSpPr>
          <p:nvPr/>
        </p:nvCxnSpPr>
        <p:spPr>
          <a:xfrm>
            <a:off x="676910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B29F584-DF74-4AA0-B159-C1482B765572}"/>
              </a:ext>
            </a:extLst>
          </p:cNvPr>
          <p:cNvCxnSpPr>
            <a:cxnSpLocks/>
          </p:cNvCxnSpPr>
          <p:nvPr/>
        </p:nvCxnSpPr>
        <p:spPr>
          <a:xfrm>
            <a:off x="6991350" y="3771900"/>
            <a:ext cx="50165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10A62E9-BF29-452E-973A-CFC4C9A3F7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247"/>
          <a:stretch/>
        </p:blipFill>
        <p:spPr>
          <a:xfrm>
            <a:off x="4325852" y="3087557"/>
            <a:ext cx="2263404" cy="846696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42E794DB-B93D-49C5-8127-4ECFC0E8BF3C}"/>
              </a:ext>
            </a:extLst>
          </p:cNvPr>
          <p:cNvSpPr txBox="1">
            <a:spLocks/>
          </p:cNvSpPr>
          <p:nvPr/>
        </p:nvSpPr>
        <p:spPr>
          <a:xfrm>
            <a:off x="5057570" y="2805141"/>
            <a:ext cx="801118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b="1" dirty="0"/>
              <a:t>packing</a:t>
            </a:r>
            <a:endParaRPr kumimoji="1"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8AC7C-B4F9-41C4-905B-98FDB4D513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1637"/>
          <a:stretch/>
        </p:blipFill>
        <p:spPr>
          <a:xfrm>
            <a:off x="7383463" y="6064145"/>
            <a:ext cx="4365022" cy="582384"/>
          </a:xfrm>
          <a:prstGeom prst="rect">
            <a:avLst/>
          </a:prstGeom>
        </p:spPr>
      </p:pic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BD139F88-2C6C-4C41-A138-D9EBEE8866E4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/</a:t>
            </a:r>
            <a:r>
              <a:rPr kumimoji="1" lang="en-US" altLang="ko-KR" sz="900" b="1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b="1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4817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Unpacking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907811" y="3433387"/>
            <a:ext cx="2781531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200" dirty="0"/>
              <a:t>매개변수 </a:t>
            </a:r>
            <a:r>
              <a:rPr kumimoji="1" lang="en-US" altLang="ko-KR" sz="1200" dirty="0"/>
              <a:t>a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 </a:t>
            </a:r>
            <a:r>
              <a:rPr kumimoji="1" lang="ko-KR" altLang="en-US" sz="1200" dirty="0" err="1"/>
              <a:t>들어가버림</a:t>
            </a:r>
            <a:endParaRPr kumimoji="1"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3292D-E65A-48AB-BE09-E1BFF23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01"/>
          <a:stretch/>
        </p:blipFill>
        <p:spPr>
          <a:xfrm>
            <a:off x="2453026" y="1541031"/>
            <a:ext cx="1370877" cy="404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02F361-F352-47B3-B6DD-59311924E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947" b="2692"/>
          <a:stretch/>
        </p:blipFill>
        <p:spPr>
          <a:xfrm>
            <a:off x="4032205" y="1603577"/>
            <a:ext cx="1249024" cy="274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A50C18-5334-46EC-B661-AA16CDD98F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69"/>
          <a:stretch/>
        </p:blipFill>
        <p:spPr>
          <a:xfrm>
            <a:off x="2343878" y="2219413"/>
            <a:ext cx="3911838" cy="120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A36C43-5313-44CF-B5AC-532F971EF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328"/>
          <a:stretch/>
        </p:blipFill>
        <p:spPr>
          <a:xfrm>
            <a:off x="2343750" y="4346948"/>
            <a:ext cx="3940778" cy="398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50937E-7594-4A6B-915C-0A5B9D16AF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6597"/>
          <a:stretch/>
        </p:blipFill>
        <p:spPr>
          <a:xfrm>
            <a:off x="3252352" y="5221936"/>
            <a:ext cx="2123572" cy="985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728C8-1482-4A46-AB66-8AEA560B42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9130"/>
          <a:stretch/>
        </p:blipFill>
        <p:spPr>
          <a:xfrm>
            <a:off x="7493938" y="1521007"/>
            <a:ext cx="1603037" cy="4043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B910AD-D912-4683-BAE7-B4DA7B76A1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65647" b="-1914"/>
          <a:stretch/>
        </p:blipFill>
        <p:spPr>
          <a:xfrm>
            <a:off x="9503231" y="1579496"/>
            <a:ext cx="1783894" cy="2873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89DBC-D58E-49DF-AEFC-E267A8C084D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8932"/>
          <a:stretch/>
        </p:blipFill>
        <p:spPr>
          <a:xfrm>
            <a:off x="7493938" y="2329967"/>
            <a:ext cx="2132590" cy="7980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0DED48-E2CF-4D57-87CA-10DAC4A8F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4180"/>
          <a:stretch/>
        </p:blipFill>
        <p:spPr>
          <a:xfrm>
            <a:off x="7493938" y="4454404"/>
            <a:ext cx="1860094" cy="4096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A6BA41-B193-4EA6-8A14-209059A57EC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7469"/>
          <a:stretch/>
        </p:blipFill>
        <p:spPr>
          <a:xfrm>
            <a:off x="9484109" y="4516297"/>
            <a:ext cx="2208594" cy="276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1CE905-6EC5-47E5-BC7D-95321892F95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61299"/>
          <a:stretch/>
        </p:blipFill>
        <p:spPr>
          <a:xfrm>
            <a:off x="7818509" y="5101149"/>
            <a:ext cx="3524008" cy="98894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009ADC1-50EA-4E02-94C4-A20E8CDA01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59" t="50000" r="84990" b="2010"/>
          <a:stretch/>
        </p:blipFill>
        <p:spPr>
          <a:xfrm>
            <a:off x="5609840" y="1597115"/>
            <a:ext cx="392112" cy="270653"/>
          </a:xfrm>
          <a:prstGeom prst="rect">
            <a:avLst/>
          </a:prstGeom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FE5D5A9-3F19-44B2-8186-291D8429093F}"/>
              </a:ext>
            </a:extLst>
          </p:cNvPr>
          <p:cNvSpPr txBox="1">
            <a:spLocks/>
          </p:cNvSpPr>
          <p:nvPr/>
        </p:nvSpPr>
        <p:spPr>
          <a:xfrm>
            <a:off x="3509431" y="3984155"/>
            <a:ext cx="1609415" cy="2944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200" dirty="0"/>
              <a:t>in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non-pythonic way</a:t>
            </a:r>
            <a:endParaRPr kumimoji="1" lang="ko-KR" altLang="en-US" sz="12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3D2F0F4-A85C-42E3-A19B-57547C790704}"/>
              </a:ext>
            </a:extLst>
          </p:cNvPr>
          <p:cNvSpPr txBox="1">
            <a:spLocks/>
          </p:cNvSpPr>
          <p:nvPr/>
        </p:nvSpPr>
        <p:spPr>
          <a:xfrm>
            <a:off x="3604586" y="4860105"/>
            <a:ext cx="1419107" cy="3618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/>
              <a:t>Unpacking!!</a:t>
            </a:r>
            <a:endParaRPr kumimoji="1" lang="ko-KR" altLang="en-US" sz="1600" b="1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F021809A-D550-4BD7-A5A4-2DBE580308DA}"/>
              </a:ext>
            </a:extLst>
          </p:cNvPr>
          <p:cNvSpPr txBox="1">
            <a:spLocks/>
          </p:cNvSpPr>
          <p:nvPr/>
        </p:nvSpPr>
        <p:spPr>
          <a:xfrm>
            <a:off x="9603496" y="2766103"/>
            <a:ext cx="1699504" cy="41761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가 통째로</a:t>
            </a:r>
            <a:endParaRPr kumimoji="1" lang="en-US" altLang="ko-KR" sz="1200" dirty="0"/>
          </a:p>
          <a:p>
            <a:pPr marL="0" indent="0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kumimoji="1" lang="en-US" altLang="ko-KR" sz="1200" dirty="0"/>
              <a:t>list</a:t>
            </a:r>
            <a:r>
              <a:rPr kumimoji="1" lang="ko-KR" altLang="en-US" sz="1200" dirty="0"/>
              <a:t>를 벗겨서 따로따로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A8C3CFD0-5E39-45E2-885C-A6F8167A6BEC}"/>
              </a:ext>
            </a:extLst>
          </p:cNvPr>
          <p:cNvSpPr txBox="1">
            <a:spLocks/>
          </p:cNvSpPr>
          <p:nvPr/>
        </p:nvSpPr>
        <p:spPr>
          <a:xfrm>
            <a:off x="8214947" y="4131599"/>
            <a:ext cx="2538324" cy="29399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200" dirty="0"/>
              <a:t>keyword arguments</a:t>
            </a:r>
            <a:r>
              <a:rPr kumimoji="1" lang="ko-KR" altLang="en-US" sz="1200" dirty="0"/>
              <a:t>도 할 수 있나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AD71606-7636-4F20-9D6B-1E81913EFFB2}"/>
              </a:ext>
            </a:extLst>
          </p:cNvPr>
          <p:cNvCxnSpPr>
            <a:cxnSpLocks/>
          </p:cNvCxnSpPr>
          <p:nvPr/>
        </p:nvCxnSpPr>
        <p:spPr>
          <a:xfrm>
            <a:off x="6902450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C419F0-FCC9-4480-A3A7-EE1423A12AB3}"/>
              </a:ext>
            </a:extLst>
          </p:cNvPr>
          <p:cNvCxnSpPr>
            <a:cxnSpLocks/>
          </p:cNvCxnSpPr>
          <p:nvPr/>
        </p:nvCxnSpPr>
        <p:spPr>
          <a:xfrm>
            <a:off x="7256097" y="3771900"/>
            <a:ext cx="467396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36E80ADA-2B36-4BDE-B061-F81EA6EF67E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3" grpId="0"/>
      <p:bldP spid="54" grpId="0"/>
      <p:bldP spid="57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031279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654568" y="1624005"/>
            <a:ext cx="228139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 값이 여러 개라면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CBB92-0BB2-7547-B77B-2853DBB9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73" y="1973131"/>
            <a:ext cx="3028931" cy="85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3F98FC-3EF7-6B4C-A271-6DA88E83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44" y="3558401"/>
            <a:ext cx="3088640" cy="499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AEEA7B-AB7A-2847-A11E-7FE54372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570" y="5518150"/>
            <a:ext cx="4244846" cy="4939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781DB-0242-6C44-855C-A956E3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460" y="1240148"/>
            <a:ext cx="2185562" cy="1184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C15A08-B148-474E-BC55-A31AB602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460" y="2622874"/>
            <a:ext cx="2503767" cy="791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BE2629-7F7E-9342-96C3-777B0A2150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255"/>
          <a:stretch/>
        </p:blipFill>
        <p:spPr>
          <a:xfrm>
            <a:off x="7687460" y="4391701"/>
            <a:ext cx="4019423" cy="10456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2BE812-6CA6-4C45-BFD5-68B40D354E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7460" y="5446865"/>
            <a:ext cx="2005525" cy="11137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A7D880-4B29-1F47-B910-4DC07C773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728" y="3584771"/>
            <a:ext cx="1669757" cy="480962"/>
          </a:xfrm>
          <a:prstGeom prst="rect">
            <a:avLst/>
          </a:prstGeom>
        </p:spPr>
      </p:pic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98F10874-D537-9D44-BE5D-AFC9ECC0D7C2}"/>
              </a:ext>
            </a:extLst>
          </p:cNvPr>
          <p:cNvSpPr txBox="1">
            <a:spLocks/>
          </p:cNvSpPr>
          <p:nvPr/>
        </p:nvSpPr>
        <p:spPr>
          <a:xfrm>
            <a:off x="3088536" y="4027215"/>
            <a:ext cx="341347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add_and_mul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(7, 12)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리턴하고</a:t>
            </a:r>
            <a:r>
              <a:rPr kumimoji="1" lang="ko-KR" altLang="en-US" sz="1600" dirty="0"/>
              <a:t> 그 값이 </a:t>
            </a:r>
            <a:r>
              <a:rPr kumimoji="1" lang="en-US" altLang="ko-KR" sz="1600" dirty="0"/>
              <a:t>result</a:t>
            </a:r>
            <a:r>
              <a:rPr kumimoji="1" lang="ko-KR" altLang="en-US" sz="1600" dirty="0"/>
              <a:t>에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들어가게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BDA5FB03-B3F9-814F-B239-06E79137F62C}"/>
              </a:ext>
            </a:extLst>
          </p:cNvPr>
          <p:cNvSpPr txBox="1">
            <a:spLocks/>
          </p:cNvSpPr>
          <p:nvPr/>
        </p:nvSpPr>
        <p:spPr>
          <a:xfrm>
            <a:off x="3090317" y="5190481"/>
            <a:ext cx="340990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두 값을 서로 다른 변수에 받으려면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047AC7-B034-A443-9F39-819848E42694}"/>
              </a:ext>
            </a:extLst>
          </p:cNvPr>
          <p:cNvCxnSpPr>
            <a:cxnSpLocks/>
          </p:cNvCxnSpPr>
          <p:nvPr/>
        </p:nvCxnSpPr>
        <p:spPr>
          <a:xfrm>
            <a:off x="7333524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86C2FA5B-F632-6C4E-BE6D-A49D64198895}"/>
              </a:ext>
            </a:extLst>
          </p:cNvPr>
          <p:cNvSpPr txBox="1">
            <a:spLocks/>
          </p:cNvSpPr>
          <p:nvPr/>
        </p:nvSpPr>
        <p:spPr>
          <a:xfrm>
            <a:off x="9623427" y="1633800"/>
            <a:ext cx="2281395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리턴을 여러 번 한다면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96273268-FCC8-684C-80C2-A03C9655E8F4}"/>
              </a:ext>
            </a:extLst>
          </p:cNvPr>
          <p:cNvSpPr txBox="1">
            <a:spLocks/>
          </p:cNvSpPr>
          <p:nvPr/>
        </p:nvSpPr>
        <p:spPr>
          <a:xfrm>
            <a:off x="8438914" y="3196097"/>
            <a:ext cx="367280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ko-KR" altLang="en-US" sz="1600" dirty="0"/>
              <a:t>앞쪽 리턴이 실행되면서 함수가 종료됨</a:t>
            </a:r>
          </a:p>
        </p:txBody>
      </p: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E2F5AC48-A901-7241-8FCE-F847C883A88C}"/>
              </a:ext>
            </a:extLst>
          </p:cNvPr>
          <p:cNvSpPr txBox="1">
            <a:spLocks/>
          </p:cNvSpPr>
          <p:nvPr/>
        </p:nvSpPr>
        <p:spPr>
          <a:xfrm>
            <a:off x="8794136" y="4033275"/>
            <a:ext cx="198002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이걸 이용한 </a:t>
            </a:r>
            <a:r>
              <a:rPr kumimoji="1" lang="ko-KR" altLang="en-US" sz="1600" dirty="0" err="1"/>
              <a:t>잡기술</a:t>
            </a:r>
            <a:endParaRPr kumimoji="1" lang="ko-KR" altLang="en-US" sz="1600" dirty="0"/>
          </a:p>
        </p:txBody>
      </p:sp>
      <p:cxnSp>
        <p:nvCxnSpPr>
          <p:cNvPr id="66" name="직선 연결선 62">
            <a:extLst>
              <a:ext uri="{FF2B5EF4-FFF2-40B4-BE49-F238E27FC236}">
                <a16:creationId xmlns:a16="http://schemas.microsoft.com/office/drawing/2014/main" id="{7C4A4FBA-D975-CD4E-BFD9-735437D876C7}"/>
              </a:ext>
            </a:extLst>
          </p:cNvPr>
          <p:cNvCxnSpPr>
            <a:cxnSpLocks/>
          </p:cNvCxnSpPr>
          <p:nvPr/>
        </p:nvCxnSpPr>
        <p:spPr>
          <a:xfrm>
            <a:off x="7559376" y="3837214"/>
            <a:ext cx="437068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B1DB484A-B6A9-5249-B8C1-9AD2C0E83D9D}"/>
              </a:ext>
            </a:extLst>
          </p:cNvPr>
          <p:cNvSpPr txBox="1">
            <a:spLocks/>
          </p:cNvSpPr>
          <p:nvPr/>
        </p:nvSpPr>
        <p:spPr>
          <a:xfrm>
            <a:off x="9942359" y="5668868"/>
            <a:ext cx="154078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원하는 곳에서 함수 탈출 가능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C1D28242-38A9-42C8-B320-C3124183AD4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/>
      <p:bldP spid="64" grpId="0"/>
      <p:bldP spid="65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초기값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2502167" y="3503264"/>
            <a:ext cx="3582712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man</a:t>
            </a:r>
            <a:r>
              <a:rPr kumimoji="1" lang="ko-KR" altLang="en-US" sz="1600" dirty="0"/>
              <a:t>에 값을 안 넘기면 </a:t>
            </a:r>
            <a:r>
              <a:rPr kumimoji="1" lang="en-US" altLang="ko-KR" sz="1600" dirty="0"/>
              <a:t>True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채워줌</a:t>
            </a:r>
            <a:endParaRPr kumimoji="1"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7275D-181C-0746-8760-F4F79288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0" y="1730292"/>
            <a:ext cx="3780867" cy="18062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CF616F-DC3F-FA40-9E9E-CD1752B0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18" y="4350307"/>
            <a:ext cx="2778811" cy="6652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70FBD-00BE-D641-BB15-A0A9AF7FB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2" y="5335881"/>
            <a:ext cx="2155683" cy="8841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BF328A-FEC0-BC42-AF2F-05A1F05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81" y="1694095"/>
            <a:ext cx="2892489" cy="4294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0033F7-39AA-B047-A186-763CDB686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881" y="2125652"/>
            <a:ext cx="2180945" cy="879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46BD8-0ECE-E942-A0FA-A2A9A997A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881" y="3850673"/>
            <a:ext cx="3768236" cy="17935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F3CAA6-3E50-D242-8182-0F6A6F9E2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881" y="5642999"/>
            <a:ext cx="2231469" cy="4378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470823-C332-2047-954F-8940631A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0881" y="6257085"/>
            <a:ext cx="4041906" cy="32590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143A35D4-D43D-A04E-94AD-455F25BE5E48}"/>
              </a:ext>
            </a:extLst>
          </p:cNvPr>
          <p:cNvSpPr txBox="1">
            <a:spLocks/>
          </p:cNvSpPr>
          <p:nvPr/>
        </p:nvSpPr>
        <p:spPr>
          <a:xfrm>
            <a:off x="3735518" y="3989053"/>
            <a:ext cx="111601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둘이 같다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6AD9D28F-3FB8-5C49-9C07-9DF2B0AACCFF}"/>
              </a:ext>
            </a:extLst>
          </p:cNvPr>
          <p:cNvSpPr txBox="1">
            <a:spLocks/>
          </p:cNvSpPr>
          <p:nvPr/>
        </p:nvSpPr>
        <p:spPr>
          <a:xfrm>
            <a:off x="7556720" y="1355352"/>
            <a:ext cx="3116559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다른 상황에서는 그냥 쓰면 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45DD077-E823-1C44-AEB0-B7130AB0C014}"/>
              </a:ext>
            </a:extLst>
          </p:cNvPr>
          <p:cNvSpPr txBox="1">
            <a:spLocks/>
          </p:cNvSpPr>
          <p:nvPr/>
        </p:nvSpPr>
        <p:spPr>
          <a:xfrm>
            <a:off x="8629129" y="3443747"/>
            <a:ext cx="971741" cy="4284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주의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!!!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화살표: 원형 52">
            <a:extLst>
              <a:ext uri="{FF2B5EF4-FFF2-40B4-BE49-F238E27FC236}">
                <a16:creationId xmlns:a16="http://schemas.microsoft.com/office/drawing/2014/main" id="{A7A2DBD0-7A73-6242-BBED-75E479A01C74}"/>
              </a:ext>
            </a:extLst>
          </p:cNvPr>
          <p:cNvSpPr/>
          <p:nvPr/>
        </p:nvSpPr>
        <p:spPr>
          <a:xfrm rot="21005214" flipH="1">
            <a:off x="9459865" y="3260822"/>
            <a:ext cx="1210945" cy="1210945"/>
          </a:xfrm>
          <a:prstGeom prst="circularArrow">
            <a:avLst>
              <a:gd name="adj1" fmla="val 5165"/>
              <a:gd name="adj2" fmla="val 1142319"/>
              <a:gd name="adj3" fmla="val 20504807"/>
              <a:gd name="adj4" fmla="val 16057830"/>
              <a:gd name="adj5" fmla="val 741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6A28A5AC-CF8E-464B-9753-3EFD49D1C218}"/>
              </a:ext>
            </a:extLst>
          </p:cNvPr>
          <p:cNvSpPr txBox="1">
            <a:spLocks/>
          </p:cNvSpPr>
          <p:nvPr/>
        </p:nvSpPr>
        <p:spPr>
          <a:xfrm>
            <a:off x="9938713" y="3130135"/>
            <a:ext cx="2039341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얘가 먼저 오면 안됨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cxnSp>
        <p:nvCxnSpPr>
          <p:cNvPr id="57" name="직선 연결선 61">
            <a:extLst>
              <a:ext uri="{FF2B5EF4-FFF2-40B4-BE49-F238E27FC236}">
                <a16:creationId xmlns:a16="http://schemas.microsoft.com/office/drawing/2014/main" id="{6EB913F2-544B-4447-94F6-D71002AE35B0}"/>
              </a:ext>
            </a:extLst>
          </p:cNvPr>
          <p:cNvCxnSpPr>
            <a:cxnSpLocks/>
          </p:cNvCxnSpPr>
          <p:nvPr/>
        </p:nvCxnSpPr>
        <p:spPr>
          <a:xfrm>
            <a:off x="6745695" y="1289050"/>
            <a:ext cx="0" cy="54725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70495FC1-B663-4A84-9961-190532E333B1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 animBg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4382443" y="4588976"/>
            <a:ext cx="1563248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뭐가 나올까요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6E4D57-E824-C145-8D22-894C5710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20" y="1862866"/>
            <a:ext cx="2099131" cy="260761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B41FE29-B7DB-B449-A5B2-F4F3444A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72" y="1862866"/>
            <a:ext cx="2972683" cy="93874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72D2EFF-44FE-1E42-8812-563ADD626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85" y="3429000"/>
            <a:ext cx="2620655" cy="2281664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F24947D-4A15-6641-A69F-5EC7DA2C52E6}"/>
              </a:ext>
            </a:extLst>
          </p:cNvPr>
          <p:cNvSpPr txBox="1">
            <a:spLocks/>
          </p:cNvSpPr>
          <p:nvPr/>
        </p:nvSpPr>
        <p:spPr>
          <a:xfrm>
            <a:off x="3078712" y="5068722"/>
            <a:ext cx="39058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매개변수가 바깥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의 변수와 이름이 똑같아서 바깥 변수가 무시됐기 때문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C52ACF3-88E0-BB4D-828D-7D2028FD52DD}"/>
              </a:ext>
            </a:extLst>
          </p:cNvPr>
          <p:cNvSpPr txBox="1">
            <a:spLocks/>
          </p:cNvSpPr>
          <p:nvPr/>
        </p:nvSpPr>
        <p:spPr>
          <a:xfrm>
            <a:off x="8468124" y="2805421"/>
            <a:ext cx="1526380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이거랑 똑같다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CC87C22B-623F-9E41-8BDC-B1C28EFBE456}"/>
              </a:ext>
            </a:extLst>
          </p:cNvPr>
          <p:cNvSpPr txBox="1">
            <a:spLocks/>
          </p:cNvSpPr>
          <p:nvPr/>
        </p:nvSpPr>
        <p:spPr>
          <a:xfrm>
            <a:off x="8332833" y="5734586"/>
            <a:ext cx="1796967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왜 </a:t>
            </a:r>
            <a:r>
              <a:rPr kumimoji="1" lang="en-US" altLang="ko-KR" sz="1600" dirty="0"/>
              <a:t>error</a:t>
            </a:r>
            <a:r>
              <a:rPr kumimoji="1" lang="ko-KR" altLang="en-US" sz="1600" dirty="0"/>
              <a:t>가 날까요</a:t>
            </a: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A8F384A6-3959-4E9C-B973-C19F5D525062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01263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변수와 </a:t>
            </a:r>
            <a:r>
              <a:rPr kumimoji="1" lang="en-US" altLang="ko-KR" sz="3600" dirty="0">
                <a:solidFill>
                  <a:schemeClr val="accent1"/>
                </a:solidFill>
              </a:rPr>
              <a:t>scope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331CB12-7C18-FF4F-BAE8-3AD9C5D4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1347675"/>
            <a:ext cx="7147088" cy="53980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4831-97BF-D04F-BCA9-6D6B7175617B}"/>
              </a:ext>
            </a:extLst>
          </p:cNvPr>
          <p:cNvSpPr/>
          <p:nvPr/>
        </p:nvSpPr>
        <p:spPr>
          <a:xfrm>
            <a:off x="3631474" y="1472083"/>
            <a:ext cx="5656217" cy="5085471"/>
          </a:xfrm>
          <a:prstGeom prst="rect">
            <a:avLst/>
          </a:prstGeom>
          <a:solidFill>
            <a:srgbClr val="F81B02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4F8ED4-97FA-8544-99F0-B6DA95DF2D39}"/>
              </a:ext>
            </a:extLst>
          </p:cNvPr>
          <p:cNvSpPr/>
          <p:nvPr/>
        </p:nvSpPr>
        <p:spPr>
          <a:xfrm>
            <a:off x="3692730" y="2260501"/>
            <a:ext cx="5594961" cy="133178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AB3DA39-C124-6944-9347-761222B7DBB0}"/>
              </a:ext>
            </a:extLst>
          </p:cNvPr>
          <p:cNvSpPr/>
          <p:nvPr/>
        </p:nvSpPr>
        <p:spPr>
          <a:xfrm>
            <a:off x="3692730" y="4014818"/>
            <a:ext cx="5386183" cy="2385982"/>
          </a:xfrm>
          <a:prstGeom prst="rect">
            <a:avLst/>
          </a:prstGeom>
          <a:solidFill>
            <a:srgbClr val="FFFF00">
              <a:alpha val="1294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1CF033B-DA09-FF42-998A-BD5F506391B2}"/>
              </a:ext>
            </a:extLst>
          </p:cNvPr>
          <p:cNvSpPr txBox="1">
            <a:spLocks/>
          </p:cNvSpPr>
          <p:nvPr/>
        </p:nvSpPr>
        <p:spPr>
          <a:xfrm>
            <a:off x="7771101" y="1631626"/>
            <a:ext cx="140615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</a:t>
            </a:r>
            <a:endParaRPr kumimoji="1" lang="ko-KR" altLang="en-US" sz="160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506CCC88-DC58-294F-A660-EBBEDCC9956A}"/>
              </a:ext>
            </a:extLst>
          </p:cNvPr>
          <p:cNvSpPr txBox="1">
            <a:spLocks/>
          </p:cNvSpPr>
          <p:nvPr/>
        </p:nvSpPr>
        <p:spPr>
          <a:xfrm>
            <a:off x="7977888" y="2317537"/>
            <a:ext cx="1199367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 err="1"/>
              <a:t>func</a:t>
            </a:r>
            <a:r>
              <a:rPr kumimoji="1" lang="en-US" altLang="ko-KR" sz="1600" dirty="0"/>
              <a:t> scope</a:t>
            </a:r>
            <a:endParaRPr kumimoji="1" lang="ko-KR" altLang="en-US" sz="1600" dirty="0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480577C-B49D-CE45-A39E-D655C9470C3B}"/>
              </a:ext>
            </a:extLst>
          </p:cNvPr>
          <p:cNvSpPr txBox="1">
            <a:spLocks/>
          </p:cNvSpPr>
          <p:nvPr/>
        </p:nvSpPr>
        <p:spPr>
          <a:xfrm>
            <a:off x="7725392" y="3990781"/>
            <a:ext cx="1309974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 scope</a:t>
            </a:r>
            <a:endParaRPr kumimoji="1" lang="ko-KR" altLang="en-US" sz="1600" dirty="0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517524" y="2132784"/>
            <a:ext cx="2532591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생성된 변수가 해당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벗어나면 자동으로 사라짐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58B6E1-57F7-7E44-B675-2A61C74BDBD9}"/>
              </a:ext>
            </a:extLst>
          </p:cNvPr>
          <p:cNvSpPr/>
          <p:nvPr/>
        </p:nvSpPr>
        <p:spPr>
          <a:xfrm>
            <a:off x="4295774" y="4367977"/>
            <a:ext cx="4718051" cy="1256144"/>
          </a:xfrm>
          <a:prstGeom prst="rect">
            <a:avLst/>
          </a:prstGeom>
          <a:solidFill>
            <a:srgbClr val="FE00FE">
              <a:alpha val="12941"/>
            </a:srgbClr>
          </a:solidFill>
          <a:ln>
            <a:solidFill>
              <a:srgbClr val="FE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2991CD2F-48D2-4445-BA67-9DC19A7CE6CD}"/>
              </a:ext>
            </a:extLst>
          </p:cNvPr>
          <p:cNvSpPr txBox="1">
            <a:spLocks/>
          </p:cNvSpPr>
          <p:nvPr/>
        </p:nvSpPr>
        <p:spPr>
          <a:xfrm>
            <a:off x="7432977" y="4385224"/>
            <a:ext cx="1518365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func2/if scope</a:t>
            </a:r>
            <a:endParaRPr kumimoji="1" lang="ko-KR" altLang="en-US" sz="1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988B1B-FA01-3C44-91E7-0D76614A3DC6}"/>
              </a:ext>
            </a:extLst>
          </p:cNvPr>
          <p:cNvSpPr/>
          <p:nvPr/>
        </p:nvSpPr>
        <p:spPr>
          <a:xfrm>
            <a:off x="4295774" y="5750742"/>
            <a:ext cx="4718051" cy="647969"/>
          </a:xfrm>
          <a:prstGeom prst="rect">
            <a:avLst/>
          </a:prstGeom>
          <a:solidFill>
            <a:srgbClr val="0070C0">
              <a:alpha val="12941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4579AC42-8A3E-A842-BA0F-93F9D6D78D19}"/>
              </a:ext>
            </a:extLst>
          </p:cNvPr>
          <p:cNvSpPr txBox="1">
            <a:spLocks/>
          </p:cNvSpPr>
          <p:nvPr/>
        </p:nvSpPr>
        <p:spPr>
          <a:xfrm>
            <a:off x="7163672" y="5747604"/>
            <a:ext cx="178767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anose="05000000000000000000" pitchFamily="2" charset="2"/>
              <a:buNone/>
            </a:pPr>
            <a:r>
              <a:rPr kumimoji="1" lang="en-US" altLang="ko-KR" sz="1600" dirty="0"/>
              <a:t>func2/else scope</a:t>
            </a:r>
            <a:endParaRPr kumimoji="1"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008B5F48-979A-2E46-9ED6-F2F872F84E08}"/>
              </a:ext>
            </a:extLst>
          </p:cNvPr>
          <p:cNvSpPr txBox="1">
            <a:spLocks/>
          </p:cNvSpPr>
          <p:nvPr/>
        </p:nvSpPr>
        <p:spPr>
          <a:xfrm>
            <a:off x="9517525" y="3223402"/>
            <a:ext cx="2412538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</a:t>
            </a:r>
            <a:r>
              <a:rPr kumimoji="1" lang="en-US" altLang="ko-KR" sz="1600" dirty="0"/>
              <a:t>scope</a:t>
            </a:r>
            <a:r>
              <a:rPr kumimoji="1" lang="ko-KR" altLang="en-US" sz="1600" dirty="0"/>
              <a:t>에 존재하는 변수와 똑같은 이름의 매개변수를 받으면 바깥의 변수는 무시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56B8C678-7C87-8348-9C34-79C2A5FD7EE6}"/>
              </a:ext>
            </a:extLst>
          </p:cNvPr>
          <p:cNvSpPr txBox="1">
            <a:spLocks/>
          </p:cNvSpPr>
          <p:nvPr/>
        </p:nvSpPr>
        <p:spPr>
          <a:xfrm>
            <a:off x="9625702" y="4497342"/>
            <a:ext cx="2196184" cy="9755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웬만하면 매개변수를 변경하는 코드는 작성하지 않도록 권고</a:t>
            </a:r>
          </a:p>
        </p:txBody>
      </p:sp>
      <p:sp>
        <p:nvSpPr>
          <p:cNvPr id="65" name="화살표: 원형 52">
            <a:extLst>
              <a:ext uri="{FF2B5EF4-FFF2-40B4-BE49-F238E27FC236}">
                <a16:creationId xmlns:a16="http://schemas.microsoft.com/office/drawing/2014/main" id="{33AAD4A1-3A97-F24C-8CBE-09C1E710EE1B}"/>
              </a:ext>
            </a:extLst>
          </p:cNvPr>
          <p:cNvSpPr/>
          <p:nvPr/>
        </p:nvSpPr>
        <p:spPr>
          <a:xfrm rot="518449" flipH="1" flipV="1">
            <a:off x="8655831" y="1283624"/>
            <a:ext cx="3547631" cy="3547631"/>
          </a:xfrm>
          <a:prstGeom prst="circularArrow">
            <a:avLst>
              <a:gd name="adj1" fmla="val 2416"/>
              <a:gd name="adj2" fmla="val 406435"/>
              <a:gd name="adj3" fmla="val 20489912"/>
              <a:gd name="adj4" fmla="val 17421354"/>
              <a:gd name="adj5" fmla="val 3398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778416B9-54C0-7940-8870-9A533020C7BE}"/>
              </a:ext>
            </a:extLst>
          </p:cNvPr>
          <p:cNvSpPr txBox="1">
            <a:spLocks/>
          </p:cNvSpPr>
          <p:nvPr/>
        </p:nvSpPr>
        <p:spPr>
          <a:xfrm>
            <a:off x="3838556" y="1722092"/>
            <a:ext cx="1709250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global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ABE7B1C-E977-F146-80C1-92848364CF78}"/>
              </a:ext>
            </a:extLst>
          </p:cNvPr>
          <p:cNvSpPr txBox="1">
            <a:spLocks/>
          </p:cNvSpPr>
          <p:nvPr/>
        </p:nvSpPr>
        <p:spPr>
          <a:xfrm>
            <a:off x="3811067" y="2952519"/>
            <a:ext cx="1568186" cy="36183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solidFill>
                  <a:schemeClr val="bg1"/>
                </a:solidFill>
              </a:rPr>
              <a:t>local variable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29063AFB-DA22-134E-82B2-199F88FBBDDA}"/>
              </a:ext>
            </a:extLst>
          </p:cNvPr>
          <p:cNvSpPr txBox="1">
            <a:spLocks/>
          </p:cNvSpPr>
          <p:nvPr/>
        </p:nvSpPr>
        <p:spPr>
          <a:xfrm>
            <a:off x="9745753" y="1385129"/>
            <a:ext cx="2076134" cy="361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dirty="0"/>
              <a:t>global scope </a:t>
            </a:r>
            <a:r>
              <a:rPr kumimoji="1" lang="ko-KR" altLang="en-US" sz="1600" dirty="0"/>
              <a:t>말고는 다</a:t>
            </a:r>
            <a:r>
              <a:rPr kumimoji="1" lang="en-US" altLang="ko-KR" sz="1600" dirty="0"/>
              <a:t> local scope</a:t>
            </a:r>
            <a:r>
              <a:rPr kumimoji="1" lang="ko-KR" altLang="en-US" sz="1600" dirty="0"/>
              <a:t>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565890-4D07-AD4F-92CA-039ACC2778C3}"/>
              </a:ext>
            </a:extLst>
          </p:cNvPr>
          <p:cNvSpPr/>
          <p:nvPr/>
        </p:nvSpPr>
        <p:spPr>
          <a:xfrm>
            <a:off x="3691758" y="1499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C7486F6-8FBC-9444-84BB-2B6668F4CCB1}"/>
              </a:ext>
            </a:extLst>
          </p:cNvPr>
          <p:cNvSpPr/>
          <p:nvPr/>
        </p:nvSpPr>
        <p:spPr>
          <a:xfrm>
            <a:off x="4305850" y="2753807"/>
            <a:ext cx="330630" cy="33063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1727BC57-5CEE-445A-9ED7-CFDCF6B7AA6E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b="1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2" grpId="0" animBg="1"/>
      <p:bldP spid="53" grpId="0" animBg="1"/>
      <p:bldP spid="54" grpId="0"/>
      <p:bldP spid="56" grpId="0"/>
      <p:bldP spid="57" grpId="0"/>
      <p:bldP spid="31" grpId="0"/>
      <p:bldP spid="59" grpId="0" animBg="1"/>
      <p:bldP spid="60" grpId="0"/>
      <p:bldP spid="61" grpId="0" animBg="1"/>
      <p:bldP spid="62" grpId="0"/>
      <p:bldP spid="63" grpId="0"/>
      <p:bldP spid="64" grpId="0" animBg="1"/>
      <p:bldP spid="65" grpId="0" animBg="1"/>
      <p:bldP spid="67" grpId="0"/>
      <p:bldP spid="68" grpId="0"/>
      <p:bldP spid="69" grpId="0"/>
      <p:bldP spid="15" grpId="0" animBg="1"/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866936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  <a:r>
              <a:rPr kumimoji="1" lang="en-US" altLang="ko-KR" sz="3600" dirty="0">
                <a:solidFill>
                  <a:schemeClr val="accent1"/>
                </a:solidFill>
              </a:rPr>
              <a:t> : local scope</a:t>
            </a:r>
            <a:r>
              <a:rPr kumimoji="1" lang="ko-KR" altLang="en-US" sz="3600" dirty="0">
                <a:solidFill>
                  <a:schemeClr val="accent1"/>
                </a:solidFill>
              </a:rPr>
              <a:t>에서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global variable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수정하기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3409921" y="2012944"/>
            <a:ext cx="3919664" cy="78489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return</a:t>
            </a:r>
            <a:r>
              <a:rPr kumimoji="1" lang="ko-KR" altLang="en-US" sz="1600" b="1" dirty="0"/>
              <a:t>값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정확히는 </a:t>
            </a:r>
            <a:r>
              <a:rPr kumimoji="1" lang="en-US" altLang="ko-KR" sz="1600" dirty="0"/>
              <a:t>local scope</a:t>
            </a:r>
            <a:r>
              <a:rPr kumimoji="1" lang="ko-KR" altLang="en-US" sz="1600" dirty="0"/>
              <a:t>에서 수정한 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B0D81-23CC-9A45-96E9-ED8C61E4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4" y="2834202"/>
            <a:ext cx="2581106" cy="27593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C6A037-DD7F-C544-A32F-12624DE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62" y="2828056"/>
            <a:ext cx="2562670" cy="2771617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92A851-AA76-D643-86A2-3AECA09B80BF}"/>
              </a:ext>
            </a:extLst>
          </p:cNvPr>
          <p:cNvSpPr txBox="1">
            <a:spLocks/>
          </p:cNvSpPr>
          <p:nvPr/>
        </p:nvSpPr>
        <p:spPr>
          <a:xfrm>
            <a:off x="7842325" y="2012944"/>
            <a:ext cx="2595583" cy="78495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global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사용하기</a:t>
            </a:r>
            <a:endParaRPr kumimoji="1" lang="en-US" altLang="ko-KR" sz="16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바깥 변수를 쓰겠다고 명시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983B0FCF-6A56-9241-A2CB-E9A36F3D1316}"/>
              </a:ext>
            </a:extLst>
          </p:cNvPr>
          <p:cNvSpPr txBox="1">
            <a:spLocks/>
          </p:cNvSpPr>
          <p:nvPr/>
        </p:nvSpPr>
        <p:spPr>
          <a:xfrm>
            <a:off x="8037091" y="5601108"/>
            <a:ext cx="2206053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웬만하면 하지 마세요</a:t>
            </a:r>
            <a:r>
              <a:rPr kumimoji="1" lang="en-US" altLang="ko-KR" sz="1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315BF00F-455A-5443-B656-2DF4C30ED91B}"/>
              </a:ext>
            </a:extLst>
          </p:cNvPr>
          <p:cNvSpPr txBox="1">
            <a:spLocks/>
          </p:cNvSpPr>
          <p:nvPr/>
        </p:nvSpPr>
        <p:spPr>
          <a:xfrm>
            <a:off x="4788611" y="5601108"/>
            <a:ext cx="1151277" cy="63017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권장</a:t>
            </a:r>
            <a:r>
              <a:rPr kumimoji="1" lang="en-US" altLang="ko-KR" sz="3200" b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endParaRPr kumimoji="1"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78D6651E-BA4F-499B-A1DA-D4979EA7931C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b="1" dirty="0">
                <a:solidFill>
                  <a:schemeClr val="bg1"/>
                </a:solidFill>
              </a:rPr>
              <a:t>수정하기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97357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lambda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296104" y="1322816"/>
            <a:ext cx="1518364" cy="36125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b="1" dirty="0"/>
              <a:t>이름 없는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EC7AD-B50B-EE4D-B62C-2A4E6580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1684070"/>
            <a:ext cx="6550212" cy="975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D8486B-904C-C94B-9AAF-9F112467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33" y="3603594"/>
            <a:ext cx="3827780" cy="1671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AA3A41-5639-AE43-9C94-DD58F5AB5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98" y="3330712"/>
            <a:ext cx="3165936" cy="236762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7A95615-FC3C-734D-9B56-F89EB27F5778}"/>
              </a:ext>
            </a:extLst>
          </p:cNvPr>
          <p:cNvSpPr txBox="1">
            <a:spLocks/>
          </p:cNvSpPr>
          <p:nvPr/>
        </p:nvSpPr>
        <p:spPr>
          <a:xfrm>
            <a:off x="5616435" y="5928519"/>
            <a:ext cx="2877712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잘 쓰면 멋있어 보임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360D5324-8628-954D-B888-5A76996BD37F}"/>
              </a:ext>
            </a:extLst>
          </p:cNvPr>
          <p:cNvSpPr txBox="1">
            <a:spLocks/>
          </p:cNvSpPr>
          <p:nvPr/>
        </p:nvSpPr>
        <p:spPr>
          <a:xfrm>
            <a:off x="5577966" y="2692861"/>
            <a:ext cx="295465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인자로 넣을 때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자주 씀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F5E4B07A-F328-4ABA-A787-2E5DB241E676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b="1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6A3E7C-BEDF-9F4D-A913-D70781D3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889087"/>
            <a:ext cx="820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#2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229CC-1897-0C4E-97B5-BB64355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1" y="4031059"/>
            <a:ext cx="10851098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함수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78FCF8B7-2AB5-4E55-9FE0-79B86BA3CFB9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구조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35106187-006C-443B-A109-DF6A0A911BB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사용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4F472A2C-EE34-46A5-9FCF-4C09BE6F355B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사용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EF7A7B5E-772F-42A6-8DB4-14F169FEAC6D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b="1" dirty="0">
                <a:solidFill>
                  <a:schemeClr val="bg1"/>
                </a:solidFill>
              </a:rPr>
              <a:t>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7C481A9F-570D-4E49-8980-4C04950EF690}"/>
              </a:ext>
            </a:extLst>
          </p:cNvPr>
          <p:cNvSpPr txBox="1">
            <a:spLocks/>
          </p:cNvSpPr>
          <p:nvPr/>
        </p:nvSpPr>
        <p:spPr>
          <a:xfrm>
            <a:off x="21415" y="406914"/>
            <a:ext cx="1991571" cy="41644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구조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인수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사용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 err="1">
                <a:solidFill>
                  <a:schemeClr val="bg1"/>
                </a:solidFill>
              </a:rPr>
              <a:t>입력값이</a:t>
            </a:r>
            <a:r>
              <a:rPr kumimoji="1" lang="ko-KR" altLang="en-US" sz="900" dirty="0">
                <a:solidFill>
                  <a:schemeClr val="bg1"/>
                </a:solidFill>
              </a:rPr>
              <a:t>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b="1" dirty="0">
                <a:solidFill>
                  <a:schemeClr val="bg1"/>
                </a:solidFill>
              </a:rPr>
              <a:t>결과값이 없는 함수</a:t>
            </a:r>
            <a:endParaRPr kumimoji="1" lang="en-US" altLang="ko-KR" sz="900" b="1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둘 다 없는 함수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 지정하여 호출하기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 err="1">
                <a:solidFill>
                  <a:schemeClr val="bg1"/>
                </a:solidFill>
              </a:rPr>
              <a:t>args</a:t>
            </a:r>
            <a:r>
              <a:rPr kumimoji="1" lang="en-US" altLang="ko-KR" sz="900" dirty="0">
                <a:solidFill>
                  <a:schemeClr val="bg1"/>
                </a:solidFill>
              </a:rPr>
              <a:t>/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kwargs</a:t>
            </a:r>
            <a:r>
              <a:rPr kumimoji="1" lang="en-US" altLang="ko-KR" sz="900" dirty="0">
                <a:solidFill>
                  <a:schemeClr val="bg1"/>
                </a:solidFill>
              </a:rPr>
              <a:t> (packing)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Unpacking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결과값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매개변수와 초기값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ko-KR" altLang="en-US" sz="900" dirty="0">
                <a:solidFill>
                  <a:schemeClr val="bg1"/>
                </a:solidFill>
              </a:rPr>
              <a:t>변수와 </a:t>
            </a:r>
            <a:r>
              <a:rPr kumimoji="1" lang="en-US" altLang="ko-KR" sz="900" dirty="0">
                <a:solidFill>
                  <a:schemeClr val="bg1"/>
                </a:solidFill>
              </a:rPr>
              <a:t>scope</a:t>
            </a: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global variable </a:t>
            </a:r>
            <a:r>
              <a:rPr kumimoji="1" lang="ko-KR" altLang="en-US" sz="900" dirty="0">
                <a:solidFill>
                  <a:schemeClr val="bg1"/>
                </a:solidFill>
              </a:rPr>
              <a:t>수정하기</a:t>
            </a:r>
            <a:endParaRPr kumimoji="1" lang="en-US" altLang="ko-KR" sz="900" dirty="0">
              <a:solidFill>
                <a:schemeClr val="bg1"/>
              </a:solidFill>
            </a:endParaRPr>
          </a:p>
          <a:p>
            <a:pPr marL="180975" lvl="1" indent="179388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541338" algn="l"/>
              </a:tabLst>
            </a:pPr>
            <a:r>
              <a:rPr kumimoji="1" lang="en-US" altLang="ko-KR" sz="900" dirty="0">
                <a:solidFill>
                  <a:schemeClr val="bg1"/>
                </a:solidFill>
              </a:rPr>
              <a:t>lambda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1133</Words>
  <Application>Microsoft Office PowerPoint</Application>
  <PresentationFormat>와이드스크린</PresentationFormat>
  <Paragraphs>382</Paragraphs>
  <Slides>28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함수 : 결과값이 없는 함수</vt:lpstr>
      <vt:lpstr>함수 : 둘 다 없는 함수</vt:lpstr>
      <vt:lpstr>함수 : 매개변수 지정하여 호출하기</vt:lpstr>
      <vt:lpstr>함수 : args/kwargs (packing) </vt:lpstr>
      <vt:lpstr>함수 : Unpacking</vt:lpstr>
      <vt:lpstr>함수 : 결과값</vt:lpstr>
      <vt:lpstr>함수 : 매개변수 초기값</vt:lpstr>
      <vt:lpstr>함수 : 변수와 scope</vt:lpstr>
      <vt:lpstr>함수 : 변수와 scope</vt:lpstr>
      <vt:lpstr>함수 : local scope에서 global variable 수정하기</vt:lpstr>
      <vt:lpstr>함수 : lambda</vt:lpstr>
      <vt:lpstr>연습문제 #1</vt:lpstr>
      <vt:lpstr>연습문제 #2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198</cp:revision>
  <dcterms:created xsi:type="dcterms:W3CDTF">2019-01-21T06:59:28Z</dcterms:created>
  <dcterms:modified xsi:type="dcterms:W3CDTF">2019-01-27T15:47:13Z</dcterms:modified>
</cp:coreProperties>
</file>