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0"/>
  </p:notesMasterIdLst>
  <p:sldIdLst>
    <p:sldId id="256" r:id="rId2"/>
    <p:sldId id="281" r:id="rId3"/>
    <p:sldId id="265" r:id="rId4"/>
    <p:sldId id="282" r:id="rId5"/>
    <p:sldId id="340" r:id="rId6"/>
    <p:sldId id="341" r:id="rId7"/>
    <p:sldId id="343" r:id="rId8"/>
    <p:sldId id="342" r:id="rId9"/>
    <p:sldId id="345" r:id="rId10"/>
    <p:sldId id="344" r:id="rId11"/>
    <p:sldId id="346" r:id="rId12"/>
    <p:sldId id="347" r:id="rId13"/>
    <p:sldId id="348" r:id="rId14"/>
    <p:sldId id="349" r:id="rId15"/>
    <p:sldId id="350" r:id="rId16"/>
    <p:sldId id="352" r:id="rId17"/>
    <p:sldId id="351" r:id="rId18"/>
    <p:sldId id="353" r:id="rId19"/>
    <p:sldId id="354" r:id="rId20"/>
    <p:sldId id="333" r:id="rId21"/>
    <p:sldId id="355" r:id="rId22"/>
    <p:sldId id="334" r:id="rId23"/>
    <p:sldId id="335" r:id="rId24"/>
    <p:sldId id="336" r:id="rId25"/>
    <p:sldId id="337" r:id="rId26"/>
    <p:sldId id="338" r:id="rId27"/>
    <p:sldId id="339" r:id="rId28"/>
    <p:sldId id="26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3B5E091-0335-4D90-9710-67801A659CD8}">
          <p14:sldIdLst>
            <p14:sldId id="256"/>
            <p14:sldId id="281"/>
          </p14:sldIdLst>
        </p14:section>
        <p14:section name="함수" id="{CD384358-9D9B-4222-AF99-8662D7FCB798}">
          <p14:sldIdLst>
            <p14:sldId id="265"/>
            <p14:sldId id="282"/>
            <p14:sldId id="340"/>
            <p14:sldId id="341"/>
            <p14:sldId id="343"/>
            <p14:sldId id="342"/>
            <p14:sldId id="345"/>
            <p14:sldId id="344"/>
            <p14:sldId id="346"/>
            <p14:sldId id="347"/>
            <p14:sldId id="348"/>
            <p14:sldId id="349"/>
            <p14:sldId id="350"/>
            <p14:sldId id="352"/>
            <p14:sldId id="351"/>
            <p14:sldId id="353"/>
            <p14:sldId id="354"/>
            <p14:sldId id="333"/>
            <p14:sldId id="355"/>
          </p14:sldIdLst>
        </p14:section>
        <p14:section name="사용자 입력과 출력" id="{03A6C8DF-32FB-4148-B997-FF3649323422}">
          <p14:sldIdLst>
            <p14:sldId id="334"/>
            <p14:sldId id="335"/>
            <p14:sldId id="336"/>
          </p14:sldIdLst>
        </p14:section>
        <p14:section name="파일 읽고 쓰기" id="{B56DAC5A-1A7F-4C01-BAEC-F3562881F8FE}">
          <p14:sldIdLst>
            <p14:sldId id="337"/>
            <p14:sldId id="338"/>
            <p14:sldId id="339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00FE"/>
    <a:srgbClr val="FFFF00"/>
    <a:srgbClr val="F81B02"/>
    <a:srgbClr val="00000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64" autoAdjust="0"/>
  </p:normalViewPr>
  <p:slideViewPr>
    <p:cSldViewPr snapToGrid="0" snapToObjects="1">
      <p:cViewPr varScale="1">
        <p:scale>
          <a:sx n="152" d="100"/>
          <a:sy n="152" d="100"/>
        </p:scale>
        <p:origin x="19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61A74-E555-4628-855E-B4ACCE2EAF0A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2F6C2-FF7B-4CF2-AF39-D7A53485F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05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27D6AAB-0572-D141-A05E-A545B4B90E06}" type="datetimeFigureOut">
              <a:rPr kumimoji="1" lang="ko-KR" altLang="en-US" smtClean="0"/>
              <a:t>2019-01-27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145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97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653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705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21643" y="6444449"/>
            <a:ext cx="1729961" cy="246221"/>
          </a:xfrm>
        </p:spPr>
        <p:txBody>
          <a:bodyPr wrap="none">
            <a:spAutoFit/>
          </a:bodyPr>
          <a:lstStyle>
            <a:lvl1pPr algn="ctr">
              <a:defRPr/>
            </a:lvl1pPr>
          </a:lstStyle>
          <a:p>
            <a:r>
              <a:rPr kumimoji="1" lang="en-US" altLang="ko-KR" dirty="0"/>
              <a:t>01</a:t>
            </a:r>
            <a:r>
              <a:rPr kumimoji="1" lang="ko-KR" altLang="en-US" dirty="0"/>
              <a:t>장 </a:t>
            </a:r>
            <a:r>
              <a:rPr kumimoji="1" lang="ko-KR" altLang="en-US" dirty="0" err="1"/>
              <a:t>파이썬이란</a:t>
            </a:r>
            <a:r>
              <a:rPr kumimoji="1" lang="ko-KR" altLang="en-US" dirty="0"/>
              <a:t> 무엇인가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7822" y="222307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85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2019-01-27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282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2019-01-27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433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2019-01-27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847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2019-01-27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090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2019-01-27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156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2019-01-27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306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299" y="6347382"/>
            <a:ext cx="11647627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 dirty="0"/>
              <a:t>01.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파이썬이란</a:t>
            </a:r>
            <a:r>
              <a:rPr kumimoji="1" lang="ko-KR" altLang="en-US" dirty="0"/>
              <a:t> 무엇인가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459" y="151595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271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9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kumimoji="1" lang="ko-KR" altLang="en-US" sz="4800" dirty="0"/>
              <a:t>점프 투 파이썬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kumimoji="1" lang="en-US" altLang="ko-KR" sz="2000" dirty="0"/>
              <a:t>04</a:t>
            </a:r>
            <a:r>
              <a:rPr kumimoji="1" lang="ko-KR" altLang="en-US" sz="2000" dirty="0"/>
              <a:t>장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프로그램의 입력과 출력은 어떻게 할까</a:t>
            </a:r>
            <a:r>
              <a:rPr kumimoji="1" lang="en-US" altLang="ko-KR" sz="2000" dirty="0"/>
              <a:t>?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0408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528484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둘 다 없는 함수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848CE56-3404-42D9-A84B-441220BEC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6473"/>
          <a:stretch/>
        </p:blipFill>
        <p:spPr>
          <a:xfrm>
            <a:off x="5071207" y="2524432"/>
            <a:ext cx="4804630" cy="3241108"/>
          </a:xfrm>
          <a:prstGeom prst="rect">
            <a:avLst/>
          </a:prstGeom>
        </p:spPr>
      </p:pic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2FD0D585-93F6-4DD3-BF9E-87B3AC8D9801}"/>
              </a:ext>
            </a:extLst>
          </p:cNvPr>
          <p:cNvSpPr txBox="1">
            <a:spLocks/>
          </p:cNvSpPr>
          <p:nvPr/>
        </p:nvSpPr>
        <p:spPr>
          <a:xfrm>
            <a:off x="6684684" y="2048255"/>
            <a:ext cx="157767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아무 문제 없음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03312B06-8A84-427F-B213-4CBEC9EF8003}"/>
              </a:ext>
            </a:extLst>
          </p:cNvPr>
          <p:cNvSpPr txBox="1">
            <a:spLocks/>
          </p:cNvSpPr>
          <p:nvPr/>
        </p:nvSpPr>
        <p:spPr>
          <a:xfrm>
            <a:off x="21415" y="406914"/>
            <a:ext cx="1991571" cy="41644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함수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구조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인수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사용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 err="1">
                <a:solidFill>
                  <a:schemeClr val="bg1"/>
                </a:solidFill>
              </a:rPr>
              <a:t>입력값이</a:t>
            </a:r>
            <a:r>
              <a:rPr kumimoji="1" lang="ko-KR" altLang="en-US" sz="900" dirty="0">
                <a:solidFill>
                  <a:schemeClr val="bg1"/>
                </a:solidFill>
              </a:rPr>
              <a:t>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결과값이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b="1" dirty="0">
                <a:solidFill>
                  <a:schemeClr val="bg1"/>
                </a:solidFill>
              </a:rPr>
              <a:t>둘 다 없는 함수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 지정하여 호출하기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 err="1">
                <a:solidFill>
                  <a:schemeClr val="bg1"/>
                </a:solidFill>
              </a:rPr>
              <a:t>args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en-US" altLang="ko-KR" sz="900" dirty="0" err="1">
                <a:solidFill>
                  <a:schemeClr val="bg1"/>
                </a:solidFill>
              </a:rPr>
              <a:t>kwargs</a:t>
            </a:r>
            <a:r>
              <a:rPr kumimoji="1" lang="en-US" altLang="ko-KR" sz="900" dirty="0">
                <a:solidFill>
                  <a:schemeClr val="bg1"/>
                </a:solidFill>
              </a:rPr>
              <a:t> (packing)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Unpacking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초기값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변수와 </a:t>
            </a:r>
            <a:r>
              <a:rPr kumimoji="1" lang="en-US" altLang="ko-KR" sz="900" dirty="0">
                <a:solidFill>
                  <a:schemeClr val="bg1"/>
                </a:solidFill>
              </a:rPr>
              <a:t>scope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global variable </a:t>
            </a:r>
            <a:r>
              <a:rPr kumimoji="1" lang="ko-KR" altLang="en-US" sz="900" dirty="0">
                <a:solidFill>
                  <a:schemeClr val="bg1"/>
                </a:solidFill>
              </a:rPr>
              <a:t>수정하기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lambda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88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709809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매개변수 지정하여 호출하기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2FD0D585-93F6-4DD3-BF9E-87B3AC8D9801}"/>
              </a:ext>
            </a:extLst>
          </p:cNvPr>
          <p:cNvSpPr txBox="1">
            <a:spLocks/>
          </p:cNvSpPr>
          <p:nvPr/>
        </p:nvSpPr>
        <p:spPr>
          <a:xfrm>
            <a:off x="2522124" y="4618467"/>
            <a:ext cx="2116605" cy="36183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positional argument</a:t>
            </a:r>
            <a:endParaRPr kumimoji="1"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B42717-03E5-4F53-A99B-B5C7E096EC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447"/>
          <a:stretch/>
        </p:blipFill>
        <p:spPr>
          <a:xfrm>
            <a:off x="3827708" y="2087303"/>
            <a:ext cx="1803398" cy="86563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D57C49B-08E2-48AD-A685-E326995224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121"/>
          <a:stretch/>
        </p:blipFill>
        <p:spPr>
          <a:xfrm>
            <a:off x="6442082" y="1654485"/>
            <a:ext cx="4442731" cy="8656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7318213-2C7C-40AF-9350-ED19176DC6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121"/>
          <a:stretch/>
        </p:blipFill>
        <p:spPr>
          <a:xfrm>
            <a:off x="6442082" y="2560400"/>
            <a:ext cx="4442731" cy="8656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A216189-A8F9-4BFF-9E5D-E666A98A89F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8449"/>
          <a:stretch/>
        </p:blipFill>
        <p:spPr>
          <a:xfrm>
            <a:off x="4025464" y="5381600"/>
            <a:ext cx="1748656" cy="88125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C08F787-852E-4835-8D54-DF707FB51DA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1317" b="26618"/>
          <a:stretch/>
        </p:blipFill>
        <p:spPr>
          <a:xfrm>
            <a:off x="6536544" y="5140426"/>
            <a:ext cx="4761694" cy="1256760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6AEF5195-38C7-43BE-B1AE-A4EE9C55AB4A}"/>
              </a:ext>
            </a:extLst>
          </p:cNvPr>
          <p:cNvSpPr txBox="1">
            <a:spLocks/>
          </p:cNvSpPr>
          <p:nvPr/>
        </p:nvSpPr>
        <p:spPr>
          <a:xfrm>
            <a:off x="4969269" y="4598245"/>
            <a:ext cx="1950599" cy="36183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keyword argument</a:t>
            </a:r>
            <a:endParaRPr kumimoji="1" lang="ko-KR" altLang="en-US" sz="1600" dirty="0"/>
          </a:p>
        </p:txBody>
      </p:sp>
      <p:sp>
        <p:nvSpPr>
          <p:cNvPr id="15" name="화살표: 원형 14">
            <a:extLst>
              <a:ext uri="{FF2B5EF4-FFF2-40B4-BE49-F238E27FC236}">
                <a16:creationId xmlns:a16="http://schemas.microsoft.com/office/drawing/2014/main" id="{177C2729-899F-4880-9307-1A95D6745055}"/>
              </a:ext>
            </a:extLst>
          </p:cNvPr>
          <p:cNvSpPr/>
          <p:nvPr/>
        </p:nvSpPr>
        <p:spPr>
          <a:xfrm rot="303836">
            <a:off x="3980196" y="4750632"/>
            <a:ext cx="1210945" cy="1210945"/>
          </a:xfrm>
          <a:prstGeom prst="circularArrow">
            <a:avLst>
              <a:gd name="adj1" fmla="val 5165"/>
              <a:gd name="adj2" fmla="val 1142319"/>
              <a:gd name="adj3" fmla="val 20504807"/>
              <a:gd name="adj4" fmla="val 15926045"/>
              <a:gd name="adj5" fmla="val 7418"/>
            </a:avLst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화살표: 원형 52">
            <a:extLst>
              <a:ext uri="{FF2B5EF4-FFF2-40B4-BE49-F238E27FC236}">
                <a16:creationId xmlns:a16="http://schemas.microsoft.com/office/drawing/2014/main" id="{90868B01-94F9-4E36-A985-B6A9A5A30BBB}"/>
              </a:ext>
            </a:extLst>
          </p:cNvPr>
          <p:cNvSpPr/>
          <p:nvPr/>
        </p:nvSpPr>
        <p:spPr>
          <a:xfrm rot="19946380" flipH="1">
            <a:off x="5325195" y="4623961"/>
            <a:ext cx="1210945" cy="1210945"/>
          </a:xfrm>
          <a:prstGeom prst="circularArrow">
            <a:avLst>
              <a:gd name="adj1" fmla="val 5165"/>
              <a:gd name="adj2" fmla="val 1142319"/>
              <a:gd name="adj3" fmla="val 20504807"/>
              <a:gd name="adj4" fmla="val 18337661"/>
              <a:gd name="adj5" fmla="val 7418"/>
            </a:avLst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15C1F393-4E19-4C91-B09A-9A46095DE576}"/>
              </a:ext>
            </a:extLst>
          </p:cNvPr>
          <p:cNvSpPr txBox="1">
            <a:spLocks/>
          </p:cNvSpPr>
          <p:nvPr/>
        </p:nvSpPr>
        <p:spPr>
          <a:xfrm>
            <a:off x="7024887" y="4779480"/>
            <a:ext cx="369466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keyword arguments</a:t>
            </a:r>
            <a:r>
              <a:rPr kumimoji="1" lang="ko-KR" altLang="en-US" sz="1600" dirty="0"/>
              <a:t>가 먼저 오면 안됨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4C802815-74DE-4567-A0DD-1E4B072CF23D}"/>
              </a:ext>
            </a:extLst>
          </p:cNvPr>
          <p:cNvSpPr txBox="1">
            <a:spLocks/>
          </p:cNvSpPr>
          <p:nvPr/>
        </p:nvSpPr>
        <p:spPr>
          <a:xfrm>
            <a:off x="6049759" y="3791365"/>
            <a:ext cx="1526380" cy="39485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b="1" dirty="0"/>
              <a:t>섞어서 쓰면</a:t>
            </a:r>
            <a:r>
              <a:rPr kumimoji="1" lang="en-US" altLang="ko-KR" b="1" dirty="0"/>
              <a:t>?</a:t>
            </a:r>
            <a:endParaRPr kumimoji="1" lang="ko-KR" altLang="en-US" b="1" dirty="0"/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071306A2-B3DC-4F29-8818-D1CD60EC93B4}"/>
              </a:ext>
            </a:extLst>
          </p:cNvPr>
          <p:cNvSpPr txBox="1">
            <a:spLocks/>
          </p:cNvSpPr>
          <p:nvPr/>
        </p:nvSpPr>
        <p:spPr>
          <a:xfrm>
            <a:off x="21415" y="406914"/>
            <a:ext cx="1991571" cy="41644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함수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구조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인수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사용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 err="1">
                <a:solidFill>
                  <a:schemeClr val="bg1"/>
                </a:solidFill>
              </a:rPr>
              <a:t>입력값이</a:t>
            </a:r>
            <a:r>
              <a:rPr kumimoji="1" lang="ko-KR" altLang="en-US" sz="900" dirty="0">
                <a:solidFill>
                  <a:schemeClr val="bg1"/>
                </a:solidFill>
              </a:rPr>
              <a:t>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결과값이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둘 다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b="1" dirty="0">
                <a:solidFill>
                  <a:schemeClr val="bg1"/>
                </a:solidFill>
              </a:rPr>
              <a:t>매개변수 지정하여 호출하기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 err="1">
                <a:solidFill>
                  <a:schemeClr val="bg1"/>
                </a:solidFill>
              </a:rPr>
              <a:t>args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en-US" altLang="ko-KR" sz="900" dirty="0" err="1">
                <a:solidFill>
                  <a:schemeClr val="bg1"/>
                </a:solidFill>
              </a:rPr>
              <a:t>kwargs</a:t>
            </a:r>
            <a:r>
              <a:rPr kumimoji="1" lang="en-US" altLang="ko-KR" sz="900" dirty="0">
                <a:solidFill>
                  <a:schemeClr val="bg1"/>
                </a:solidFill>
              </a:rPr>
              <a:t> (packing)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Unpacking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초기값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변수와 </a:t>
            </a:r>
            <a:r>
              <a:rPr kumimoji="1" lang="en-US" altLang="ko-KR" sz="900" dirty="0">
                <a:solidFill>
                  <a:schemeClr val="bg1"/>
                </a:solidFill>
              </a:rPr>
              <a:t>scope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global variable </a:t>
            </a:r>
            <a:r>
              <a:rPr kumimoji="1" lang="ko-KR" altLang="en-US" sz="900" dirty="0">
                <a:solidFill>
                  <a:schemeClr val="bg1"/>
                </a:solidFill>
              </a:rPr>
              <a:t>수정하기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lambda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63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52" grpId="0"/>
      <p:bldP spid="15" grpId="0" animBg="1"/>
      <p:bldP spid="53" grpId="0" animBg="1"/>
      <p:bldP spid="54" grpId="0"/>
      <p:bldP spid="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312480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en-US" altLang="ko-KR" sz="3600" dirty="0" err="1">
                <a:solidFill>
                  <a:schemeClr val="accent1"/>
                </a:solidFill>
              </a:rPr>
              <a:t>args</a:t>
            </a:r>
            <a:r>
              <a:rPr kumimoji="1" lang="en-US" altLang="ko-KR" sz="3600" dirty="0">
                <a:solidFill>
                  <a:schemeClr val="accent1"/>
                </a:solidFill>
              </a:rPr>
              <a:t>/</a:t>
            </a:r>
            <a:r>
              <a:rPr kumimoji="1" lang="en-US" altLang="ko-KR" sz="3600" dirty="0" err="1">
                <a:solidFill>
                  <a:schemeClr val="accent1"/>
                </a:solidFill>
              </a:rPr>
              <a:t>kwargs</a:t>
            </a:r>
            <a:r>
              <a:rPr kumimoji="1" lang="en-US" altLang="ko-KR" sz="3600" dirty="0">
                <a:solidFill>
                  <a:schemeClr val="accent1"/>
                </a:solidFill>
              </a:rPr>
              <a:t> (packing)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2FD0D585-93F6-4DD3-BF9E-87B3AC8D9801}"/>
              </a:ext>
            </a:extLst>
          </p:cNvPr>
          <p:cNvSpPr txBox="1">
            <a:spLocks/>
          </p:cNvSpPr>
          <p:nvPr/>
        </p:nvSpPr>
        <p:spPr>
          <a:xfrm>
            <a:off x="2667589" y="1506823"/>
            <a:ext cx="3409908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입력값이</a:t>
            </a:r>
            <a:r>
              <a:rPr kumimoji="1" lang="ko-KR" altLang="en-US" sz="1600" dirty="0"/>
              <a:t> 몇 개가 들어올지 모를 땐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DF28C1-7238-49CA-99AB-F2F68A55C8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934"/>
          <a:stretch/>
        </p:blipFill>
        <p:spPr>
          <a:xfrm>
            <a:off x="2667589" y="2130938"/>
            <a:ext cx="1382328" cy="5529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E648FD1-76C7-4930-86C1-3A8CB324F3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498"/>
          <a:stretch/>
        </p:blipFill>
        <p:spPr>
          <a:xfrm>
            <a:off x="2281380" y="2946765"/>
            <a:ext cx="1902183" cy="11282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CF0C7D7-A805-42D0-821F-AF51582D8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301" y="4337970"/>
            <a:ext cx="4207452" cy="61583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5F61FEB-E3F7-41C2-B4C0-E193FBC61B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9975"/>
          <a:stretch/>
        </p:blipFill>
        <p:spPr>
          <a:xfrm>
            <a:off x="2667589" y="5216730"/>
            <a:ext cx="2509338" cy="98443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291B523-EC46-4B0A-AA27-A8B8004B4F4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7306"/>
          <a:stretch/>
        </p:blipFill>
        <p:spPr>
          <a:xfrm>
            <a:off x="7204228" y="1727298"/>
            <a:ext cx="2202842" cy="184750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4AA028A-428A-4FEB-8087-47E3226BDE0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5300"/>
          <a:stretch/>
        </p:blipFill>
        <p:spPr>
          <a:xfrm>
            <a:off x="9656181" y="2071572"/>
            <a:ext cx="2286707" cy="98443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4A2F46B-8C4D-48EB-9A3C-B151EDA2C06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2461"/>
          <a:stretch/>
        </p:blipFill>
        <p:spPr>
          <a:xfrm>
            <a:off x="7414383" y="4479287"/>
            <a:ext cx="1859149" cy="55290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09F31C5-D4C6-4BC0-8AEE-7E58E6E681C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45448"/>
          <a:stretch/>
        </p:blipFill>
        <p:spPr>
          <a:xfrm>
            <a:off x="9567647" y="4417166"/>
            <a:ext cx="2133402" cy="696747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9416E1AA-CC8D-42D6-9252-8F3C1810832D}"/>
              </a:ext>
            </a:extLst>
          </p:cNvPr>
          <p:cNvSpPr txBox="1">
            <a:spLocks/>
          </p:cNvSpPr>
          <p:nvPr/>
        </p:nvSpPr>
        <p:spPr>
          <a:xfrm>
            <a:off x="7637679" y="1272536"/>
            <a:ext cx="4037003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굳이 </a:t>
            </a:r>
            <a:r>
              <a:rPr kumimoji="1" lang="en-US" altLang="ko-KR" sz="1600" dirty="0"/>
              <a:t>*</a:t>
            </a:r>
            <a:r>
              <a:rPr kumimoji="1" lang="en-US" altLang="ko-KR" sz="1600" dirty="0" err="1"/>
              <a:t>args</a:t>
            </a:r>
            <a:r>
              <a:rPr kumimoji="1" lang="ko-KR" altLang="en-US" sz="1600" dirty="0"/>
              <a:t>만 단독으로 사용하진 않아도 됨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DAEC59AA-5A12-4692-8402-96B5375C5CA7}"/>
              </a:ext>
            </a:extLst>
          </p:cNvPr>
          <p:cNvSpPr txBox="1">
            <a:spLocks/>
          </p:cNvSpPr>
          <p:nvPr/>
        </p:nvSpPr>
        <p:spPr>
          <a:xfrm>
            <a:off x="7430288" y="3947033"/>
            <a:ext cx="4141904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keyword arguments</a:t>
            </a:r>
            <a:r>
              <a:rPr kumimoji="1" lang="ko-KR" altLang="en-US" sz="1600" dirty="0"/>
              <a:t>가 여러 개 들어온다면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67135998-D670-41E8-B46A-5E0B36EBEC56}"/>
              </a:ext>
            </a:extLst>
          </p:cNvPr>
          <p:cNvSpPr txBox="1">
            <a:spLocks/>
          </p:cNvSpPr>
          <p:nvPr/>
        </p:nvSpPr>
        <p:spPr>
          <a:xfrm>
            <a:off x="9231701" y="5115764"/>
            <a:ext cx="2898872" cy="29399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200" dirty="0" err="1"/>
              <a:t>args</a:t>
            </a:r>
            <a:r>
              <a:rPr kumimoji="1" lang="ko-KR" altLang="en-US" sz="1200" dirty="0"/>
              <a:t>는 </a:t>
            </a:r>
            <a:r>
              <a:rPr kumimoji="1" lang="en-US" altLang="ko-KR" sz="1200" dirty="0"/>
              <a:t>tuple</a:t>
            </a:r>
            <a:r>
              <a:rPr kumimoji="1" lang="ko-KR" altLang="en-US" sz="1200" dirty="0"/>
              <a:t>로</a:t>
            </a:r>
            <a:r>
              <a:rPr kumimoji="1" lang="en-US" altLang="ko-KR" sz="1200" dirty="0"/>
              <a:t>, </a:t>
            </a:r>
            <a:r>
              <a:rPr kumimoji="1" lang="en-US" altLang="ko-KR" sz="1200" dirty="0" err="1"/>
              <a:t>kwargs</a:t>
            </a:r>
            <a:r>
              <a:rPr kumimoji="1" lang="ko-KR" altLang="en-US" sz="1200" dirty="0"/>
              <a:t>는 </a:t>
            </a:r>
            <a:r>
              <a:rPr kumimoji="1" lang="en-US" altLang="ko-KR" sz="1200" dirty="0" err="1"/>
              <a:t>dict</a:t>
            </a:r>
            <a:r>
              <a:rPr kumimoji="1" lang="ko-KR" altLang="en-US" sz="1200" dirty="0"/>
              <a:t>로 </a:t>
            </a:r>
            <a:r>
              <a:rPr kumimoji="1" lang="ko-KR" altLang="en-US" sz="1200" dirty="0" err="1"/>
              <a:t>받아짐</a:t>
            </a:r>
            <a:endParaRPr kumimoji="1" lang="ko-KR" altLang="en-US" sz="1200" dirty="0"/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B18773AA-BE29-494B-B050-1F808445B93A}"/>
              </a:ext>
            </a:extLst>
          </p:cNvPr>
          <p:cNvSpPr txBox="1">
            <a:spLocks/>
          </p:cNvSpPr>
          <p:nvPr/>
        </p:nvSpPr>
        <p:spPr>
          <a:xfrm>
            <a:off x="7100592" y="5666559"/>
            <a:ext cx="4801314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라이브러리 뜯어보면 이런 함수들 자주 보일 </a:t>
            </a:r>
            <a:r>
              <a:rPr kumimoji="1" lang="ko-KR" altLang="en-US" sz="1600" dirty="0" err="1"/>
              <a:t>거에요</a:t>
            </a:r>
            <a:endParaRPr kumimoji="1" lang="ko-KR" altLang="en-US" sz="16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2EA8612-E16E-4E63-81D6-8784FE176F73}"/>
              </a:ext>
            </a:extLst>
          </p:cNvPr>
          <p:cNvCxnSpPr>
            <a:cxnSpLocks/>
          </p:cNvCxnSpPr>
          <p:nvPr/>
        </p:nvCxnSpPr>
        <p:spPr>
          <a:xfrm>
            <a:off x="6769100" y="1289050"/>
            <a:ext cx="0" cy="547258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B29F584-DF74-4AA0-B159-C1482B765572}"/>
              </a:ext>
            </a:extLst>
          </p:cNvPr>
          <p:cNvCxnSpPr>
            <a:cxnSpLocks/>
          </p:cNvCxnSpPr>
          <p:nvPr/>
        </p:nvCxnSpPr>
        <p:spPr>
          <a:xfrm>
            <a:off x="6991350" y="3771900"/>
            <a:ext cx="50165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910A62E9-BF29-452E-973A-CFC4C9A3F74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51247"/>
          <a:stretch/>
        </p:blipFill>
        <p:spPr>
          <a:xfrm>
            <a:off x="4325852" y="3087557"/>
            <a:ext cx="2263404" cy="846696"/>
          </a:xfrm>
          <a:prstGeom prst="rect">
            <a:avLst/>
          </a:prstGeom>
        </p:spPr>
      </p:pic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42E794DB-B93D-49C5-8127-4ECFC0E8BF3C}"/>
              </a:ext>
            </a:extLst>
          </p:cNvPr>
          <p:cNvSpPr txBox="1">
            <a:spLocks/>
          </p:cNvSpPr>
          <p:nvPr/>
        </p:nvSpPr>
        <p:spPr>
          <a:xfrm>
            <a:off x="5057570" y="2805141"/>
            <a:ext cx="801118" cy="29444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200" b="1" dirty="0"/>
              <a:t>packing</a:t>
            </a:r>
            <a:endParaRPr kumimoji="1" lang="ko-KR" altLang="en-US" sz="12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C8AC7C-B4F9-41C4-905B-98FDB4D5133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41637"/>
          <a:stretch/>
        </p:blipFill>
        <p:spPr>
          <a:xfrm>
            <a:off x="7383463" y="6064145"/>
            <a:ext cx="4365022" cy="582384"/>
          </a:xfrm>
          <a:prstGeom prst="rect">
            <a:avLst/>
          </a:prstGeom>
        </p:spPr>
      </p:pic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BD139F88-2C6C-4C41-A138-D9EBEE8866E4}"/>
              </a:ext>
            </a:extLst>
          </p:cNvPr>
          <p:cNvSpPr txBox="1">
            <a:spLocks/>
          </p:cNvSpPr>
          <p:nvPr/>
        </p:nvSpPr>
        <p:spPr>
          <a:xfrm>
            <a:off x="21415" y="406914"/>
            <a:ext cx="1991571" cy="41644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함수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구조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인수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사용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 err="1">
                <a:solidFill>
                  <a:schemeClr val="bg1"/>
                </a:solidFill>
              </a:rPr>
              <a:t>입력값이</a:t>
            </a:r>
            <a:r>
              <a:rPr kumimoji="1" lang="ko-KR" altLang="en-US" sz="900" dirty="0">
                <a:solidFill>
                  <a:schemeClr val="bg1"/>
                </a:solidFill>
              </a:rPr>
              <a:t>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결과값이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둘 다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 지정하여 호출하기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b="1" dirty="0" err="1">
                <a:solidFill>
                  <a:schemeClr val="bg1"/>
                </a:solidFill>
              </a:rPr>
              <a:t>args</a:t>
            </a:r>
            <a:r>
              <a:rPr kumimoji="1" lang="en-US" altLang="ko-KR" sz="900" b="1" dirty="0">
                <a:solidFill>
                  <a:schemeClr val="bg1"/>
                </a:solidFill>
              </a:rPr>
              <a:t>/</a:t>
            </a:r>
            <a:r>
              <a:rPr kumimoji="1" lang="en-US" altLang="ko-KR" sz="900" b="1" dirty="0" err="1">
                <a:solidFill>
                  <a:schemeClr val="bg1"/>
                </a:solidFill>
              </a:rPr>
              <a:t>kwargs</a:t>
            </a:r>
            <a:r>
              <a:rPr kumimoji="1" lang="en-US" altLang="ko-KR" sz="900" b="1" dirty="0">
                <a:solidFill>
                  <a:schemeClr val="bg1"/>
                </a:solidFill>
              </a:rPr>
              <a:t> (packing)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Unpacking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초기값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변수와 </a:t>
            </a:r>
            <a:r>
              <a:rPr kumimoji="1" lang="en-US" altLang="ko-KR" sz="900" dirty="0">
                <a:solidFill>
                  <a:schemeClr val="bg1"/>
                </a:solidFill>
              </a:rPr>
              <a:t>scope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global variable </a:t>
            </a:r>
            <a:r>
              <a:rPr kumimoji="1" lang="ko-KR" altLang="en-US" sz="900" dirty="0">
                <a:solidFill>
                  <a:schemeClr val="bg1"/>
                </a:solidFill>
              </a:rPr>
              <a:t>수정하기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lambda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73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481722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Unpacking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2FD0D585-93F6-4DD3-BF9E-87B3AC8D9801}"/>
              </a:ext>
            </a:extLst>
          </p:cNvPr>
          <p:cNvSpPr txBox="1">
            <a:spLocks/>
          </p:cNvSpPr>
          <p:nvPr/>
        </p:nvSpPr>
        <p:spPr>
          <a:xfrm>
            <a:off x="2907811" y="3433387"/>
            <a:ext cx="2781531" cy="29399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200" dirty="0"/>
              <a:t>매개변수 </a:t>
            </a:r>
            <a:r>
              <a:rPr kumimoji="1" lang="en-US" altLang="ko-KR" sz="1200" dirty="0"/>
              <a:t>a</a:t>
            </a:r>
            <a:r>
              <a:rPr kumimoji="1" lang="ko-KR" altLang="en-US" sz="1200" dirty="0"/>
              <a:t>에 </a:t>
            </a:r>
            <a:r>
              <a:rPr kumimoji="1" lang="en-US" altLang="ko-KR" sz="1200" dirty="0"/>
              <a:t>list</a:t>
            </a:r>
            <a:r>
              <a:rPr kumimoji="1" lang="ko-KR" altLang="en-US" sz="1200" dirty="0"/>
              <a:t>가 통째로 </a:t>
            </a:r>
            <a:r>
              <a:rPr kumimoji="1" lang="ko-KR" altLang="en-US" sz="1200" dirty="0" err="1"/>
              <a:t>들어가버림</a:t>
            </a:r>
            <a:endParaRPr kumimoji="1"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E3292D-E65A-48AB-BE09-E1BFF230C2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601"/>
          <a:stretch/>
        </p:blipFill>
        <p:spPr>
          <a:xfrm>
            <a:off x="2453026" y="1541031"/>
            <a:ext cx="1370877" cy="40436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C02F361-F352-47B3-B6DD-59311924E5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75947" b="2692"/>
          <a:stretch/>
        </p:blipFill>
        <p:spPr>
          <a:xfrm>
            <a:off x="4032205" y="1603577"/>
            <a:ext cx="1249024" cy="2743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3A50C18-5334-46EC-B661-AA16CDD98F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669"/>
          <a:stretch/>
        </p:blipFill>
        <p:spPr>
          <a:xfrm>
            <a:off x="2343878" y="2219413"/>
            <a:ext cx="3911838" cy="120244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EA36C43-5313-44CF-B5AC-532F971EF68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6328"/>
          <a:stretch/>
        </p:blipFill>
        <p:spPr>
          <a:xfrm>
            <a:off x="2343750" y="4346948"/>
            <a:ext cx="3940778" cy="3987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750937E-7594-4A6B-915C-0A5B9D16AF1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6597"/>
          <a:stretch/>
        </p:blipFill>
        <p:spPr>
          <a:xfrm>
            <a:off x="3252352" y="5221936"/>
            <a:ext cx="2123572" cy="98547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CB728C8-1482-4A46-AB66-8AEA560B421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69130"/>
          <a:stretch/>
        </p:blipFill>
        <p:spPr>
          <a:xfrm>
            <a:off x="7493938" y="1521007"/>
            <a:ext cx="1603037" cy="40436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1B910AD-D912-4683-BAE7-B4DA7B76A12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" r="65647" b="-1914"/>
          <a:stretch/>
        </p:blipFill>
        <p:spPr>
          <a:xfrm>
            <a:off x="9503231" y="1579496"/>
            <a:ext cx="1783894" cy="28738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B389DBC-D58E-49DF-AEFC-E267A8C084D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58932"/>
          <a:stretch/>
        </p:blipFill>
        <p:spPr>
          <a:xfrm>
            <a:off x="7493938" y="2329967"/>
            <a:ext cx="2132590" cy="79808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E0DED48-E2CF-4D57-87CA-10DAC4A8F16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64180"/>
          <a:stretch/>
        </p:blipFill>
        <p:spPr>
          <a:xfrm>
            <a:off x="7493938" y="4454404"/>
            <a:ext cx="1860094" cy="40968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FA6BA41-B193-4EA6-8A14-209059A57EC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57469"/>
          <a:stretch/>
        </p:blipFill>
        <p:spPr>
          <a:xfrm>
            <a:off x="9484109" y="4516297"/>
            <a:ext cx="2208594" cy="27666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61CE905-6EC5-47E5-BC7D-95321892F951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61299"/>
          <a:stretch/>
        </p:blipFill>
        <p:spPr>
          <a:xfrm>
            <a:off x="7818509" y="5101149"/>
            <a:ext cx="3524008" cy="988946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1009ADC1-50EA-4E02-94C4-A20E8CDA016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459" t="50000" r="84990" b="2010"/>
          <a:stretch/>
        </p:blipFill>
        <p:spPr>
          <a:xfrm>
            <a:off x="5609840" y="1597115"/>
            <a:ext cx="392112" cy="270653"/>
          </a:xfrm>
          <a:prstGeom prst="rect">
            <a:avLst/>
          </a:prstGeom>
        </p:spPr>
      </p:pic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AFE5D5A9-3F19-44B2-8186-291D8429093F}"/>
              </a:ext>
            </a:extLst>
          </p:cNvPr>
          <p:cNvSpPr txBox="1">
            <a:spLocks/>
          </p:cNvSpPr>
          <p:nvPr/>
        </p:nvSpPr>
        <p:spPr>
          <a:xfrm>
            <a:off x="3509431" y="3984155"/>
            <a:ext cx="1609415" cy="29444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200" dirty="0"/>
              <a:t>in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non-pythonic way</a:t>
            </a:r>
            <a:endParaRPr kumimoji="1" lang="ko-KR" altLang="en-US" sz="1200" dirty="0"/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B3D2F0F4-A85C-42E3-A19B-57547C790704}"/>
              </a:ext>
            </a:extLst>
          </p:cNvPr>
          <p:cNvSpPr txBox="1">
            <a:spLocks/>
          </p:cNvSpPr>
          <p:nvPr/>
        </p:nvSpPr>
        <p:spPr>
          <a:xfrm>
            <a:off x="3604586" y="4860105"/>
            <a:ext cx="1419107" cy="361830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b="1" dirty="0"/>
              <a:t>Unpacking!!</a:t>
            </a:r>
            <a:endParaRPr kumimoji="1" lang="ko-KR" altLang="en-US" sz="1600" b="1" dirty="0"/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F021809A-D550-4BD7-A5A4-2DBE580308DA}"/>
              </a:ext>
            </a:extLst>
          </p:cNvPr>
          <p:cNvSpPr txBox="1">
            <a:spLocks/>
          </p:cNvSpPr>
          <p:nvPr/>
        </p:nvSpPr>
        <p:spPr>
          <a:xfrm>
            <a:off x="9603496" y="2766103"/>
            <a:ext cx="1699504" cy="41761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kumimoji="1" lang="en-US" altLang="ko-KR" sz="1200" dirty="0"/>
              <a:t>list</a:t>
            </a:r>
            <a:r>
              <a:rPr kumimoji="1" lang="ko-KR" altLang="en-US" sz="1200" dirty="0"/>
              <a:t>가 통째로</a:t>
            </a:r>
            <a:endParaRPr kumimoji="1" lang="en-US" altLang="ko-KR" sz="1200" dirty="0"/>
          </a:p>
          <a:p>
            <a:pPr marL="0" indent="0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kumimoji="1" lang="en-US" altLang="ko-KR" sz="1200" dirty="0"/>
              <a:t>list</a:t>
            </a:r>
            <a:r>
              <a:rPr kumimoji="1" lang="ko-KR" altLang="en-US" sz="1200" dirty="0"/>
              <a:t>를 벗겨서 따로따로</a:t>
            </a:r>
          </a:p>
        </p:txBody>
      </p:sp>
      <p:sp>
        <p:nvSpPr>
          <p:cNvPr id="61" name="내용 개체 틀 2">
            <a:extLst>
              <a:ext uri="{FF2B5EF4-FFF2-40B4-BE49-F238E27FC236}">
                <a16:creationId xmlns:a16="http://schemas.microsoft.com/office/drawing/2014/main" id="{A8C3CFD0-5E39-45E2-885C-A6F8167A6BEC}"/>
              </a:ext>
            </a:extLst>
          </p:cNvPr>
          <p:cNvSpPr txBox="1">
            <a:spLocks/>
          </p:cNvSpPr>
          <p:nvPr/>
        </p:nvSpPr>
        <p:spPr>
          <a:xfrm>
            <a:off x="8214947" y="4131599"/>
            <a:ext cx="2538324" cy="29399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200" dirty="0"/>
              <a:t>keyword arguments</a:t>
            </a:r>
            <a:r>
              <a:rPr kumimoji="1" lang="ko-KR" altLang="en-US" sz="1200" dirty="0"/>
              <a:t>도 할 수 있나</a:t>
            </a:r>
            <a:r>
              <a:rPr kumimoji="1" lang="en-US" altLang="ko-KR" sz="1200" dirty="0"/>
              <a:t>?</a:t>
            </a:r>
            <a:endParaRPr kumimoji="1" lang="ko-KR" altLang="en-US" sz="1200" dirty="0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EAD71606-7636-4F20-9D6B-1E81913EFFB2}"/>
              </a:ext>
            </a:extLst>
          </p:cNvPr>
          <p:cNvCxnSpPr>
            <a:cxnSpLocks/>
          </p:cNvCxnSpPr>
          <p:nvPr/>
        </p:nvCxnSpPr>
        <p:spPr>
          <a:xfrm>
            <a:off x="6902450" y="1289050"/>
            <a:ext cx="0" cy="547258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FC419F0-FCC9-4480-A3A7-EE1423A12AB3}"/>
              </a:ext>
            </a:extLst>
          </p:cNvPr>
          <p:cNvCxnSpPr>
            <a:cxnSpLocks/>
          </p:cNvCxnSpPr>
          <p:nvPr/>
        </p:nvCxnSpPr>
        <p:spPr>
          <a:xfrm>
            <a:off x="7256097" y="3771900"/>
            <a:ext cx="467396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36E80ADA-2B36-4BDE-B061-F81EA6EF67EB}"/>
              </a:ext>
            </a:extLst>
          </p:cNvPr>
          <p:cNvSpPr txBox="1">
            <a:spLocks/>
          </p:cNvSpPr>
          <p:nvPr/>
        </p:nvSpPr>
        <p:spPr>
          <a:xfrm>
            <a:off x="21415" y="406914"/>
            <a:ext cx="1991571" cy="41644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함수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구조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인수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사용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 err="1">
                <a:solidFill>
                  <a:schemeClr val="bg1"/>
                </a:solidFill>
              </a:rPr>
              <a:t>입력값이</a:t>
            </a:r>
            <a:r>
              <a:rPr kumimoji="1" lang="ko-KR" altLang="en-US" sz="900" dirty="0">
                <a:solidFill>
                  <a:schemeClr val="bg1"/>
                </a:solidFill>
              </a:rPr>
              <a:t>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결과값이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둘 다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 지정하여 호출하기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 err="1">
                <a:solidFill>
                  <a:schemeClr val="bg1"/>
                </a:solidFill>
              </a:rPr>
              <a:t>args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en-US" altLang="ko-KR" sz="900" dirty="0" err="1">
                <a:solidFill>
                  <a:schemeClr val="bg1"/>
                </a:solidFill>
              </a:rPr>
              <a:t>kwargs</a:t>
            </a:r>
            <a:r>
              <a:rPr kumimoji="1" lang="en-US" altLang="ko-KR" sz="900" dirty="0">
                <a:solidFill>
                  <a:schemeClr val="bg1"/>
                </a:solidFill>
              </a:rPr>
              <a:t> (packing)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b="1" dirty="0">
                <a:solidFill>
                  <a:schemeClr val="bg1"/>
                </a:solidFill>
              </a:rPr>
              <a:t>Unpacking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초기값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변수와 </a:t>
            </a:r>
            <a:r>
              <a:rPr kumimoji="1" lang="en-US" altLang="ko-KR" sz="900" dirty="0">
                <a:solidFill>
                  <a:schemeClr val="bg1"/>
                </a:solidFill>
              </a:rPr>
              <a:t>scope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global variable </a:t>
            </a:r>
            <a:r>
              <a:rPr kumimoji="1" lang="ko-KR" altLang="en-US" sz="900" dirty="0">
                <a:solidFill>
                  <a:schemeClr val="bg1"/>
                </a:solidFill>
              </a:rPr>
              <a:t>수정하기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lambda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63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53" grpId="0"/>
      <p:bldP spid="54" grpId="0"/>
      <p:bldP spid="57" grpId="0"/>
      <p:bldP spid="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031279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</a:t>
            </a:r>
            <a:r>
              <a:rPr kumimoji="1" lang="en-US" altLang="ko-KR" sz="3600" dirty="0">
                <a:solidFill>
                  <a:schemeClr val="accent1"/>
                </a:solidFill>
              </a:rPr>
              <a:t> 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결과값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2FD0D585-93F6-4DD3-BF9E-87B3AC8D9801}"/>
              </a:ext>
            </a:extLst>
          </p:cNvPr>
          <p:cNvSpPr txBox="1">
            <a:spLocks/>
          </p:cNvSpPr>
          <p:nvPr/>
        </p:nvSpPr>
        <p:spPr>
          <a:xfrm>
            <a:off x="3654568" y="1624005"/>
            <a:ext cx="2281394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리턴 값이 여러 개라면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BCBB92-0BB2-7547-B77B-2853DBB94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373" y="1973131"/>
            <a:ext cx="3028931" cy="8576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03F98FC-3EF7-6B4C-A271-6DA88E839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444" y="3558401"/>
            <a:ext cx="3088640" cy="4993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0AEEA7B-AB7A-2847-A11E-7FE543727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1570" y="5518150"/>
            <a:ext cx="4244846" cy="4939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7781DB-0242-6C44-855C-A956E394AD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7460" y="1240148"/>
            <a:ext cx="2185562" cy="118489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DC15A08-B148-474E-BC55-A31AB602E6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7460" y="2622874"/>
            <a:ext cx="2503767" cy="79132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2BE2629-7F7E-9342-96C3-777B0A2150A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0255"/>
          <a:stretch/>
        </p:blipFill>
        <p:spPr>
          <a:xfrm>
            <a:off x="7687460" y="4391701"/>
            <a:ext cx="4019423" cy="104563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32BE812-6CA6-4C45-BFD5-68B40D354E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7460" y="5446865"/>
            <a:ext cx="2005525" cy="111371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3A7D880-4B29-1F47-B910-4DC07C7730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44728" y="3584771"/>
            <a:ext cx="1669757" cy="480962"/>
          </a:xfrm>
          <a:prstGeom prst="rect">
            <a:avLst/>
          </a:prstGeom>
        </p:spPr>
      </p:pic>
      <p:sp>
        <p:nvSpPr>
          <p:cNvPr id="60" name="내용 개체 틀 2">
            <a:extLst>
              <a:ext uri="{FF2B5EF4-FFF2-40B4-BE49-F238E27FC236}">
                <a16:creationId xmlns:a16="http://schemas.microsoft.com/office/drawing/2014/main" id="{98F10874-D537-9D44-BE5D-AFC9ECC0D7C2}"/>
              </a:ext>
            </a:extLst>
          </p:cNvPr>
          <p:cNvSpPr txBox="1">
            <a:spLocks/>
          </p:cNvSpPr>
          <p:nvPr/>
        </p:nvSpPr>
        <p:spPr>
          <a:xfrm>
            <a:off x="3088536" y="4027215"/>
            <a:ext cx="3413478" cy="36125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 err="1"/>
              <a:t>add_and_mul</a:t>
            </a:r>
            <a:r>
              <a:rPr kumimoji="1" lang="ko-KR" altLang="en-US" sz="1600" dirty="0"/>
              <a:t>이 </a:t>
            </a:r>
            <a:r>
              <a:rPr kumimoji="1" lang="en-US" altLang="ko-KR" sz="1600" dirty="0"/>
              <a:t>(7, 12)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리턴하고</a:t>
            </a:r>
            <a:r>
              <a:rPr kumimoji="1" lang="ko-KR" altLang="en-US" sz="1600" dirty="0"/>
              <a:t> 그 값이 </a:t>
            </a:r>
            <a:r>
              <a:rPr kumimoji="1" lang="en-US" altLang="ko-KR" sz="1600" dirty="0"/>
              <a:t>result</a:t>
            </a:r>
            <a:r>
              <a:rPr kumimoji="1" lang="ko-KR" altLang="en-US" sz="1600" dirty="0"/>
              <a:t>에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들어가게 된다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61" name="내용 개체 틀 2">
            <a:extLst>
              <a:ext uri="{FF2B5EF4-FFF2-40B4-BE49-F238E27FC236}">
                <a16:creationId xmlns:a16="http://schemas.microsoft.com/office/drawing/2014/main" id="{BDA5FB03-B3F9-814F-B239-06E79137F62C}"/>
              </a:ext>
            </a:extLst>
          </p:cNvPr>
          <p:cNvSpPr txBox="1">
            <a:spLocks/>
          </p:cNvSpPr>
          <p:nvPr/>
        </p:nvSpPr>
        <p:spPr>
          <a:xfrm>
            <a:off x="3090317" y="5190481"/>
            <a:ext cx="3409908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두 값을 서로 다른 변수에 받으려면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F047AC7-B034-A443-9F39-819848E42694}"/>
              </a:ext>
            </a:extLst>
          </p:cNvPr>
          <p:cNvCxnSpPr>
            <a:cxnSpLocks/>
          </p:cNvCxnSpPr>
          <p:nvPr/>
        </p:nvCxnSpPr>
        <p:spPr>
          <a:xfrm>
            <a:off x="7333524" y="1289050"/>
            <a:ext cx="0" cy="547258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내용 개체 틀 2">
            <a:extLst>
              <a:ext uri="{FF2B5EF4-FFF2-40B4-BE49-F238E27FC236}">
                <a16:creationId xmlns:a16="http://schemas.microsoft.com/office/drawing/2014/main" id="{86C2FA5B-F632-6C4E-BE6D-A49D64198895}"/>
              </a:ext>
            </a:extLst>
          </p:cNvPr>
          <p:cNvSpPr txBox="1">
            <a:spLocks/>
          </p:cNvSpPr>
          <p:nvPr/>
        </p:nvSpPr>
        <p:spPr>
          <a:xfrm>
            <a:off x="9623427" y="1633800"/>
            <a:ext cx="2281395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리턴을 여러 번 한다면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96273268-FCC8-684C-80C2-A03C9655E8F4}"/>
              </a:ext>
            </a:extLst>
          </p:cNvPr>
          <p:cNvSpPr txBox="1">
            <a:spLocks/>
          </p:cNvSpPr>
          <p:nvPr/>
        </p:nvSpPr>
        <p:spPr>
          <a:xfrm>
            <a:off x="8438914" y="3196097"/>
            <a:ext cx="3672801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ko-KR" altLang="en-US" sz="1600" dirty="0"/>
              <a:t>앞쪽 리턴이 실행되면서 함수가 종료됨</a:t>
            </a:r>
          </a:p>
        </p:txBody>
      </p:sp>
      <p:sp>
        <p:nvSpPr>
          <p:cNvPr id="65" name="내용 개체 틀 2">
            <a:extLst>
              <a:ext uri="{FF2B5EF4-FFF2-40B4-BE49-F238E27FC236}">
                <a16:creationId xmlns:a16="http://schemas.microsoft.com/office/drawing/2014/main" id="{E2F5AC48-A901-7241-8FCE-F847C883A88C}"/>
              </a:ext>
            </a:extLst>
          </p:cNvPr>
          <p:cNvSpPr txBox="1">
            <a:spLocks/>
          </p:cNvSpPr>
          <p:nvPr/>
        </p:nvSpPr>
        <p:spPr>
          <a:xfrm>
            <a:off x="8794136" y="4033275"/>
            <a:ext cx="1980029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이걸 이용한 </a:t>
            </a:r>
            <a:r>
              <a:rPr kumimoji="1" lang="ko-KR" altLang="en-US" sz="1600" dirty="0" err="1"/>
              <a:t>잡기술</a:t>
            </a:r>
            <a:endParaRPr kumimoji="1" lang="ko-KR" altLang="en-US" sz="1600" dirty="0"/>
          </a:p>
        </p:txBody>
      </p:sp>
      <p:cxnSp>
        <p:nvCxnSpPr>
          <p:cNvPr id="66" name="직선 연결선 62">
            <a:extLst>
              <a:ext uri="{FF2B5EF4-FFF2-40B4-BE49-F238E27FC236}">
                <a16:creationId xmlns:a16="http://schemas.microsoft.com/office/drawing/2014/main" id="{7C4A4FBA-D975-CD4E-BFD9-735437D876C7}"/>
              </a:ext>
            </a:extLst>
          </p:cNvPr>
          <p:cNvCxnSpPr>
            <a:cxnSpLocks/>
          </p:cNvCxnSpPr>
          <p:nvPr/>
        </p:nvCxnSpPr>
        <p:spPr>
          <a:xfrm>
            <a:off x="7559376" y="3837214"/>
            <a:ext cx="437068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내용 개체 틀 2">
            <a:extLst>
              <a:ext uri="{FF2B5EF4-FFF2-40B4-BE49-F238E27FC236}">
                <a16:creationId xmlns:a16="http://schemas.microsoft.com/office/drawing/2014/main" id="{B1DB484A-B6A9-5249-B8C1-9AD2C0E83D9D}"/>
              </a:ext>
            </a:extLst>
          </p:cNvPr>
          <p:cNvSpPr txBox="1">
            <a:spLocks/>
          </p:cNvSpPr>
          <p:nvPr/>
        </p:nvSpPr>
        <p:spPr>
          <a:xfrm>
            <a:off x="9942359" y="5668868"/>
            <a:ext cx="1540784" cy="36125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원하는 곳에서 함수 탈출 가능</a:t>
            </a:r>
          </a:p>
        </p:txBody>
      </p:sp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C1D28242-38A9-42C8-B320-C3124183AD40}"/>
              </a:ext>
            </a:extLst>
          </p:cNvPr>
          <p:cNvSpPr txBox="1">
            <a:spLocks/>
          </p:cNvSpPr>
          <p:nvPr/>
        </p:nvSpPr>
        <p:spPr>
          <a:xfrm>
            <a:off x="21415" y="406914"/>
            <a:ext cx="1991571" cy="41644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함수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구조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인수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사용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 err="1">
                <a:solidFill>
                  <a:schemeClr val="bg1"/>
                </a:solidFill>
              </a:rPr>
              <a:t>입력값이</a:t>
            </a:r>
            <a:r>
              <a:rPr kumimoji="1" lang="ko-KR" altLang="en-US" sz="900" dirty="0">
                <a:solidFill>
                  <a:schemeClr val="bg1"/>
                </a:solidFill>
              </a:rPr>
              <a:t>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결과값이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둘 다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 지정하여 호출하기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 err="1">
                <a:solidFill>
                  <a:schemeClr val="bg1"/>
                </a:solidFill>
              </a:rPr>
              <a:t>args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en-US" altLang="ko-KR" sz="900" dirty="0" err="1">
                <a:solidFill>
                  <a:schemeClr val="bg1"/>
                </a:solidFill>
              </a:rPr>
              <a:t>kwargs</a:t>
            </a:r>
            <a:r>
              <a:rPr kumimoji="1" lang="en-US" altLang="ko-KR" sz="900" dirty="0">
                <a:solidFill>
                  <a:schemeClr val="bg1"/>
                </a:solidFill>
              </a:rPr>
              <a:t> (packing)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Unpacking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b="1" dirty="0">
                <a:solidFill>
                  <a:schemeClr val="bg1"/>
                </a:solidFill>
              </a:rPr>
              <a:t>결과값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초기값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변수와 </a:t>
            </a:r>
            <a:r>
              <a:rPr kumimoji="1" lang="en-US" altLang="ko-KR" sz="900" dirty="0">
                <a:solidFill>
                  <a:schemeClr val="bg1"/>
                </a:solidFill>
              </a:rPr>
              <a:t>scope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global variable </a:t>
            </a:r>
            <a:r>
              <a:rPr kumimoji="1" lang="ko-KR" altLang="en-US" sz="900" dirty="0">
                <a:solidFill>
                  <a:schemeClr val="bg1"/>
                </a:solidFill>
              </a:rPr>
              <a:t>수정하기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lambda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2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3" grpId="0"/>
      <p:bldP spid="64" grpId="0"/>
      <p:bldP spid="65" grpId="0"/>
      <p:bldP spid="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800994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매개변수 초기값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2FD0D585-93F6-4DD3-BF9E-87B3AC8D9801}"/>
              </a:ext>
            </a:extLst>
          </p:cNvPr>
          <p:cNvSpPr txBox="1">
            <a:spLocks/>
          </p:cNvSpPr>
          <p:nvPr/>
        </p:nvSpPr>
        <p:spPr>
          <a:xfrm>
            <a:off x="2502167" y="3503264"/>
            <a:ext cx="3582712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man</a:t>
            </a:r>
            <a:r>
              <a:rPr kumimoji="1" lang="ko-KR" altLang="en-US" sz="1600" dirty="0"/>
              <a:t>에 값을 안 넘기면 </a:t>
            </a:r>
            <a:r>
              <a:rPr kumimoji="1" lang="en-US" altLang="ko-KR" sz="1600" dirty="0"/>
              <a:t>True</a:t>
            </a:r>
            <a:r>
              <a:rPr kumimoji="1" lang="ko-KR" altLang="en-US" sz="1600" dirty="0"/>
              <a:t>로 </a:t>
            </a:r>
            <a:r>
              <a:rPr kumimoji="1" lang="ko-KR" altLang="en-US" sz="1600" dirty="0" err="1"/>
              <a:t>채워줌</a:t>
            </a:r>
            <a:endParaRPr kumimoji="1"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F7275D-181C-0746-8760-F4F792884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090" y="1730292"/>
            <a:ext cx="3780867" cy="180622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7CF616F-DC3F-FA40-9E9E-CD1752B0B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118" y="4350307"/>
            <a:ext cx="2778811" cy="6652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4370FBD-00BE-D641-BB15-A0A9AF7FB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5682" y="5335881"/>
            <a:ext cx="2155683" cy="88416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1BF328A-FEC0-BC42-AF2F-05A1F05B3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0881" y="1694095"/>
            <a:ext cx="2892489" cy="4294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10033F7-39AA-B047-A186-763CDB686B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0881" y="2125652"/>
            <a:ext cx="2180945" cy="87995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9C46BD8-0ECE-E942-A0FA-A2A9A997A0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0881" y="3850673"/>
            <a:ext cx="3768236" cy="179359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FF3CAA6-3E50-D242-8182-0F6A6F9E2E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0881" y="5642999"/>
            <a:ext cx="2231469" cy="43787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5470823-C332-2047-954F-8940631A58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30881" y="6257085"/>
            <a:ext cx="4041906" cy="325906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143A35D4-D43D-A04E-94AD-455F25BE5E48}"/>
              </a:ext>
            </a:extLst>
          </p:cNvPr>
          <p:cNvSpPr txBox="1">
            <a:spLocks/>
          </p:cNvSpPr>
          <p:nvPr/>
        </p:nvSpPr>
        <p:spPr>
          <a:xfrm>
            <a:off x="3735518" y="3989053"/>
            <a:ext cx="1116011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둘이 같다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6AD9D28F-3FB8-5C49-9C07-9DF2B0AACCFF}"/>
              </a:ext>
            </a:extLst>
          </p:cNvPr>
          <p:cNvSpPr txBox="1">
            <a:spLocks/>
          </p:cNvSpPr>
          <p:nvPr/>
        </p:nvSpPr>
        <p:spPr>
          <a:xfrm>
            <a:off x="7556720" y="1355352"/>
            <a:ext cx="3116559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다른 상황에서는 그냥 쓰면 된다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D45DD077-E823-1C44-AEB0-B7130AB0C014}"/>
              </a:ext>
            </a:extLst>
          </p:cNvPr>
          <p:cNvSpPr txBox="1">
            <a:spLocks/>
          </p:cNvSpPr>
          <p:nvPr/>
        </p:nvSpPr>
        <p:spPr>
          <a:xfrm>
            <a:off x="8629129" y="3443747"/>
            <a:ext cx="971741" cy="42845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2000" b="1" dirty="0">
                <a:solidFill>
                  <a:srgbClr val="FF0000"/>
                </a:solidFill>
              </a:rPr>
              <a:t>주의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!!!</a:t>
            </a:r>
            <a:endParaRPr kumimoji="1"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5" name="화살표: 원형 52">
            <a:extLst>
              <a:ext uri="{FF2B5EF4-FFF2-40B4-BE49-F238E27FC236}">
                <a16:creationId xmlns:a16="http://schemas.microsoft.com/office/drawing/2014/main" id="{A7A2DBD0-7A73-6242-BBED-75E479A01C74}"/>
              </a:ext>
            </a:extLst>
          </p:cNvPr>
          <p:cNvSpPr/>
          <p:nvPr/>
        </p:nvSpPr>
        <p:spPr>
          <a:xfrm rot="21005214" flipH="1">
            <a:off x="9459865" y="3260822"/>
            <a:ext cx="1210945" cy="1210945"/>
          </a:xfrm>
          <a:prstGeom prst="circularArrow">
            <a:avLst>
              <a:gd name="adj1" fmla="val 5165"/>
              <a:gd name="adj2" fmla="val 1142319"/>
              <a:gd name="adj3" fmla="val 20504807"/>
              <a:gd name="adj4" fmla="val 16057830"/>
              <a:gd name="adj5" fmla="val 7418"/>
            </a:avLst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6A28A5AC-CF8E-464B-9753-3EFD49D1C218}"/>
              </a:ext>
            </a:extLst>
          </p:cNvPr>
          <p:cNvSpPr txBox="1">
            <a:spLocks/>
          </p:cNvSpPr>
          <p:nvPr/>
        </p:nvSpPr>
        <p:spPr>
          <a:xfrm>
            <a:off x="9938713" y="3130135"/>
            <a:ext cx="2039341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얘가 먼저 오면 안됨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cxnSp>
        <p:nvCxnSpPr>
          <p:cNvPr id="57" name="직선 연결선 61">
            <a:extLst>
              <a:ext uri="{FF2B5EF4-FFF2-40B4-BE49-F238E27FC236}">
                <a16:creationId xmlns:a16="http://schemas.microsoft.com/office/drawing/2014/main" id="{6EB913F2-544B-4447-94F6-D71002AE35B0}"/>
              </a:ext>
            </a:extLst>
          </p:cNvPr>
          <p:cNvCxnSpPr>
            <a:cxnSpLocks/>
          </p:cNvCxnSpPr>
          <p:nvPr/>
        </p:nvCxnSpPr>
        <p:spPr>
          <a:xfrm>
            <a:off x="6745695" y="1289050"/>
            <a:ext cx="0" cy="547258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70495FC1-B663-4A84-9961-190532E333B1}"/>
              </a:ext>
            </a:extLst>
          </p:cNvPr>
          <p:cNvSpPr txBox="1">
            <a:spLocks/>
          </p:cNvSpPr>
          <p:nvPr/>
        </p:nvSpPr>
        <p:spPr>
          <a:xfrm>
            <a:off x="21415" y="406914"/>
            <a:ext cx="1991571" cy="41644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함수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구조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인수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사용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 err="1">
                <a:solidFill>
                  <a:schemeClr val="bg1"/>
                </a:solidFill>
              </a:rPr>
              <a:t>입력값이</a:t>
            </a:r>
            <a:r>
              <a:rPr kumimoji="1" lang="ko-KR" altLang="en-US" sz="900" dirty="0">
                <a:solidFill>
                  <a:schemeClr val="bg1"/>
                </a:solidFill>
              </a:rPr>
              <a:t>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결과값이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둘 다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 지정하여 호출하기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 err="1">
                <a:solidFill>
                  <a:schemeClr val="bg1"/>
                </a:solidFill>
              </a:rPr>
              <a:t>args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en-US" altLang="ko-KR" sz="900" dirty="0" err="1">
                <a:solidFill>
                  <a:schemeClr val="bg1"/>
                </a:solidFill>
              </a:rPr>
              <a:t>kwargs</a:t>
            </a:r>
            <a:r>
              <a:rPr kumimoji="1" lang="en-US" altLang="ko-KR" sz="900" dirty="0">
                <a:solidFill>
                  <a:schemeClr val="bg1"/>
                </a:solidFill>
              </a:rPr>
              <a:t> (packing)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Unpacking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b="1" dirty="0">
                <a:solidFill>
                  <a:schemeClr val="bg1"/>
                </a:solidFill>
              </a:rPr>
              <a:t>매개변수와 초기값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변수와 </a:t>
            </a:r>
            <a:r>
              <a:rPr kumimoji="1" lang="en-US" altLang="ko-KR" sz="900" dirty="0">
                <a:solidFill>
                  <a:schemeClr val="bg1"/>
                </a:solidFill>
              </a:rPr>
              <a:t>scope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global variable </a:t>
            </a:r>
            <a:r>
              <a:rPr kumimoji="1" lang="ko-KR" altLang="en-US" sz="900" dirty="0">
                <a:solidFill>
                  <a:schemeClr val="bg1"/>
                </a:solidFill>
              </a:rPr>
              <a:t>수정하기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lambda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52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 animBg="1"/>
      <p:bldP spid="5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01263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변수와 </a:t>
            </a:r>
            <a:r>
              <a:rPr kumimoji="1" lang="en-US" altLang="ko-KR" sz="3600" dirty="0">
                <a:solidFill>
                  <a:schemeClr val="accent1"/>
                </a:solidFill>
              </a:rPr>
              <a:t>scope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2FD0D585-93F6-4DD3-BF9E-87B3AC8D9801}"/>
              </a:ext>
            </a:extLst>
          </p:cNvPr>
          <p:cNvSpPr txBox="1">
            <a:spLocks/>
          </p:cNvSpPr>
          <p:nvPr/>
        </p:nvSpPr>
        <p:spPr>
          <a:xfrm>
            <a:off x="4382443" y="4588976"/>
            <a:ext cx="1563248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뭐가 나올까요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A6E4D57-E824-C145-8D22-894C57100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420" y="1862866"/>
            <a:ext cx="2099131" cy="2607617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1B41FE29-B7DB-B449-A5B2-F4F3444A2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972" y="1862866"/>
            <a:ext cx="2972683" cy="938742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672D2EFF-44FE-1E42-8812-563ADD626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0985" y="3429000"/>
            <a:ext cx="2620655" cy="2281664"/>
          </a:xfrm>
          <a:prstGeom prst="rect">
            <a:avLst/>
          </a:prstGeom>
        </p:spPr>
      </p:pic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5F24947D-4A15-6641-A69F-5EC7DA2C52E6}"/>
              </a:ext>
            </a:extLst>
          </p:cNvPr>
          <p:cNvSpPr txBox="1">
            <a:spLocks/>
          </p:cNvSpPr>
          <p:nvPr/>
        </p:nvSpPr>
        <p:spPr>
          <a:xfrm>
            <a:off x="3078712" y="5068722"/>
            <a:ext cx="3905834" cy="36125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매개변수가 바깥</a:t>
            </a:r>
            <a:r>
              <a:rPr kumimoji="1" lang="en-US" altLang="ko-KR" sz="1600" dirty="0"/>
              <a:t>scope</a:t>
            </a:r>
            <a:r>
              <a:rPr kumimoji="1" lang="ko-KR" altLang="en-US" sz="1600" dirty="0"/>
              <a:t>의 변수와 이름이 똑같아서 바깥 변수가 무시됐기 때문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DC52ACF3-88E0-BB4D-828D-7D2028FD52DD}"/>
              </a:ext>
            </a:extLst>
          </p:cNvPr>
          <p:cNvSpPr txBox="1">
            <a:spLocks/>
          </p:cNvSpPr>
          <p:nvPr/>
        </p:nvSpPr>
        <p:spPr>
          <a:xfrm>
            <a:off x="8468124" y="2805421"/>
            <a:ext cx="1526380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이거랑 똑같다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CC87C22B-623F-9E41-8BDC-B1C28EFBE456}"/>
              </a:ext>
            </a:extLst>
          </p:cNvPr>
          <p:cNvSpPr txBox="1">
            <a:spLocks/>
          </p:cNvSpPr>
          <p:nvPr/>
        </p:nvSpPr>
        <p:spPr>
          <a:xfrm>
            <a:off x="8332833" y="5734586"/>
            <a:ext cx="1796967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왜 </a:t>
            </a:r>
            <a:r>
              <a:rPr kumimoji="1" lang="en-US" altLang="ko-KR" sz="1600" dirty="0"/>
              <a:t>error</a:t>
            </a:r>
            <a:r>
              <a:rPr kumimoji="1" lang="ko-KR" altLang="en-US" sz="1600" dirty="0"/>
              <a:t>가 날까요</a:t>
            </a: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A8F384A6-3959-4E9C-B973-C19F5D525062}"/>
              </a:ext>
            </a:extLst>
          </p:cNvPr>
          <p:cNvSpPr txBox="1">
            <a:spLocks/>
          </p:cNvSpPr>
          <p:nvPr/>
        </p:nvSpPr>
        <p:spPr>
          <a:xfrm>
            <a:off x="21415" y="406914"/>
            <a:ext cx="1991571" cy="41644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함수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구조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인수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사용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 err="1">
                <a:solidFill>
                  <a:schemeClr val="bg1"/>
                </a:solidFill>
              </a:rPr>
              <a:t>입력값이</a:t>
            </a:r>
            <a:r>
              <a:rPr kumimoji="1" lang="ko-KR" altLang="en-US" sz="900" dirty="0">
                <a:solidFill>
                  <a:schemeClr val="bg1"/>
                </a:solidFill>
              </a:rPr>
              <a:t>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결과값이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둘 다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 지정하여 호출하기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 err="1">
                <a:solidFill>
                  <a:schemeClr val="bg1"/>
                </a:solidFill>
              </a:rPr>
              <a:t>args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en-US" altLang="ko-KR" sz="900" dirty="0" err="1">
                <a:solidFill>
                  <a:schemeClr val="bg1"/>
                </a:solidFill>
              </a:rPr>
              <a:t>kwargs</a:t>
            </a:r>
            <a:r>
              <a:rPr kumimoji="1" lang="en-US" altLang="ko-KR" sz="900" dirty="0">
                <a:solidFill>
                  <a:schemeClr val="bg1"/>
                </a:solidFill>
              </a:rPr>
              <a:t> (packing)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Unpacking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초기값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b="1" dirty="0">
                <a:solidFill>
                  <a:schemeClr val="bg1"/>
                </a:solidFill>
              </a:rPr>
              <a:t>변수와 </a:t>
            </a:r>
            <a:r>
              <a:rPr kumimoji="1" lang="en-US" altLang="ko-KR" sz="900" b="1" dirty="0">
                <a:solidFill>
                  <a:schemeClr val="bg1"/>
                </a:solidFill>
              </a:rPr>
              <a:t>scope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global variable </a:t>
            </a:r>
            <a:r>
              <a:rPr kumimoji="1" lang="ko-KR" altLang="en-US" sz="900" dirty="0">
                <a:solidFill>
                  <a:schemeClr val="bg1"/>
                </a:solidFill>
              </a:rPr>
              <a:t>수정하기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lambda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62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01263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변수와 </a:t>
            </a:r>
            <a:r>
              <a:rPr kumimoji="1" lang="en-US" altLang="ko-KR" sz="3600" dirty="0">
                <a:solidFill>
                  <a:schemeClr val="accent1"/>
                </a:solidFill>
              </a:rPr>
              <a:t>scope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331CB12-7C18-FF4F-BAE8-3AD9C5D48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4" y="1347675"/>
            <a:ext cx="7147088" cy="539804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2F4831-97BF-D04F-BCA9-6D6B7175617B}"/>
              </a:ext>
            </a:extLst>
          </p:cNvPr>
          <p:cNvSpPr/>
          <p:nvPr/>
        </p:nvSpPr>
        <p:spPr>
          <a:xfrm>
            <a:off x="3631474" y="1472083"/>
            <a:ext cx="5656217" cy="5085471"/>
          </a:xfrm>
          <a:prstGeom prst="rect">
            <a:avLst/>
          </a:prstGeom>
          <a:solidFill>
            <a:srgbClr val="F81B02">
              <a:alpha val="1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54F8ED4-97FA-8544-99F0-B6DA95DF2D39}"/>
              </a:ext>
            </a:extLst>
          </p:cNvPr>
          <p:cNvSpPr/>
          <p:nvPr/>
        </p:nvSpPr>
        <p:spPr>
          <a:xfrm>
            <a:off x="3692730" y="2260501"/>
            <a:ext cx="5594961" cy="1331785"/>
          </a:xfrm>
          <a:prstGeom prst="rect">
            <a:avLst/>
          </a:prstGeom>
          <a:solidFill>
            <a:srgbClr val="00B050">
              <a:alpha val="12941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AB3DA39-C124-6944-9347-761222B7DBB0}"/>
              </a:ext>
            </a:extLst>
          </p:cNvPr>
          <p:cNvSpPr/>
          <p:nvPr/>
        </p:nvSpPr>
        <p:spPr>
          <a:xfrm>
            <a:off x="3692730" y="4014818"/>
            <a:ext cx="5386183" cy="2385982"/>
          </a:xfrm>
          <a:prstGeom prst="rect">
            <a:avLst/>
          </a:prstGeom>
          <a:solidFill>
            <a:srgbClr val="FFFF00">
              <a:alpha val="12941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71CF033B-DA09-FF42-998A-BD5F506391B2}"/>
              </a:ext>
            </a:extLst>
          </p:cNvPr>
          <p:cNvSpPr txBox="1">
            <a:spLocks/>
          </p:cNvSpPr>
          <p:nvPr/>
        </p:nvSpPr>
        <p:spPr>
          <a:xfrm>
            <a:off x="7771101" y="1631626"/>
            <a:ext cx="1406154" cy="36183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global scope</a:t>
            </a:r>
            <a:endParaRPr kumimoji="1" lang="ko-KR" altLang="en-US" sz="1600" dirty="0"/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506CCC88-DC58-294F-A660-EBBEDCC9956A}"/>
              </a:ext>
            </a:extLst>
          </p:cNvPr>
          <p:cNvSpPr txBox="1">
            <a:spLocks/>
          </p:cNvSpPr>
          <p:nvPr/>
        </p:nvSpPr>
        <p:spPr>
          <a:xfrm>
            <a:off x="7977888" y="2317537"/>
            <a:ext cx="1199367" cy="36183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en-US" altLang="ko-KR" sz="1600" dirty="0" err="1"/>
              <a:t>func</a:t>
            </a:r>
            <a:r>
              <a:rPr kumimoji="1" lang="en-US" altLang="ko-KR" sz="1600" dirty="0"/>
              <a:t> scope</a:t>
            </a:r>
            <a:endParaRPr kumimoji="1" lang="ko-KR" altLang="en-US" sz="1600" dirty="0"/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D480577C-B49D-CE45-A39E-D655C9470C3B}"/>
              </a:ext>
            </a:extLst>
          </p:cNvPr>
          <p:cNvSpPr txBox="1">
            <a:spLocks/>
          </p:cNvSpPr>
          <p:nvPr/>
        </p:nvSpPr>
        <p:spPr>
          <a:xfrm>
            <a:off x="7725392" y="3990781"/>
            <a:ext cx="1309974" cy="36183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en-US" altLang="ko-KR" sz="1600" dirty="0"/>
              <a:t>func2 scope</a:t>
            </a:r>
            <a:endParaRPr kumimoji="1" lang="ko-KR" altLang="en-US" sz="1600" dirty="0"/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2FD0D585-93F6-4DD3-BF9E-87B3AC8D9801}"/>
              </a:ext>
            </a:extLst>
          </p:cNvPr>
          <p:cNvSpPr txBox="1">
            <a:spLocks/>
          </p:cNvSpPr>
          <p:nvPr/>
        </p:nvSpPr>
        <p:spPr>
          <a:xfrm>
            <a:off x="9517524" y="2132784"/>
            <a:ext cx="2532591" cy="36125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local scope</a:t>
            </a:r>
            <a:r>
              <a:rPr kumimoji="1" lang="ko-KR" altLang="en-US" sz="1600" dirty="0"/>
              <a:t>에서 생성된 변수가 해당 </a:t>
            </a:r>
            <a:r>
              <a:rPr kumimoji="1" lang="en-US" altLang="ko-KR" sz="1600" dirty="0"/>
              <a:t>scope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벗어나면 자동으로 사라짐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458B6E1-57F7-7E44-B675-2A61C74BDBD9}"/>
              </a:ext>
            </a:extLst>
          </p:cNvPr>
          <p:cNvSpPr/>
          <p:nvPr/>
        </p:nvSpPr>
        <p:spPr>
          <a:xfrm>
            <a:off x="4295774" y="4367977"/>
            <a:ext cx="4718051" cy="1256144"/>
          </a:xfrm>
          <a:prstGeom prst="rect">
            <a:avLst/>
          </a:prstGeom>
          <a:solidFill>
            <a:srgbClr val="FE00FE">
              <a:alpha val="12941"/>
            </a:srgbClr>
          </a:solidFill>
          <a:ln>
            <a:solidFill>
              <a:srgbClr val="FE0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0" name="내용 개체 틀 2">
            <a:extLst>
              <a:ext uri="{FF2B5EF4-FFF2-40B4-BE49-F238E27FC236}">
                <a16:creationId xmlns:a16="http://schemas.microsoft.com/office/drawing/2014/main" id="{2991CD2F-48D2-4445-BA67-9DC19A7CE6CD}"/>
              </a:ext>
            </a:extLst>
          </p:cNvPr>
          <p:cNvSpPr txBox="1">
            <a:spLocks/>
          </p:cNvSpPr>
          <p:nvPr/>
        </p:nvSpPr>
        <p:spPr>
          <a:xfrm>
            <a:off x="7432977" y="4385224"/>
            <a:ext cx="1518365" cy="36183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en-US" altLang="ko-KR" sz="1600" dirty="0"/>
              <a:t>func2/if scope</a:t>
            </a:r>
            <a:endParaRPr kumimoji="1" lang="ko-KR" altLang="en-US" sz="16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6988B1B-FA01-3C44-91E7-0D76614A3DC6}"/>
              </a:ext>
            </a:extLst>
          </p:cNvPr>
          <p:cNvSpPr/>
          <p:nvPr/>
        </p:nvSpPr>
        <p:spPr>
          <a:xfrm>
            <a:off x="4295774" y="5750742"/>
            <a:ext cx="4718051" cy="647969"/>
          </a:xfrm>
          <a:prstGeom prst="rect">
            <a:avLst/>
          </a:prstGeom>
          <a:solidFill>
            <a:srgbClr val="0070C0">
              <a:alpha val="12941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2" name="내용 개체 틀 2">
            <a:extLst>
              <a:ext uri="{FF2B5EF4-FFF2-40B4-BE49-F238E27FC236}">
                <a16:creationId xmlns:a16="http://schemas.microsoft.com/office/drawing/2014/main" id="{4579AC42-8A3E-A842-BA0F-93F9D6D78D19}"/>
              </a:ext>
            </a:extLst>
          </p:cNvPr>
          <p:cNvSpPr txBox="1">
            <a:spLocks/>
          </p:cNvSpPr>
          <p:nvPr/>
        </p:nvSpPr>
        <p:spPr>
          <a:xfrm>
            <a:off x="7163672" y="5747604"/>
            <a:ext cx="1787670" cy="36183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en-US" altLang="ko-KR" sz="1600" dirty="0"/>
              <a:t>func2/else scope</a:t>
            </a:r>
            <a:endParaRPr kumimoji="1" lang="ko-KR" altLang="en-US" sz="1600" dirty="0"/>
          </a:p>
        </p:txBody>
      </p:sp>
      <p:sp>
        <p:nvSpPr>
          <p:cNvPr id="63" name="내용 개체 틀 2">
            <a:extLst>
              <a:ext uri="{FF2B5EF4-FFF2-40B4-BE49-F238E27FC236}">
                <a16:creationId xmlns:a16="http://schemas.microsoft.com/office/drawing/2014/main" id="{008B5F48-979A-2E46-9ED6-F2F872F84E08}"/>
              </a:ext>
            </a:extLst>
          </p:cNvPr>
          <p:cNvSpPr txBox="1">
            <a:spLocks/>
          </p:cNvSpPr>
          <p:nvPr/>
        </p:nvSpPr>
        <p:spPr>
          <a:xfrm>
            <a:off x="9517525" y="3223402"/>
            <a:ext cx="2412538" cy="36125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바깥 </a:t>
            </a:r>
            <a:r>
              <a:rPr kumimoji="1" lang="en-US" altLang="ko-KR" sz="1600" dirty="0"/>
              <a:t>scope</a:t>
            </a:r>
            <a:r>
              <a:rPr kumimoji="1" lang="ko-KR" altLang="en-US" sz="1600" dirty="0"/>
              <a:t>에 존재하는 변수와 똑같은 이름의 매개변수를 받으면 바깥의 변수는 무시</a:t>
            </a:r>
          </a:p>
        </p:txBody>
      </p: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56B8C678-7C87-8348-9C34-79C2A5FD7EE6}"/>
              </a:ext>
            </a:extLst>
          </p:cNvPr>
          <p:cNvSpPr txBox="1">
            <a:spLocks/>
          </p:cNvSpPr>
          <p:nvPr/>
        </p:nvSpPr>
        <p:spPr>
          <a:xfrm>
            <a:off x="9625702" y="4497342"/>
            <a:ext cx="2196184" cy="9755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웬만하면 매개변수를 변경하는 코드는 작성하지 않도록 권고</a:t>
            </a:r>
          </a:p>
        </p:txBody>
      </p:sp>
      <p:sp>
        <p:nvSpPr>
          <p:cNvPr id="65" name="화살표: 원형 52">
            <a:extLst>
              <a:ext uri="{FF2B5EF4-FFF2-40B4-BE49-F238E27FC236}">
                <a16:creationId xmlns:a16="http://schemas.microsoft.com/office/drawing/2014/main" id="{33AAD4A1-3A97-F24C-8CBE-09C1E710EE1B}"/>
              </a:ext>
            </a:extLst>
          </p:cNvPr>
          <p:cNvSpPr/>
          <p:nvPr/>
        </p:nvSpPr>
        <p:spPr>
          <a:xfrm rot="518449" flipH="1" flipV="1">
            <a:off x="8655831" y="1283624"/>
            <a:ext cx="3547631" cy="3547631"/>
          </a:xfrm>
          <a:prstGeom prst="circularArrow">
            <a:avLst>
              <a:gd name="adj1" fmla="val 2416"/>
              <a:gd name="adj2" fmla="val 406435"/>
              <a:gd name="adj3" fmla="val 20489912"/>
              <a:gd name="adj4" fmla="val 17421354"/>
              <a:gd name="adj5" fmla="val 3398"/>
            </a:avLst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내용 개체 틀 2">
            <a:extLst>
              <a:ext uri="{FF2B5EF4-FFF2-40B4-BE49-F238E27FC236}">
                <a16:creationId xmlns:a16="http://schemas.microsoft.com/office/drawing/2014/main" id="{778416B9-54C0-7940-8870-9A533020C7BE}"/>
              </a:ext>
            </a:extLst>
          </p:cNvPr>
          <p:cNvSpPr txBox="1">
            <a:spLocks/>
          </p:cNvSpPr>
          <p:nvPr/>
        </p:nvSpPr>
        <p:spPr>
          <a:xfrm>
            <a:off x="3838556" y="1722092"/>
            <a:ext cx="1709250" cy="36183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b="1" dirty="0">
                <a:solidFill>
                  <a:schemeClr val="bg1"/>
                </a:solidFill>
              </a:rPr>
              <a:t>global variable</a:t>
            </a:r>
            <a:endParaRPr kumimoji="1"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68" name="내용 개체 틀 2">
            <a:extLst>
              <a:ext uri="{FF2B5EF4-FFF2-40B4-BE49-F238E27FC236}">
                <a16:creationId xmlns:a16="http://schemas.microsoft.com/office/drawing/2014/main" id="{5ABE7B1C-E977-F146-80C1-92848364CF78}"/>
              </a:ext>
            </a:extLst>
          </p:cNvPr>
          <p:cNvSpPr txBox="1">
            <a:spLocks/>
          </p:cNvSpPr>
          <p:nvPr/>
        </p:nvSpPr>
        <p:spPr>
          <a:xfrm>
            <a:off x="3811067" y="2952519"/>
            <a:ext cx="1568186" cy="36183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b="1" dirty="0">
                <a:solidFill>
                  <a:schemeClr val="bg1"/>
                </a:solidFill>
              </a:rPr>
              <a:t>local variable</a:t>
            </a:r>
            <a:endParaRPr kumimoji="1"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69" name="내용 개체 틀 2">
            <a:extLst>
              <a:ext uri="{FF2B5EF4-FFF2-40B4-BE49-F238E27FC236}">
                <a16:creationId xmlns:a16="http://schemas.microsoft.com/office/drawing/2014/main" id="{29063AFB-DA22-134E-82B2-199F88FBBDDA}"/>
              </a:ext>
            </a:extLst>
          </p:cNvPr>
          <p:cNvSpPr txBox="1">
            <a:spLocks/>
          </p:cNvSpPr>
          <p:nvPr/>
        </p:nvSpPr>
        <p:spPr>
          <a:xfrm>
            <a:off x="9745753" y="1385129"/>
            <a:ext cx="2076134" cy="36125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global scope </a:t>
            </a:r>
            <a:r>
              <a:rPr kumimoji="1" lang="ko-KR" altLang="en-US" sz="1600" dirty="0"/>
              <a:t>말고는 다</a:t>
            </a:r>
            <a:r>
              <a:rPr kumimoji="1" lang="en-US" altLang="ko-KR" sz="1600" dirty="0"/>
              <a:t> local scope</a:t>
            </a:r>
            <a:r>
              <a:rPr kumimoji="1" lang="ko-KR" altLang="en-US" sz="1600" dirty="0"/>
              <a:t>임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D565890-4D07-AD4F-92CA-039ACC2778C3}"/>
              </a:ext>
            </a:extLst>
          </p:cNvPr>
          <p:cNvSpPr/>
          <p:nvPr/>
        </p:nvSpPr>
        <p:spPr>
          <a:xfrm>
            <a:off x="3691758" y="1499807"/>
            <a:ext cx="330630" cy="33063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C7486F6-8FBC-9444-84BB-2B6668F4CCB1}"/>
              </a:ext>
            </a:extLst>
          </p:cNvPr>
          <p:cNvSpPr/>
          <p:nvPr/>
        </p:nvSpPr>
        <p:spPr>
          <a:xfrm>
            <a:off x="4305850" y="2753807"/>
            <a:ext cx="330630" cy="33063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1727BC57-5CEE-445A-9ED7-CFDCF6B7AA6E}"/>
              </a:ext>
            </a:extLst>
          </p:cNvPr>
          <p:cNvSpPr txBox="1">
            <a:spLocks/>
          </p:cNvSpPr>
          <p:nvPr/>
        </p:nvSpPr>
        <p:spPr>
          <a:xfrm>
            <a:off x="21415" y="406914"/>
            <a:ext cx="1991571" cy="41644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함수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구조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인수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사용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 err="1">
                <a:solidFill>
                  <a:schemeClr val="bg1"/>
                </a:solidFill>
              </a:rPr>
              <a:t>입력값이</a:t>
            </a:r>
            <a:r>
              <a:rPr kumimoji="1" lang="ko-KR" altLang="en-US" sz="900" dirty="0">
                <a:solidFill>
                  <a:schemeClr val="bg1"/>
                </a:solidFill>
              </a:rPr>
              <a:t>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결과값이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둘 다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 지정하여 호출하기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 err="1">
                <a:solidFill>
                  <a:schemeClr val="bg1"/>
                </a:solidFill>
              </a:rPr>
              <a:t>args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en-US" altLang="ko-KR" sz="900" dirty="0" err="1">
                <a:solidFill>
                  <a:schemeClr val="bg1"/>
                </a:solidFill>
              </a:rPr>
              <a:t>kwargs</a:t>
            </a:r>
            <a:r>
              <a:rPr kumimoji="1" lang="en-US" altLang="ko-KR" sz="900" dirty="0">
                <a:solidFill>
                  <a:schemeClr val="bg1"/>
                </a:solidFill>
              </a:rPr>
              <a:t> (packing)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Unpacking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초기값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b="1" dirty="0">
                <a:solidFill>
                  <a:schemeClr val="bg1"/>
                </a:solidFill>
              </a:rPr>
              <a:t>변수와 </a:t>
            </a:r>
            <a:r>
              <a:rPr kumimoji="1" lang="en-US" altLang="ko-KR" sz="900" b="1" dirty="0">
                <a:solidFill>
                  <a:schemeClr val="bg1"/>
                </a:solidFill>
              </a:rPr>
              <a:t>scope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global variable </a:t>
            </a:r>
            <a:r>
              <a:rPr kumimoji="1" lang="ko-KR" altLang="en-US" sz="900" dirty="0">
                <a:solidFill>
                  <a:schemeClr val="bg1"/>
                </a:solidFill>
              </a:rPr>
              <a:t>수정하기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lambda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99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2" grpId="0" animBg="1"/>
      <p:bldP spid="53" grpId="0" animBg="1"/>
      <p:bldP spid="54" grpId="0"/>
      <p:bldP spid="56" grpId="0"/>
      <p:bldP spid="57" grpId="0"/>
      <p:bldP spid="31" grpId="0"/>
      <p:bldP spid="59" grpId="0" animBg="1"/>
      <p:bldP spid="60" grpId="0"/>
      <p:bldP spid="61" grpId="0" animBg="1"/>
      <p:bldP spid="62" grpId="0"/>
      <p:bldP spid="63" grpId="0"/>
      <p:bldP spid="64" grpId="0" animBg="1"/>
      <p:bldP spid="65" grpId="0" animBg="1"/>
      <p:bldP spid="67" grpId="0"/>
      <p:bldP spid="68" grpId="0"/>
      <p:bldP spid="69" grpId="0"/>
      <p:bldP spid="15" grpId="0" animBg="1"/>
      <p:bldP spid="7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866936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</a:t>
            </a:r>
            <a:r>
              <a:rPr kumimoji="1" lang="en-US" altLang="ko-KR" sz="3600" dirty="0">
                <a:solidFill>
                  <a:schemeClr val="accent1"/>
                </a:solidFill>
              </a:rPr>
              <a:t> : local scope</a:t>
            </a:r>
            <a:r>
              <a:rPr kumimoji="1" lang="ko-KR" altLang="en-US" sz="3600" dirty="0">
                <a:solidFill>
                  <a:schemeClr val="accent1"/>
                </a:solidFill>
              </a:rPr>
              <a:t>에서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global variable </a:t>
            </a:r>
            <a:r>
              <a:rPr kumimoji="1" lang="ko-KR" altLang="en-US" sz="3600" dirty="0">
                <a:solidFill>
                  <a:schemeClr val="accent1"/>
                </a:solidFill>
              </a:rPr>
              <a:t>수정하기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2FD0D585-93F6-4DD3-BF9E-87B3AC8D9801}"/>
              </a:ext>
            </a:extLst>
          </p:cNvPr>
          <p:cNvSpPr txBox="1">
            <a:spLocks/>
          </p:cNvSpPr>
          <p:nvPr/>
        </p:nvSpPr>
        <p:spPr>
          <a:xfrm>
            <a:off x="3409921" y="2012944"/>
            <a:ext cx="3919664" cy="78489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return</a:t>
            </a:r>
            <a:r>
              <a:rPr kumimoji="1" lang="ko-KR" altLang="en-US" sz="1600" b="1" dirty="0"/>
              <a:t>값</a:t>
            </a:r>
            <a:r>
              <a:rPr kumimoji="1" lang="en-US" altLang="ko-KR" sz="1600" b="1" dirty="0"/>
              <a:t> </a:t>
            </a:r>
            <a:r>
              <a:rPr kumimoji="1" lang="ko-KR" altLang="en-US" sz="1600" b="1" dirty="0"/>
              <a:t>사용하기</a:t>
            </a:r>
            <a:endParaRPr kumimoji="1" lang="en-US" altLang="ko-KR" sz="1600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정확히는 </a:t>
            </a:r>
            <a:r>
              <a:rPr kumimoji="1" lang="en-US" altLang="ko-KR" sz="1600" dirty="0"/>
              <a:t>local scope</a:t>
            </a:r>
            <a:r>
              <a:rPr kumimoji="1" lang="ko-KR" altLang="en-US" sz="1600" dirty="0"/>
              <a:t>에서 수정한 건 아님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FB0D81-23CC-9A45-96E9-ED8C61E41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94" y="2834202"/>
            <a:ext cx="2581106" cy="275932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DC6A037-DD7F-C544-A32F-12624DEF9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662" y="2828056"/>
            <a:ext cx="2562670" cy="2771617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7892A851-AA76-D643-86A2-3AECA09B80BF}"/>
              </a:ext>
            </a:extLst>
          </p:cNvPr>
          <p:cNvSpPr txBox="1">
            <a:spLocks/>
          </p:cNvSpPr>
          <p:nvPr/>
        </p:nvSpPr>
        <p:spPr>
          <a:xfrm>
            <a:off x="7842325" y="2012944"/>
            <a:ext cx="2595583" cy="784958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global</a:t>
            </a:r>
            <a:r>
              <a:rPr kumimoji="1" lang="en-US" altLang="ko-KR" sz="1600" b="1" dirty="0"/>
              <a:t> </a:t>
            </a:r>
            <a:r>
              <a:rPr kumimoji="1" lang="ko-KR" altLang="en-US" sz="1600" b="1" dirty="0"/>
              <a:t>사용하기</a:t>
            </a:r>
            <a:endParaRPr kumimoji="1" lang="en-US" altLang="ko-KR" sz="1600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바깥 변수를 쓰겠다고 명시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983B0FCF-6A56-9241-A2CB-E9A36F3D1316}"/>
              </a:ext>
            </a:extLst>
          </p:cNvPr>
          <p:cNvSpPr txBox="1">
            <a:spLocks/>
          </p:cNvSpPr>
          <p:nvPr/>
        </p:nvSpPr>
        <p:spPr>
          <a:xfrm>
            <a:off x="8037091" y="5601108"/>
            <a:ext cx="2206053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b="1" dirty="0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웬만하면 하지 마세요</a:t>
            </a:r>
            <a:r>
              <a:rPr kumimoji="1" lang="en-US" altLang="ko-KR" sz="1600" b="1" dirty="0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!</a:t>
            </a:r>
            <a:endParaRPr kumimoji="1"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315BF00F-455A-5443-B656-2DF4C30ED91B}"/>
              </a:ext>
            </a:extLst>
          </p:cNvPr>
          <p:cNvSpPr txBox="1">
            <a:spLocks/>
          </p:cNvSpPr>
          <p:nvPr/>
        </p:nvSpPr>
        <p:spPr>
          <a:xfrm>
            <a:off x="4788611" y="5601108"/>
            <a:ext cx="1151277" cy="63017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3200" b="1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권장</a:t>
            </a:r>
            <a:r>
              <a:rPr kumimoji="1" lang="en-US" altLang="ko-KR" sz="3200" b="1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!</a:t>
            </a:r>
            <a:endParaRPr kumimoji="1" lang="ko-KR" altLang="en-US" sz="3200" dirty="0">
              <a:solidFill>
                <a:srgbClr val="00B050"/>
              </a:solidFill>
            </a:endParaRP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78D6651E-BA4F-499B-A1DA-D4979EA7931C}"/>
              </a:ext>
            </a:extLst>
          </p:cNvPr>
          <p:cNvSpPr txBox="1">
            <a:spLocks/>
          </p:cNvSpPr>
          <p:nvPr/>
        </p:nvSpPr>
        <p:spPr>
          <a:xfrm>
            <a:off x="21415" y="406914"/>
            <a:ext cx="1991571" cy="41644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함수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구조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인수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사용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 err="1">
                <a:solidFill>
                  <a:schemeClr val="bg1"/>
                </a:solidFill>
              </a:rPr>
              <a:t>입력값이</a:t>
            </a:r>
            <a:r>
              <a:rPr kumimoji="1" lang="ko-KR" altLang="en-US" sz="900" dirty="0">
                <a:solidFill>
                  <a:schemeClr val="bg1"/>
                </a:solidFill>
              </a:rPr>
              <a:t>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결과값이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둘 다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 지정하여 호출하기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 err="1">
                <a:solidFill>
                  <a:schemeClr val="bg1"/>
                </a:solidFill>
              </a:rPr>
              <a:t>args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en-US" altLang="ko-KR" sz="900" dirty="0" err="1">
                <a:solidFill>
                  <a:schemeClr val="bg1"/>
                </a:solidFill>
              </a:rPr>
              <a:t>kwargs</a:t>
            </a:r>
            <a:r>
              <a:rPr kumimoji="1" lang="en-US" altLang="ko-KR" sz="900" dirty="0">
                <a:solidFill>
                  <a:schemeClr val="bg1"/>
                </a:solidFill>
              </a:rPr>
              <a:t> (packing)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Unpacking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초기값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변수와 </a:t>
            </a:r>
            <a:r>
              <a:rPr kumimoji="1" lang="en-US" altLang="ko-KR" sz="900" dirty="0">
                <a:solidFill>
                  <a:schemeClr val="bg1"/>
                </a:solidFill>
              </a:rPr>
              <a:t>scope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b="1" dirty="0">
                <a:solidFill>
                  <a:schemeClr val="bg1"/>
                </a:solidFill>
              </a:rPr>
              <a:t>global variable </a:t>
            </a:r>
            <a:r>
              <a:rPr kumimoji="1" lang="ko-KR" altLang="en-US" sz="900" b="1" dirty="0">
                <a:solidFill>
                  <a:schemeClr val="bg1"/>
                </a:solidFill>
              </a:rPr>
              <a:t>수정하기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lambda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83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52" grpId="0"/>
      <p:bldP spid="53" grpId="0"/>
      <p:bldP spid="5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297357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lambda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2FD0D585-93F6-4DD3-BF9E-87B3AC8D9801}"/>
              </a:ext>
            </a:extLst>
          </p:cNvPr>
          <p:cNvSpPr txBox="1">
            <a:spLocks/>
          </p:cNvSpPr>
          <p:nvPr/>
        </p:nvSpPr>
        <p:spPr>
          <a:xfrm>
            <a:off x="6296104" y="1322816"/>
            <a:ext cx="1518364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b="1" dirty="0"/>
              <a:t>이름 없는 함수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CEC7AD-B50B-EE4D-B62C-2A4E65807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211" y="1684070"/>
            <a:ext cx="6550212" cy="97517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BD8486B-904C-C94B-9AAF-9F112467E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333" y="3603594"/>
            <a:ext cx="3827780" cy="16716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CAA3A41-5639-AE43-9C94-DD58F5AB5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6698" y="3330712"/>
            <a:ext cx="3165936" cy="2367629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E7A95615-FC3C-734D-9B56-F89EB27F5778}"/>
              </a:ext>
            </a:extLst>
          </p:cNvPr>
          <p:cNvSpPr txBox="1">
            <a:spLocks/>
          </p:cNvSpPr>
          <p:nvPr/>
        </p:nvSpPr>
        <p:spPr>
          <a:xfrm>
            <a:off x="5616435" y="5928519"/>
            <a:ext cx="2877712" cy="49571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2400" b="1" dirty="0"/>
              <a:t>잘 쓰면 멋있어 보임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360D5324-8628-954D-B888-5A76996BD37F}"/>
              </a:ext>
            </a:extLst>
          </p:cNvPr>
          <p:cNvSpPr txBox="1">
            <a:spLocks/>
          </p:cNvSpPr>
          <p:nvPr/>
        </p:nvSpPr>
        <p:spPr>
          <a:xfrm>
            <a:off x="5577966" y="2692861"/>
            <a:ext cx="295465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함수를 인자로 넣을 때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자주 씀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F5E4B07A-F328-4ABA-A787-2E5DB241E676}"/>
              </a:ext>
            </a:extLst>
          </p:cNvPr>
          <p:cNvSpPr txBox="1">
            <a:spLocks/>
          </p:cNvSpPr>
          <p:nvPr/>
        </p:nvSpPr>
        <p:spPr>
          <a:xfrm>
            <a:off x="21415" y="406914"/>
            <a:ext cx="1991571" cy="41644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함수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구조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인수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사용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 err="1">
                <a:solidFill>
                  <a:schemeClr val="bg1"/>
                </a:solidFill>
              </a:rPr>
              <a:t>입력값이</a:t>
            </a:r>
            <a:r>
              <a:rPr kumimoji="1" lang="ko-KR" altLang="en-US" sz="900" dirty="0">
                <a:solidFill>
                  <a:schemeClr val="bg1"/>
                </a:solidFill>
              </a:rPr>
              <a:t>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결과값이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둘 다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 지정하여 호출하기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 err="1">
                <a:solidFill>
                  <a:schemeClr val="bg1"/>
                </a:solidFill>
              </a:rPr>
              <a:t>args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en-US" altLang="ko-KR" sz="900" dirty="0" err="1">
                <a:solidFill>
                  <a:schemeClr val="bg1"/>
                </a:solidFill>
              </a:rPr>
              <a:t>kwargs</a:t>
            </a:r>
            <a:r>
              <a:rPr kumimoji="1" lang="en-US" altLang="ko-KR" sz="900" dirty="0">
                <a:solidFill>
                  <a:schemeClr val="bg1"/>
                </a:solidFill>
              </a:rPr>
              <a:t> (packing)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Unpacking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초기값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변수와 </a:t>
            </a:r>
            <a:r>
              <a:rPr kumimoji="1" lang="en-US" altLang="ko-KR" sz="900" dirty="0">
                <a:solidFill>
                  <a:schemeClr val="bg1"/>
                </a:solidFill>
              </a:rPr>
              <a:t>scope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global variable </a:t>
            </a:r>
            <a:r>
              <a:rPr kumimoji="1" lang="ko-KR" altLang="en-US" sz="900" dirty="0">
                <a:solidFill>
                  <a:schemeClr val="bg1"/>
                </a:solidFill>
              </a:rPr>
              <a:t>수정하기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b="1" dirty="0">
                <a:solidFill>
                  <a:schemeClr val="bg1"/>
                </a:solidFill>
              </a:rPr>
              <a:t>lambda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831267-5CAE-41B8-A1CC-66FE1628A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9EE808-85F9-455B-B8F9-FBE90075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89DCC09-ED44-478A-8F79-A02EBAF7A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E2E2454-5C03-4173-B8FE-1AB94658D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E8C684E-09F3-4317-A7D3-3D18C3593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5505EC4-4943-4963-98E8-69AF3FDF0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562C7B8-8AFB-4DDB-B72F-284990D5C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3443E48-282C-4250-A466-0EC71FB9E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1DA5A47-4EF3-4987-A0B2-0D48C0300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97C0249-6965-4479-85DD-65D339807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93CC77F-968A-4E39-A274-827827914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238E5CF-CAEC-4B5C-9DB6-A40F03FB3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BD96636-6E63-4D65-A35C-92653FC48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D56D53D-1432-4D95-B0DD-3799916FD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15107AD-3A21-4847-8F6C-C40629276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74B4AC16-93AF-4037-B469-BD1BAB95C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57AEC385-0F84-4743-A483-0E9711446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0B47478-85F0-4BCA-9C98-48B633FD5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8F8E9C6-76DE-42DF-9CD7-B9789CDE1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60FFC41-5F89-4B42-913F-7FB178063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B956442-7A16-4B5B-908F-D69FC0A93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54D797E-632B-4287-907B-A96D2CCBF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BF7D9703-D82B-498D-AA68-475F298FA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D580F2-1EDA-4B5F-98EB-EF8F18E9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0F2EADF-2A67-482F-B290-DED5172B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9BCFDA0-B04D-4835-A135-02F8969F3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DD3C0B8-C176-40C2-93F5-670E2BAC7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031D49A-0DDC-F54B-B997-16F05B9E6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kumimoji="1" lang="ko-KR" altLang="en-US" sz="3200" dirty="0" err="1"/>
              <a:t>파이썬</a:t>
            </a:r>
            <a:r>
              <a:rPr kumimoji="1" lang="ko-KR" altLang="en-US" sz="3200" dirty="0"/>
              <a:t> 실행하기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794A5D-E214-394C-84FA-040176FBF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624" y="4996405"/>
            <a:ext cx="5363424" cy="824413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96DBBD77-8A05-5843-B6F4-F0833F2FEB9F}"/>
              </a:ext>
            </a:extLst>
          </p:cNvPr>
          <p:cNvSpPr txBox="1">
            <a:spLocks/>
          </p:cNvSpPr>
          <p:nvPr/>
        </p:nvSpPr>
        <p:spPr>
          <a:xfrm>
            <a:off x="325439" y="287337"/>
            <a:ext cx="1881925" cy="1037207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4400" b="1" dirty="0">
                <a:solidFill>
                  <a:schemeClr val="tx1"/>
                </a:solidFill>
              </a:rPr>
              <a:t>잠깐</a:t>
            </a:r>
            <a:r>
              <a:rPr kumimoji="1" lang="en-US" altLang="ko-KR" sz="4400" b="1" dirty="0">
                <a:solidFill>
                  <a:schemeClr val="tx1"/>
                </a:solidFill>
              </a:rPr>
              <a:t>!!</a:t>
            </a:r>
            <a:endParaRPr kumimoji="1" lang="ko-KR" altLang="en-US" sz="4400" b="1" dirty="0">
              <a:solidFill>
                <a:schemeClr val="tx1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BB29107-0762-4C15-8E63-D28B1765BBC4}"/>
              </a:ext>
            </a:extLst>
          </p:cNvPr>
          <p:cNvGrpSpPr/>
          <p:nvPr/>
        </p:nvGrpSpPr>
        <p:grpSpPr>
          <a:xfrm>
            <a:off x="4942733" y="567540"/>
            <a:ext cx="6997029" cy="2535305"/>
            <a:chOff x="4805123" y="1970200"/>
            <a:chExt cx="6997029" cy="253530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B9834B2-3CC1-4245-A8D2-C41F792351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69880"/>
            <a:stretch/>
          </p:blipFill>
          <p:spPr>
            <a:xfrm>
              <a:off x="4805123" y="1970200"/>
              <a:ext cx="4003675" cy="2128065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D62B311D-912E-4116-A248-7D8FF28E7B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8940"/>
            <a:stretch/>
          </p:blipFill>
          <p:spPr>
            <a:xfrm>
              <a:off x="6868872" y="2792966"/>
              <a:ext cx="4003675" cy="148797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7B1BC3C-22FD-4CCB-9EDE-503EC2DE7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3726" y="2062060"/>
              <a:ext cx="2851028" cy="166352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BBE059C2-6056-44C4-8A3E-C5DEA4EEF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44727" y="3562530"/>
              <a:ext cx="2257425" cy="94297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4EBAD66A-8087-42A8-9034-243AB10E433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6659" b="70513"/>
          <a:stretch/>
        </p:blipFill>
        <p:spPr>
          <a:xfrm>
            <a:off x="4916487" y="3053832"/>
            <a:ext cx="4415751" cy="733115"/>
          </a:xfrm>
          <a:prstGeom prst="rect">
            <a:avLst/>
          </a:prstGeom>
        </p:spPr>
      </p:pic>
      <p:cxnSp>
        <p:nvCxnSpPr>
          <p:cNvPr id="41" name="직선 연결선[R] 56">
            <a:extLst>
              <a:ext uri="{FF2B5EF4-FFF2-40B4-BE49-F238E27FC236}">
                <a16:creationId xmlns:a16="http://schemas.microsoft.com/office/drawing/2014/main" id="{D1318894-F639-41D0-951B-15C1B3873611}"/>
              </a:ext>
            </a:extLst>
          </p:cNvPr>
          <p:cNvCxnSpPr>
            <a:cxnSpLocks/>
          </p:cNvCxnSpPr>
          <p:nvPr/>
        </p:nvCxnSpPr>
        <p:spPr>
          <a:xfrm flipV="1">
            <a:off x="4765132" y="4354214"/>
            <a:ext cx="6987844" cy="43026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제목 1">
            <a:extLst>
              <a:ext uri="{FF2B5EF4-FFF2-40B4-BE49-F238E27FC236}">
                <a16:creationId xmlns:a16="http://schemas.microsoft.com/office/drawing/2014/main" id="{5F8C82E6-93E3-429C-847D-9FAC8F43F9CA}"/>
              </a:ext>
            </a:extLst>
          </p:cNvPr>
          <p:cNvSpPr txBox="1">
            <a:spLocks/>
          </p:cNvSpPr>
          <p:nvPr/>
        </p:nvSpPr>
        <p:spPr>
          <a:xfrm>
            <a:off x="10263387" y="3768995"/>
            <a:ext cx="1666675" cy="831125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2800" dirty="0">
                <a:solidFill>
                  <a:schemeClr val="tx1"/>
                </a:solidFill>
              </a:rPr>
              <a:t>Windows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53A0CB9B-C353-451E-B40D-2AA1D157161B}"/>
              </a:ext>
            </a:extLst>
          </p:cNvPr>
          <p:cNvSpPr txBox="1">
            <a:spLocks/>
          </p:cNvSpPr>
          <p:nvPr/>
        </p:nvSpPr>
        <p:spPr>
          <a:xfrm>
            <a:off x="10551514" y="4179304"/>
            <a:ext cx="1367362" cy="831125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2800" dirty="0">
                <a:solidFill>
                  <a:schemeClr val="tx1"/>
                </a:solidFill>
              </a:rPr>
              <a:t>macOS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287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#1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6A3E7C-BEDF-9F4D-A913-D70781D38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3889087"/>
            <a:ext cx="82042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65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#2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1229CC-1897-0C4E-97B5-BB64355ED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51" y="4031059"/>
            <a:ext cx="10851098" cy="80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974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>
                <a:solidFill>
                  <a:schemeClr val="accent1"/>
                </a:solidFill>
              </a:rPr>
              <a:t>사용자 입력과 출력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400" dirty="0">
                <a:solidFill>
                  <a:schemeClr val="tx1"/>
                </a:solidFill>
              </a:rPr>
              <a:t>Python I/O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873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171014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사용자 입력과 출력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216" y="6266211"/>
            <a:ext cx="1244251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정수형 </a:t>
            </a:r>
            <a:r>
              <a:rPr kumimoji="1" lang="en-US" altLang="ko-KR" sz="1600" dirty="0"/>
              <a:t>(</a:t>
            </a:r>
            <a:r>
              <a:rPr kumimoji="1" lang="en-US" altLang="ko-KR" sz="1600" dirty="0" err="1"/>
              <a:t>int</a:t>
            </a:r>
            <a:r>
              <a:rPr kumimoji="1" lang="en-US" altLang="ko-KR" sz="1600" dirty="0"/>
              <a:t>)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413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#1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79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>
                <a:solidFill>
                  <a:schemeClr val="accent1"/>
                </a:solidFill>
              </a:rPr>
              <a:t>파일 읽고 쓰기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400" dirty="0">
                <a:solidFill>
                  <a:schemeClr val="tx1"/>
                </a:solidFill>
              </a:rPr>
              <a:t>File</a:t>
            </a:r>
            <a:r>
              <a:rPr kumimoji="1" lang="ko-KR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ko-KR" sz="2400" dirty="0">
                <a:solidFill>
                  <a:schemeClr val="tx1"/>
                </a:solidFill>
              </a:rPr>
              <a:t>I/O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09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371116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파일 읽고 쓰기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216" y="6266211"/>
            <a:ext cx="1244251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정수형 </a:t>
            </a:r>
            <a:r>
              <a:rPr kumimoji="1" lang="en-US" altLang="ko-KR" sz="1600" dirty="0"/>
              <a:t>(</a:t>
            </a:r>
            <a:r>
              <a:rPr kumimoji="1" lang="en-US" altLang="ko-KR" sz="1600" dirty="0" err="1"/>
              <a:t>int</a:t>
            </a:r>
            <a:r>
              <a:rPr kumimoji="1" lang="en-US" altLang="ko-KR" sz="1600" dirty="0"/>
              <a:t>)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396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#1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6878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2595262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왜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파이썬</a:t>
            </a:r>
            <a:r>
              <a:rPr kumimoji="1" lang="en-US" altLang="ko-KR" sz="3600" dirty="0">
                <a:solidFill>
                  <a:schemeClr val="accent1"/>
                </a:solidFill>
              </a:rPr>
              <a:t>?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1659429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어디에</a:t>
            </a:r>
            <a:r>
              <a:rPr kumimoji="1" lang="en-US" altLang="ko-KR" sz="1600" dirty="0"/>
              <a:t>?</a:t>
            </a:r>
            <a:r>
              <a:rPr kumimoji="1" lang="ko-KR" altLang="en-US" sz="1600" dirty="0"/>
              <a:t> 어떻게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019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>
                <a:solidFill>
                  <a:schemeClr val="accent1"/>
                </a:solidFill>
              </a:rPr>
              <a:t>함수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400" dirty="0">
                <a:solidFill>
                  <a:schemeClr val="tx1"/>
                </a:solidFill>
              </a:rPr>
              <a:t>Function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7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346522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7166" y="1696146"/>
            <a:ext cx="896399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함수란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3525D09E-5875-43C2-BF78-0C4D4D21134A}"/>
              </a:ext>
            </a:extLst>
          </p:cNvPr>
          <p:cNvSpPr txBox="1">
            <a:spLocks/>
          </p:cNvSpPr>
          <p:nvPr/>
        </p:nvSpPr>
        <p:spPr>
          <a:xfrm>
            <a:off x="21415" y="406914"/>
            <a:ext cx="1991571" cy="41644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b="1" dirty="0">
                <a:solidFill>
                  <a:schemeClr val="bg1"/>
                </a:solidFill>
              </a:rPr>
              <a:t>함수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구조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인수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사용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 err="1">
                <a:solidFill>
                  <a:schemeClr val="bg1"/>
                </a:solidFill>
              </a:rPr>
              <a:t>입력값이</a:t>
            </a:r>
            <a:r>
              <a:rPr kumimoji="1" lang="ko-KR" altLang="en-US" sz="900" dirty="0">
                <a:solidFill>
                  <a:schemeClr val="bg1"/>
                </a:solidFill>
              </a:rPr>
              <a:t>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결과값이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둘 다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 지정하여 호출하기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 err="1">
                <a:solidFill>
                  <a:schemeClr val="bg1"/>
                </a:solidFill>
              </a:rPr>
              <a:t>args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en-US" altLang="ko-KR" sz="900" dirty="0" err="1">
                <a:solidFill>
                  <a:schemeClr val="bg1"/>
                </a:solidFill>
              </a:rPr>
              <a:t>kwargs</a:t>
            </a:r>
            <a:r>
              <a:rPr kumimoji="1" lang="en-US" altLang="ko-KR" sz="900" dirty="0">
                <a:solidFill>
                  <a:schemeClr val="bg1"/>
                </a:solidFill>
              </a:rPr>
              <a:t> (packing)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Unpacking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초기값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변수와 </a:t>
            </a:r>
            <a:r>
              <a:rPr kumimoji="1" lang="en-US" altLang="ko-KR" sz="900" dirty="0">
                <a:solidFill>
                  <a:schemeClr val="bg1"/>
                </a:solidFill>
              </a:rPr>
              <a:t>scope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global variable </a:t>
            </a:r>
            <a:r>
              <a:rPr kumimoji="1" lang="ko-KR" altLang="en-US" sz="900" dirty="0">
                <a:solidFill>
                  <a:schemeClr val="bg1"/>
                </a:solidFill>
              </a:rPr>
              <a:t>수정하기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lambda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F43F9EB-38B2-4D2D-8064-EE86329845BD}"/>
              </a:ext>
            </a:extLst>
          </p:cNvPr>
          <p:cNvSpPr/>
          <p:nvPr/>
        </p:nvSpPr>
        <p:spPr>
          <a:xfrm>
            <a:off x="3244851" y="3218677"/>
            <a:ext cx="693739" cy="693739"/>
          </a:xfrm>
          <a:prstGeom prst="ellipse">
            <a:avLst/>
          </a:prstGeom>
          <a:solidFill>
            <a:srgbClr val="F81B02">
              <a:alpha val="4902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511967B-7C1B-4D96-AF13-8A4EECDEE681}"/>
              </a:ext>
            </a:extLst>
          </p:cNvPr>
          <p:cNvSpPr/>
          <p:nvPr/>
        </p:nvSpPr>
        <p:spPr>
          <a:xfrm>
            <a:off x="7265041" y="3218677"/>
            <a:ext cx="693739" cy="693739"/>
          </a:xfrm>
          <a:prstGeom prst="ellipse">
            <a:avLst/>
          </a:prstGeom>
          <a:solidFill>
            <a:srgbClr val="00B050">
              <a:alpha val="4902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BF59375-9564-4A5C-BCC2-FB07E1681236}"/>
              </a:ext>
            </a:extLst>
          </p:cNvPr>
          <p:cNvSpPr/>
          <p:nvPr/>
        </p:nvSpPr>
        <p:spPr>
          <a:xfrm>
            <a:off x="4127501" y="2228849"/>
            <a:ext cx="532703" cy="532703"/>
          </a:xfrm>
          <a:prstGeom prst="ellipse">
            <a:avLst/>
          </a:prstGeom>
          <a:solidFill>
            <a:srgbClr val="FFFF00">
              <a:alpha val="5098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D71F0B0-62A6-4E6E-A1C3-2AF585BE7B74}"/>
              </a:ext>
            </a:extLst>
          </p:cNvPr>
          <p:cNvSpPr/>
          <p:nvPr/>
        </p:nvSpPr>
        <p:spPr>
          <a:xfrm>
            <a:off x="4434297" y="2588693"/>
            <a:ext cx="532703" cy="532703"/>
          </a:xfrm>
          <a:prstGeom prst="ellipse">
            <a:avLst/>
          </a:prstGeom>
          <a:solidFill>
            <a:srgbClr val="FFFF00">
              <a:alpha val="5098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6484255C-8D22-487D-9308-9DC18A9C0284}"/>
              </a:ext>
            </a:extLst>
          </p:cNvPr>
          <p:cNvSpPr/>
          <p:nvPr/>
        </p:nvSpPr>
        <p:spPr>
          <a:xfrm>
            <a:off x="4119563" y="3118245"/>
            <a:ext cx="532703" cy="532703"/>
          </a:xfrm>
          <a:prstGeom prst="ellipse">
            <a:avLst/>
          </a:prstGeom>
          <a:solidFill>
            <a:srgbClr val="FFFF00">
              <a:alpha val="5098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8C0AD91-70E6-4D01-A6B8-6608EFFF9056}"/>
              </a:ext>
            </a:extLst>
          </p:cNvPr>
          <p:cNvSpPr/>
          <p:nvPr/>
        </p:nvSpPr>
        <p:spPr>
          <a:xfrm>
            <a:off x="4594634" y="3836402"/>
            <a:ext cx="532703" cy="532703"/>
          </a:xfrm>
          <a:prstGeom prst="ellipse">
            <a:avLst/>
          </a:prstGeom>
          <a:solidFill>
            <a:srgbClr val="FFFF00">
              <a:alpha val="5098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7A348B9D-2E3D-4243-9404-A3C61F888036}"/>
              </a:ext>
            </a:extLst>
          </p:cNvPr>
          <p:cNvSpPr/>
          <p:nvPr/>
        </p:nvSpPr>
        <p:spPr>
          <a:xfrm>
            <a:off x="4270724" y="4002760"/>
            <a:ext cx="532703" cy="532703"/>
          </a:xfrm>
          <a:prstGeom prst="ellipse">
            <a:avLst/>
          </a:prstGeom>
          <a:solidFill>
            <a:srgbClr val="FFFF00">
              <a:alpha val="5098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4B2B25D5-9979-4E23-A90B-AFAE0DA6C5AA}"/>
              </a:ext>
            </a:extLst>
          </p:cNvPr>
          <p:cNvSpPr/>
          <p:nvPr/>
        </p:nvSpPr>
        <p:spPr>
          <a:xfrm>
            <a:off x="4797425" y="4807354"/>
            <a:ext cx="532703" cy="532703"/>
          </a:xfrm>
          <a:prstGeom prst="ellipse">
            <a:avLst/>
          </a:prstGeom>
          <a:solidFill>
            <a:srgbClr val="FFFF00">
              <a:alpha val="5098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E584A50-9819-4001-830B-9282691DA4ED}"/>
              </a:ext>
            </a:extLst>
          </p:cNvPr>
          <p:cNvSpPr/>
          <p:nvPr/>
        </p:nvSpPr>
        <p:spPr>
          <a:xfrm>
            <a:off x="3134724" y="4739903"/>
            <a:ext cx="532703" cy="532703"/>
          </a:xfrm>
          <a:prstGeom prst="ellipse">
            <a:avLst/>
          </a:prstGeom>
          <a:solidFill>
            <a:srgbClr val="FFFF00">
              <a:alpha val="5098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812253C2-D3E9-48C7-B9EF-3859280D762A}"/>
              </a:ext>
            </a:extLst>
          </p:cNvPr>
          <p:cNvSpPr/>
          <p:nvPr/>
        </p:nvSpPr>
        <p:spPr>
          <a:xfrm>
            <a:off x="3448938" y="4165266"/>
            <a:ext cx="532703" cy="532703"/>
          </a:xfrm>
          <a:prstGeom prst="ellipse">
            <a:avLst/>
          </a:prstGeom>
          <a:solidFill>
            <a:srgbClr val="FFFF00">
              <a:alpha val="5098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56534F4-7243-4BDF-A643-055795BAC944}"/>
              </a:ext>
            </a:extLst>
          </p:cNvPr>
          <p:cNvGrpSpPr/>
          <p:nvPr/>
        </p:nvGrpSpPr>
        <p:grpSpPr>
          <a:xfrm>
            <a:off x="6817607" y="2945706"/>
            <a:ext cx="1239679" cy="1239679"/>
            <a:chOff x="6817607" y="2945706"/>
            <a:chExt cx="1239679" cy="1239679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49278469-F9CA-4B15-A096-84106CF7A844}"/>
                </a:ext>
              </a:extLst>
            </p:cNvPr>
            <p:cNvSpPr/>
            <p:nvPr/>
          </p:nvSpPr>
          <p:spPr>
            <a:xfrm>
              <a:off x="6817607" y="2945706"/>
              <a:ext cx="1239679" cy="1239679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012FD4C-7483-4357-8593-F0B8F162DE7D}"/>
                </a:ext>
              </a:extLst>
            </p:cNvPr>
            <p:cNvSpPr/>
            <p:nvPr/>
          </p:nvSpPr>
          <p:spPr>
            <a:xfrm>
              <a:off x="7023741" y="3098027"/>
              <a:ext cx="241300" cy="2413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5E2EEEBE-6BA1-4229-8DAF-DB2EBB139DF7}"/>
                </a:ext>
              </a:extLst>
            </p:cNvPr>
            <p:cNvSpPr/>
            <p:nvPr/>
          </p:nvSpPr>
          <p:spPr>
            <a:xfrm>
              <a:off x="7072795" y="3301206"/>
              <a:ext cx="241300" cy="2413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2CF5D608-1DD4-4D2E-8458-8C910050EDD0}"/>
                </a:ext>
              </a:extLst>
            </p:cNvPr>
            <p:cNvSpPr/>
            <p:nvPr/>
          </p:nvSpPr>
          <p:spPr>
            <a:xfrm>
              <a:off x="7444490" y="3142134"/>
              <a:ext cx="241300" cy="2413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54960245-5BC0-4E2A-82E9-EA4654A3FB2D}"/>
                </a:ext>
              </a:extLst>
            </p:cNvPr>
            <p:cNvSpPr/>
            <p:nvPr/>
          </p:nvSpPr>
          <p:spPr>
            <a:xfrm>
              <a:off x="7573168" y="3384596"/>
              <a:ext cx="241300" cy="2413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4E73987B-FE58-4C8A-8EAB-8E965FECEEA8}"/>
                </a:ext>
              </a:extLst>
            </p:cNvPr>
            <p:cNvSpPr/>
            <p:nvPr/>
          </p:nvSpPr>
          <p:spPr>
            <a:xfrm>
              <a:off x="7254965" y="3789384"/>
              <a:ext cx="241300" cy="2413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8810B81-A5A6-495A-A292-C111C9E7398F}"/>
                </a:ext>
              </a:extLst>
            </p:cNvPr>
            <p:cNvSpPr/>
            <p:nvPr/>
          </p:nvSpPr>
          <p:spPr>
            <a:xfrm>
              <a:off x="7424737" y="3467647"/>
              <a:ext cx="241300" cy="2413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A33810F7-D703-4C9C-8788-B2BB0ECD95A2}"/>
                </a:ext>
              </a:extLst>
            </p:cNvPr>
            <p:cNvSpPr/>
            <p:nvPr/>
          </p:nvSpPr>
          <p:spPr>
            <a:xfrm>
              <a:off x="7465479" y="3875984"/>
              <a:ext cx="241300" cy="2413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8524C7E7-5CA6-4130-910C-616EEC26BCDB}"/>
                </a:ext>
              </a:extLst>
            </p:cNvPr>
            <p:cNvSpPr/>
            <p:nvPr/>
          </p:nvSpPr>
          <p:spPr>
            <a:xfrm>
              <a:off x="7089555" y="3634684"/>
              <a:ext cx="241300" cy="2413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CC3CE4-6152-47AF-91A8-2F4B19F27E00}"/>
              </a:ext>
            </a:extLst>
          </p:cNvPr>
          <p:cNvSpPr/>
          <p:nvPr/>
        </p:nvSpPr>
        <p:spPr>
          <a:xfrm>
            <a:off x="5444740" y="2861493"/>
            <a:ext cx="2755900" cy="140810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function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68" name="내용 개체 틀 2">
            <a:extLst>
              <a:ext uri="{FF2B5EF4-FFF2-40B4-BE49-F238E27FC236}">
                <a16:creationId xmlns:a16="http://schemas.microsoft.com/office/drawing/2014/main" id="{0759DE19-B8D5-4774-97EB-576E548603DA}"/>
              </a:ext>
            </a:extLst>
          </p:cNvPr>
          <p:cNvSpPr txBox="1">
            <a:spLocks/>
          </p:cNvSpPr>
          <p:nvPr/>
        </p:nvSpPr>
        <p:spPr>
          <a:xfrm>
            <a:off x="3311043" y="5590937"/>
            <a:ext cx="3615092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같은 내용을 반복해서 코딩하고 있다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sp>
        <p:nvSpPr>
          <p:cNvPr id="69" name="내용 개체 틀 2">
            <a:extLst>
              <a:ext uri="{FF2B5EF4-FFF2-40B4-BE49-F238E27FC236}">
                <a16:creationId xmlns:a16="http://schemas.microsoft.com/office/drawing/2014/main" id="{1FBB4669-9BE6-4CB4-B5AE-EA16090251F2}"/>
              </a:ext>
            </a:extLst>
          </p:cNvPr>
          <p:cNvSpPr txBox="1">
            <a:spLocks/>
          </p:cNvSpPr>
          <p:nvPr/>
        </p:nvSpPr>
        <p:spPr>
          <a:xfrm>
            <a:off x="8228874" y="5590937"/>
            <a:ext cx="2145139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ko-KR" altLang="en-US" sz="1600" b="1" dirty="0">
                <a:solidFill>
                  <a:schemeClr val="accent1"/>
                </a:solidFill>
              </a:rPr>
              <a:t>함수가 필요한 시점</a:t>
            </a:r>
            <a:r>
              <a:rPr kumimoji="1" lang="en-US" altLang="ko-KR" sz="1600" b="1" dirty="0">
                <a:solidFill>
                  <a:schemeClr val="accent1"/>
                </a:solidFill>
              </a:rPr>
              <a:t>!!!</a:t>
            </a:r>
            <a:endParaRPr kumimoji="1"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A4192640-6FD8-4778-931D-D76C0AE87572}"/>
              </a:ext>
            </a:extLst>
          </p:cNvPr>
          <p:cNvSpPr/>
          <p:nvPr/>
        </p:nvSpPr>
        <p:spPr>
          <a:xfrm>
            <a:off x="7252452" y="5751967"/>
            <a:ext cx="650106" cy="89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내용 개체 틀 2">
            <a:extLst>
              <a:ext uri="{FF2B5EF4-FFF2-40B4-BE49-F238E27FC236}">
                <a16:creationId xmlns:a16="http://schemas.microsoft.com/office/drawing/2014/main" id="{7809035B-6824-48E9-9D6E-0C1DC8F3A499}"/>
              </a:ext>
            </a:extLst>
          </p:cNvPr>
          <p:cNvSpPr txBox="1">
            <a:spLocks/>
          </p:cNvSpPr>
          <p:nvPr/>
        </p:nvSpPr>
        <p:spPr>
          <a:xfrm>
            <a:off x="3526152" y="5991784"/>
            <a:ext cx="6690871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프로그램의 흐름을 파악해서 에러가 난 지점을 효과적으로 찾을 수 있다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5375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L 0.20768 2.59259E-6 " pathEditMode="relative" rAng="0" ptsTypes="AA">
                                      <p:cBhvr>
                                        <p:cTn id="18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78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1.25E-6 2.59259E-6 L 0.19766 2.59259E-6 " pathEditMode="relative" rAng="0" ptsTypes="AA">
                                      <p:cBhvr>
                                        <p:cTn id="20" dur="9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00254 L -0.00117 -0.00254 C -0.00052 -3.7037E-6 0.00039 0.00278 0.00104 0.00556 C 0.00286 0.0125 0.00026 0.0051 0.00286 0.01181 C 0.00325 0.01412 0.00403 0.02084 0.00468 0.02223 C 0.00494 0.02338 0.00547 0.02431 0.00573 0.02547 C 0.00612 0.02639 0.00612 0.02755 0.00638 0.02848 C 0.00677 0.02986 0.00716 0.03125 0.00755 0.03264 C 0.00794 0.0338 0.00846 0.03473 0.00872 0.03588 C 0.00898 0.03681 0.00898 0.03797 0.00937 0.03889 C 0.00963 0.04005 0.01015 0.04098 0.01041 0.04213 C 0.0108 0.04306 0.0108 0.04422 0.01106 0.04514 C 0.01133 0.0463 0.01198 0.04723 0.01224 0.04838 C 0.0125 0.04931 0.0125 0.05047 0.01276 0.05139 C 0.01328 0.05232 0.01393 0.05278 0.01458 0.05348 C 0.01601 0.06135 0.01393 0.05186 0.01692 0.05857 C 0.01914 0.06366 0.01549 0.06065 0.01927 0.06274 C 0.01966 0.06389 0.01992 0.06528 0.02044 0.06598 C 0.02096 0.06667 0.02161 0.06644 0.02213 0.0669 C 0.02278 0.0676 0.02343 0.06829 0.02396 0.06899 C 0.02461 0.06991 0.025 0.0713 0.02578 0.07223 C 0.02617 0.07269 0.02695 0.07269 0.02747 0.07315 C 0.03346 0.07917 0.02877 0.07616 0.03281 0.07848 C 0.03333 0.07917 0.03385 0.0801 0.0345 0.08056 C 0.03567 0.08149 0.03685 0.08195 0.03802 0.08264 L 0.04153 0.08473 L 0.04323 0.08565 L 0.04505 0.08681 C 0.04778 0.09005 0.04609 0.08843 0.05026 0.09098 L 0.05208 0.0919 C 0.05351 0.09283 0.05468 0.09352 0.05625 0.09399 C 0.05768 0.09445 0.05937 0.09468 0.06093 0.09514 C 0.06901 0.09746 0.06419 0.09676 0.07083 0.09815 L 0.08138 0.10024 C 0.08515 0.10255 0.08203 0.10093 0.08906 0.10232 C 0.09036 0.10255 0.09166 0.10301 0.0931 0.10348 C 0.09479 0.10371 0.09661 0.10417 0.09843 0.1044 C 0.10364 0.10764 0.09948 0.10556 0.11119 0.10556 L 0.1289 0.08774 " pathEditMode="relative" ptsTypes="AAAAAAAAAAAAAAAAAAAAAAAAAAAAAAAAAAAAAAA">
                                      <p:cBhvr>
                                        <p:cTn id="44" dur="9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6 -0.00139 L -0.00196 -0.00139 C -0.00248 0.0081 -0.003 0.01111 -0.00196 0.02037 C -0.0017 0.02222 -0.00118 0.02384 -0.00078 0.02546 C -0.00026 0.02778 0.00403 0.04305 0.00573 0.04745 C 0.00651 0.04977 0.00781 0.05139 0.00859 0.0537 C 0.0151 0.07106 0.00091 0.04329 0.01679 0.07546 C 0.01979 0.08171 0.02278 0.08796 0.02617 0.09329 C 0.03268 0.10324 0.03971 0.11319 0.04726 0.12037 C 0.05143 0.1243 0.05586 0.12731 0.06015 0.13079 C 0.06419 0.13403 0.06106 0.13217 0.06666 0.13588 L 0.08359 0.14745 C 0.0875 0.15 0.09127 0.15347 0.09531 0.15463 L 0.1082 0.1588 C 0.10885 0.15903 0.10937 0.15972 0.11002 0.15995 C 0.11224 0.16111 0.11419 0.16157 0.1164 0.16204 C 0.12591 0.16342 0.12721 0.16296 0.13646 0.16296 " pathEditMode="relative" ptsTypes="AAAAAAAAAAAAAAAAA">
                                      <p:cBhvr>
                                        <p:cTn id="46" dur="9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3 0.00116 L -0.00053 0.00116 C 0.00286 0.00717 0.00677 0.01481 0.01106 0.01875 C 0.01601 0.02315 0.02135 0.02546 0.0263 0.02917 C 0.02695 0.02963 0.02747 0.03079 0.02812 0.03125 C 0.02903 0.03194 0.03007 0.03217 0.03099 0.03241 C 0.04544 0.03657 0.05989 0.04167 0.07434 0.04491 L 0.09843 0.05023 C 0.1095 0.04954 0.11614 0.05116 0.12591 0.04583 C 0.12773 0.04491 0.12942 0.04305 0.13125 0.04167 C 0.13593 0.03819 0.12877 0.04491 0.13711 0.0375 C 0.13854 0.03634 0.13893 0.03542 0.13997 0.03333 L 0.18632 0.01042 " pathEditMode="relative" ptsTypes="AAAAAAAAAAAAA">
                                      <p:cBhvr>
                                        <p:cTn id="48" dur="9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0717 L 0.00039 0.00717 C 0.00052 1.85185E-6 0.00065 -0.00695 0.00091 -0.01389 C 0.00117 -0.02084 0.00143 -0.02107 0.0026 -0.02732 C 0.00286 -0.02847 0.00299 -0.0294 0.00325 -0.03056 C 0.00364 -0.03195 0.00403 -0.03334 0.00443 -0.03472 C 0.00469 -0.03565 0.00456 -0.03704 0.00495 -0.03773 C 0.00547 -0.03866 0.00612 -0.03843 0.00677 -0.03889 C 0.00794 -0.04491 0.00651 -0.03935 0.00911 -0.04398 C 0.01771 -0.05926 0.0026 -0.03542 0.01198 -0.04931 C 0.01458 -0.05301 0.01302 -0.05209 0.01614 -0.05556 C 0.01732 -0.05671 0.01849 -0.05741 0.01966 -0.05857 C 0.0207 -0.05949 0.02148 -0.06088 0.02252 -0.06181 C 0.0237 -0.06273 0.02487 -0.0632 0.02604 -0.06389 C 0.0276 -0.06482 0.02916 -0.06597 0.03073 -0.0669 C 0.03216 -0.06806 0.03346 -0.06921 0.03489 -0.07014 C 0.03841 -0.07222 0.04193 -0.07431 0.04544 -0.07639 C 0.04739 -0.07755 0.04922 -0.07871 0.0513 -0.0794 C 0.05325 -0.08009 0.05521 -0.08056 0.05716 -0.08148 C 0.05885 -0.08241 0.06068 -0.0838 0.06237 -0.08472 C 0.06497 -0.08611 0.06536 -0.08565 0.06823 -0.08681 C 0.08268 -0.0919 0.07487 -0.09005 0.08528 -0.0919 C 0.08932 -0.09445 0.08411 -0.09167 0.09166 -0.09398 C 0.09323 -0.09468 0.09479 -0.0956 0.09635 -0.09607 C 0.09791 -0.09676 0.09948 -0.09699 0.10104 -0.09722 C 0.10768 -0.09838 0.10586 -0.09815 0.11107 -0.09815 " pathEditMode="relative" ptsTypes="AAAAAAAAAAAAAAAAAAAAAAAAAA">
                                      <p:cBhvr>
                                        <p:cTn id="50" dur="9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6 0.00255 L -0.00066 0.00255 C -0.00053 -0.00092 -0.00066 -0.00463 -0.00013 -0.00787 C 0.00013 -0.00972 0.00117 -0.01064 0.00156 -0.01203 C 0.00195 -0.01319 0.00195 -0.01435 0.00221 -0.01527 C 0.00247 -0.01643 0.00312 -0.01736 0.00338 -0.01828 C 0.00364 -0.01944 0.00377 -0.0206 0.0039 -0.02152 C 0.00481 -0.02523 0.00703 -0.03148 0.00807 -0.03402 C 0.01002 -0.03865 0.01237 -0.04305 0.01445 -0.04745 C 0.01601 -0.05069 0.01718 -0.05463 0.01914 -0.05694 C 0.01979 -0.05764 0.02044 -0.0581 0.02096 -0.05902 C 0.02239 -0.06157 0.02356 -0.06481 0.025 -0.06736 C 0.02552 -0.06828 0.0263 -0.06851 0.02682 -0.06944 C 0.03971 -0.08773 0.02773 -0.07268 0.0444 -0.09236 C 0.05026 -0.0993 0.04934 -0.09838 0.0608 -0.10902 C 0.06484 -0.11273 0.06888 -0.11666 0.07304 -0.12037 C 0.07369 -0.12083 0.07421 -0.12106 0.07487 -0.12152 C 0.08033 -0.12546 0.08567 -0.13009 0.09127 -0.13402 C 0.09544 -0.13703 0.1 -0.13865 0.10416 -0.14236 C 0.10494 -0.14305 0.10559 -0.14398 0.10651 -0.14444 C 0.11054 -0.14606 0.11783 -0.14884 0.12291 -0.14953 C 0.12578 -0.15 0.12877 -0.15023 0.13164 -0.15046 C 0.13984 -0.15023 0.14804 -0.15023 0.15625 -0.14953 C 0.1569 -0.14953 0.15742 -0.14884 0.15807 -0.14861 C 0.15872 -0.14814 0.15963 -0.14791 0.16041 -0.14745 C 0.16263 -0.14629 0.16419 -0.14537 0.16627 -0.14328 C 0.16744 -0.14189 0.16862 -0.14051 0.16979 -0.13912 C 0.17031 -0.13842 0.17083 -0.1375 0.17148 -0.13703 L 0.1733 -0.13611 " pathEditMode="relative" ptsTypes="AAAAAAAAAAAAAAAAAAAAAAAAAAAAA">
                                      <p:cBhvr>
                                        <p:cTn id="52" dur="9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52 -0.00046 L -0.00352 -0.00046 L 0.00234 0.00163 C 0.00312 0.00186 0.00377 0.00278 0.00469 0.00278 C 0.01028 0.00278 0.01601 0.00209 0.02161 0.00163 C 0.02265 0.00139 0.02357 0.00116 0.02461 0.0007 C 0.02578 -4.81481E-6 0.02682 -0.00092 0.02812 -0.00138 C 0.0289 -0.00185 0.02969 -0.00208 0.03047 -0.00254 C 0.03203 -0.00462 0.03372 -0.00625 0.03515 -0.00879 C 0.03763 -0.01319 0.04375 -0.02476 0.04687 -0.02754 C 0.05338 -0.03333 0.04752 -0.02754 0.05325 -0.03472 C 0.0556 -0.03773 0.0582 -0.04004 0.06028 -0.04305 C 0.06146 -0.0449 0.06393 -0.04884 0.06562 -0.05046 C 0.06784 -0.05254 0.07031 -0.05439 0.07265 -0.05671 C 0.07396 -0.0581 0.07526 -0.05972 0.07669 -0.06087 C 0.08138 -0.06481 0.0832 -0.06412 0.08841 -0.06805 C 0.09492 -0.07314 0.09062 -0.07013 0.09896 -0.0743 C 0.11732 -0.08356 0.10521 -0.07824 0.11719 -0.08263 C 0.11914 -0.08356 0.12213 -0.08425 0.12422 -0.08587 C 0.12552 -0.0868 0.12682 -0.08842 0.12825 -0.08888 C 0.12982 -0.08981 0.13138 -0.08958 0.13294 -0.09004 C 0.13607 -0.09212 0.13867 -0.09398 0.14179 -0.09513 C 0.1431 -0.09583 0.14453 -0.09606 0.14583 -0.09629 C 0.15013 -0.09699 0.15872 -0.09837 0.15872 -0.09837 L 0.16224 -0.10046 L 0.16406 -0.10138 C 0.16679 -0.10879 0.16523 -0.10625 0.1681 -0.10972 C 0.16849 -0.11087 0.16888 -0.11203 0.16927 -0.11296 C 0.16992 -0.11412 0.17057 -0.11481 0.17109 -0.11597 C 0.17161 -0.11736 0.17174 -0.11898 0.17226 -0.12013 C 0.17278 -0.12152 0.17344 -0.12222 0.17396 -0.12337 C 0.17448 -0.1243 0.17487 -0.12546 0.17513 -0.12638 C 0.17656 -0.13125 0.175 -0.12824 0.17643 -0.13055 " pathEditMode="relative" ptsTypes="AAAAAAAAAAAAAAAAAAAAAAAAAAAAAAAAA">
                                      <p:cBhvr>
                                        <p:cTn id="54" dur="9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04 0.00764 L -0.00404 0.00764 C -0.00391 0.00208 -0.00378 -0.00972 -0.003 -0.01643 C -0.00274 -0.01782 -0.0017 -0.0243 -0.00118 -0.02685 C -0.00078 -0.0287 -0.00039 -0.03032 3.75E-6 -0.03194 C 0.00156 -0.03981 3.75E-6 -0.03727 0.00468 -0.04977 C 0.00586 -0.05278 0.00664 -0.05648 0.0082 -0.05903 C 0.01198 -0.06574 0.02135 -0.08287 0.02395 -0.08518 C 0.03073 -0.0912 0.01979 -0.08102 0.03099 -0.09352 C 0.03346 -0.0963 0.03619 -0.09838 0.03867 -0.10069 C 0.03932 -0.10139 0.03971 -0.10231 0.04036 -0.10278 C 0.04257 -0.10486 0.04479 -0.10625 0.04687 -0.1081 C 0.04752 -0.10856 0.04804 -0.10949 0.04856 -0.11018 C 0.05078 -0.11227 0.05273 -0.11481 0.05507 -0.11643 C 0.05794 -0.11852 0.06093 -0.11967 0.0638 -0.12153 C 0.06679 -0.12361 0.06966 -0.12569 0.07265 -0.12778 C 0.07343 -0.12847 0.07408 -0.1294 0.075 -0.12986 C 0.07747 -0.13148 0.08007 -0.13264 0.08255 -0.13403 C 0.08632 -0.13866 0.0845 -0.1368 0.09192 -0.14143 C 0.0927 -0.1419 0.09349 -0.1419 0.09427 -0.14236 C 0.09687 -0.14444 0.09935 -0.14676 0.10195 -0.14861 C 0.1026 -0.1493 0.10351 -0.1493 0.10429 -0.14977 C 0.10703 -0.15162 0.10963 -0.15417 0.1125 -0.15602 C 0.11341 -0.15671 0.11445 -0.15648 0.11536 -0.15694 C 0.11653 -0.15764 0.12252 -0.16134 0.12526 -0.16227 C 0.12838 -0.16342 0.13164 -0.16412 0.13463 -0.16528 C 0.13528 -0.16551 0.1358 -0.1662 0.13645 -0.16643 C 0.13958 -0.16759 0.1427 -0.16875 0.14583 -0.16944 C 0.14948 -0.17037 0.15325 -0.17083 0.1569 -0.17153 C 0.15807 -0.17176 0.15924 -0.17245 0.16041 -0.17268 L 0.16927 -0.17477 C 0.17304 -0.17569 0.17304 -0.17639 0.17747 -0.17893 C 0.18007 -0.18032 0.18398 -0.18125 0.18619 -0.18194 C 0.18685 -0.18217 0.18737 -0.18287 0.18802 -0.1831 C 0.19036 -0.1838 0.1927 -0.18449 0.19505 -0.18518 C 0.19583 -0.18588 0.19648 -0.1868 0.19739 -0.18727 C 0.19987 -0.18866 0.2056 -0.19051 0.20794 -0.19143 C 0.21093 -0.19491 0.20911 -0.19329 0.21432 -0.1956 C 0.22239 -0.19884 0.21679 -0.19653 0.22369 -0.19861 C 0.22734 -0.19977 0.22617 -0.2 0.2302 -0.20069 C 0.23047 -0.20092 0.23099 -0.20069 0.23138 -0.20069 " pathEditMode="relative" ptsTypes="AAAAAAAAAAAAAAAAAAAAAAAAAAAAAAAAAAAAAAAAA">
                                      <p:cBhvr>
                                        <p:cTn id="56" dur="9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04 0.00301 L 0.00404 0.00301 C 0.00248 0.00116 0.00079 -4.81481E-6 -0.00065 -0.00231 C -0.00169 -0.00393 -0.00221 -0.00648 -0.00299 -0.00856 C -0.00781 -0.02314 -0.00195 -0.00486 -0.00585 -0.01898 C -0.00638 -0.02083 -0.00703 -0.02245 -0.00768 -0.0243 C -0.00807 -0.02708 -0.00846 -0.02986 -0.00885 -0.03263 C -0.00924 -0.03564 -0.0095 -0.03888 -0.01002 -0.04189 C -0.01054 -0.04537 -0.01132 -0.04884 -0.01171 -0.05231 C -0.01276 -0.06087 -0.01406 -0.07847 -0.01406 -0.07847 C -0.0151 -0.10069 -0.01497 -0.09305 -0.01406 -0.12523 C -0.01393 -0.12916 -0.01354 -0.13379 -0.01289 -0.13773 C -0.01237 -0.14097 -0.01184 -0.14421 -0.01119 -0.14722 C -0.01093 -0.14837 -0.01028 -0.1493 -0.01002 -0.15023 C -0.00898 -0.1537 -0.00833 -0.15763 -0.00703 -0.16064 C -0.00559 -0.16458 -0.00351 -0.16759 -0.00182 -0.17106 C -0.0013 -0.17222 -0.00104 -0.17337 -0.00065 -0.1743 C 0.00547 -0.18495 0.00209 -0.1787 0.00586 -0.18356 C 0.00769 -0.18611 0.00925 -0.18865 0.01107 -0.19097 C 0.01355 -0.19398 0.01628 -0.19606 0.01875 -0.1993 C 0.02201 -0.2037 0.02331 -0.20555 0.02748 -0.20972 C 0.0293 -0.21134 0.03112 -0.21319 0.03282 -0.21481 C 0.03503 -0.21736 0.03685 -0.2206 0.0392 -0.22222 C 0.04232 -0.2243 0.04545 -0.22662 0.04857 -0.22847 C 0.05131 -0.23009 0.04974 -0.22916 0.05326 -0.23148 C 0.05782 -0.23125 0.06224 -0.23125 0.0668 -0.23055 C 0.07513 -0.22939 0.06589 -0.22939 0.06915 -0.22939 " pathEditMode="relative" ptsTypes="AAAAAAAAAAAAAAAAAAAAAAAAAAA">
                                      <p:cBhvr>
                                        <p:cTn id="58" dur="9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95833E-6 2.59259E-6 L 0.20859 2.59259E-6 " pathEditMode="relative" rAng="0" ptsTypes="AA">
                                      <p:cBhvr>
                                        <p:cTn id="60" dur="9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52" grpId="0" animBg="1"/>
      <p:bldP spid="52" grpId="1" animBg="1"/>
      <p:bldP spid="52" grpId="2" animBg="1"/>
      <p:bldP spid="12" grpId="0" animBg="1"/>
      <p:bldP spid="1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4" grpId="0" animBg="1"/>
      <p:bldP spid="68" grpId="0"/>
      <p:bldP spid="69" grpId="0"/>
      <p:bldP spid="16" grpId="0" animBg="1"/>
      <p:bldP spid="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250389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구조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617" y="1556231"/>
            <a:ext cx="1005403" cy="361189"/>
          </a:xfrm>
        </p:spPr>
        <p:txBody>
          <a:bodyPr wrap="none" anchor="t">
            <a:spAutoFit/>
          </a:bodyPr>
          <a:lstStyle/>
          <a:p>
            <a:pPr marL="0" indent="0" algn="ctr">
              <a:buNone/>
            </a:pPr>
            <a:r>
              <a:rPr kumimoji="1" lang="ko-KR" altLang="en-US" sz="1600" dirty="0"/>
              <a:t>기본구조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3134EC53-6837-4EF7-BEC4-205DE72CFC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965"/>
          <a:stretch/>
        </p:blipFill>
        <p:spPr>
          <a:xfrm>
            <a:off x="4942738" y="1933005"/>
            <a:ext cx="1572828" cy="8858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A817032-EDD2-41B1-990B-D8E4B4CE5E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7900"/>
          <a:stretch/>
        </p:blipFill>
        <p:spPr>
          <a:xfrm>
            <a:off x="7046748" y="2066462"/>
            <a:ext cx="1335117" cy="5201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A684B98-87C7-4995-82D6-0F2DBCA91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818" y="3408439"/>
            <a:ext cx="6075495" cy="78301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0E54BC6-A68F-40FA-AFC3-BA8A596255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7680"/>
          <a:stretch/>
        </p:blipFill>
        <p:spPr>
          <a:xfrm>
            <a:off x="6122602" y="4859735"/>
            <a:ext cx="1348416" cy="1068784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78FCF8B7-2AB5-4E55-9FE0-79B86BA3CFB9}"/>
              </a:ext>
            </a:extLst>
          </p:cNvPr>
          <p:cNvSpPr txBox="1">
            <a:spLocks/>
          </p:cNvSpPr>
          <p:nvPr/>
        </p:nvSpPr>
        <p:spPr>
          <a:xfrm>
            <a:off x="21415" y="406914"/>
            <a:ext cx="1991571" cy="41644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함수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b="1" dirty="0">
                <a:solidFill>
                  <a:schemeClr val="bg1"/>
                </a:solidFill>
              </a:rPr>
              <a:t>구조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인수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사용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 err="1">
                <a:solidFill>
                  <a:schemeClr val="bg1"/>
                </a:solidFill>
              </a:rPr>
              <a:t>입력값이</a:t>
            </a:r>
            <a:r>
              <a:rPr kumimoji="1" lang="ko-KR" altLang="en-US" sz="900" dirty="0">
                <a:solidFill>
                  <a:schemeClr val="bg1"/>
                </a:solidFill>
              </a:rPr>
              <a:t>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결과값이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둘 다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 지정하여 호출하기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 err="1">
                <a:solidFill>
                  <a:schemeClr val="bg1"/>
                </a:solidFill>
              </a:rPr>
              <a:t>args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en-US" altLang="ko-KR" sz="900" dirty="0" err="1">
                <a:solidFill>
                  <a:schemeClr val="bg1"/>
                </a:solidFill>
              </a:rPr>
              <a:t>kwargs</a:t>
            </a:r>
            <a:r>
              <a:rPr kumimoji="1" lang="en-US" altLang="ko-KR" sz="900" dirty="0">
                <a:solidFill>
                  <a:schemeClr val="bg1"/>
                </a:solidFill>
              </a:rPr>
              <a:t> (packing)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Unpacking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초기값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변수와 </a:t>
            </a:r>
            <a:r>
              <a:rPr kumimoji="1" lang="en-US" altLang="ko-KR" sz="900" dirty="0">
                <a:solidFill>
                  <a:schemeClr val="bg1"/>
                </a:solidFill>
              </a:rPr>
              <a:t>scope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global variable </a:t>
            </a:r>
            <a:r>
              <a:rPr kumimoji="1" lang="ko-KR" altLang="en-US" sz="900" dirty="0">
                <a:solidFill>
                  <a:schemeClr val="bg1"/>
                </a:solidFill>
              </a:rPr>
              <a:t>수정하기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lambda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51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800994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매개변수와 인수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076" y="3430812"/>
            <a:ext cx="3536481" cy="784895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매개변수</a:t>
            </a:r>
            <a:r>
              <a:rPr kumimoji="1" lang="en-US" altLang="ko-KR" sz="1600" dirty="0"/>
              <a:t>(parameter)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: </a:t>
            </a:r>
            <a:r>
              <a:rPr kumimoji="1" lang="ko-KR" altLang="en-US" sz="1600" dirty="0"/>
              <a:t>들어올 값</a:t>
            </a:r>
            <a:endParaRPr kumimoji="1" lang="en-US" altLang="ko-KR" sz="1600" dirty="0"/>
          </a:p>
          <a:p>
            <a:pPr marL="0" indent="0">
              <a:buNone/>
            </a:pPr>
            <a:r>
              <a:rPr kumimoji="1" lang="ko-KR" altLang="en-US" sz="1600" dirty="0"/>
              <a:t>인수</a:t>
            </a:r>
            <a:r>
              <a:rPr kumimoji="1" lang="en-US" altLang="ko-KR" sz="1600" dirty="0"/>
              <a:t>(argument)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: </a:t>
            </a:r>
            <a:r>
              <a:rPr kumimoji="1" lang="ko-KR" altLang="en-US" sz="1600" dirty="0"/>
              <a:t>들어온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들어간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 값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0F0E4EA-1662-4899-B338-96A31766B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591"/>
          <a:stretch/>
        </p:blipFill>
        <p:spPr>
          <a:xfrm>
            <a:off x="5328167" y="1895565"/>
            <a:ext cx="3600300" cy="1306514"/>
          </a:xfrm>
          <a:prstGeom prst="rect">
            <a:avLst/>
          </a:prstGeom>
        </p:spPr>
      </p:pic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B9078735-5376-4CB6-865A-0EFAAD8B5ED1}"/>
              </a:ext>
            </a:extLst>
          </p:cNvPr>
          <p:cNvSpPr txBox="1">
            <a:spLocks/>
          </p:cNvSpPr>
          <p:nvPr/>
        </p:nvSpPr>
        <p:spPr>
          <a:xfrm>
            <a:off x="4179439" y="4588894"/>
            <a:ext cx="5897769" cy="49571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2400" b="1" dirty="0"/>
              <a:t>의사소통에 혼란을 줄 수 있으니 꼭 기억</a:t>
            </a:r>
            <a:r>
              <a:rPr kumimoji="1" lang="en-US" altLang="ko-KR" sz="2400" b="1" dirty="0"/>
              <a:t>!!!</a:t>
            </a:r>
            <a:endParaRPr kumimoji="1" lang="ko-KR" altLang="en-US" sz="2400" b="1" dirty="0"/>
          </a:p>
        </p:txBody>
      </p:sp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35106187-006C-443B-A109-DF6A0A911BB0}"/>
              </a:ext>
            </a:extLst>
          </p:cNvPr>
          <p:cNvSpPr txBox="1">
            <a:spLocks/>
          </p:cNvSpPr>
          <p:nvPr/>
        </p:nvSpPr>
        <p:spPr>
          <a:xfrm>
            <a:off x="21415" y="406914"/>
            <a:ext cx="1991571" cy="41644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함수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구조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b="1" dirty="0">
                <a:solidFill>
                  <a:schemeClr val="bg1"/>
                </a:solidFill>
              </a:rPr>
              <a:t>매개변수와 인수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사용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 err="1">
                <a:solidFill>
                  <a:schemeClr val="bg1"/>
                </a:solidFill>
              </a:rPr>
              <a:t>입력값이</a:t>
            </a:r>
            <a:r>
              <a:rPr kumimoji="1" lang="ko-KR" altLang="en-US" sz="900" dirty="0">
                <a:solidFill>
                  <a:schemeClr val="bg1"/>
                </a:solidFill>
              </a:rPr>
              <a:t>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결과값이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둘 다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 지정하여 호출하기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 err="1">
                <a:solidFill>
                  <a:schemeClr val="bg1"/>
                </a:solidFill>
              </a:rPr>
              <a:t>args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en-US" altLang="ko-KR" sz="900" dirty="0" err="1">
                <a:solidFill>
                  <a:schemeClr val="bg1"/>
                </a:solidFill>
              </a:rPr>
              <a:t>kwargs</a:t>
            </a:r>
            <a:r>
              <a:rPr kumimoji="1" lang="en-US" altLang="ko-KR" sz="900" dirty="0">
                <a:solidFill>
                  <a:schemeClr val="bg1"/>
                </a:solidFill>
              </a:rPr>
              <a:t> (packing)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Unpacking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초기값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변수와 </a:t>
            </a:r>
            <a:r>
              <a:rPr kumimoji="1" lang="en-US" altLang="ko-KR" sz="900" dirty="0">
                <a:solidFill>
                  <a:schemeClr val="bg1"/>
                </a:solidFill>
              </a:rPr>
              <a:t>scope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global variable </a:t>
            </a:r>
            <a:r>
              <a:rPr kumimoji="1" lang="ko-KR" altLang="en-US" sz="900" dirty="0">
                <a:solidFill>
                  <a:schemeClr val="bg1"/>
                </a:solidFill>
              </a:rPr>
              <a:t>수정하기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lambda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15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250389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사용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9813" y="1649334"/>
            <a:ext cx="2339102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/>
              <a:t>한글로 표현한 기본구조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019B2A2-8AF1-4EEC-8F00-121500074E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833"/>
          <a:stretch/>
        </p:blipFill>
        <p:spPr>
          <a:xfrm>
            <a:off x="4516462" y="2676128"/>
            <a:ext cx="2608865" cy="6514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BED377B-9F45-4E5B-B40D-29F75C14BB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944"/>
          <a:stretch/>
        </p:blipFill>
        <p:spPr>
          <a:xfrm>
            <a:off x="7389781" y="2475942"/>
            <a:ext cx="2012383" cy="10518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9DA6646-F835-437C-B1C4-2EB96D1ADC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5899"/>
          <a:stretch/>
        </p:blipFill>
        <p:spPr>
          <a:xfrm>
            <a:off x="4956537" y="4008947"/>
            <a:ext cx="1728714" cy="83467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6AF60E9-195B-41C1-B5CA-E345842E48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8197"/>
          <a:stretch/>
        </p:blipFill>
        <p:spPr>
          <a:xfrm>
            <a:off x="7614050" y="4008947"/>
            <a:ext cx="1563844" cy="83467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212BF90-0270-44A0-A570-2F48552B497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9995"/>
          <a:stretch/>
        </p:blipFill>
        <p:spPr>
          <a:xfrm>
            <a:off x="5073754" y="5273114"/>
            <a:ext cx="4328410" cy="658239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6631ADC5-E6E9-43D8-956D-A36AC84BA887}"/>
              </a:ext>
            </a:extLst>
          </p:cNvPr>
          <p:cNvSpPr txBox="1">
            <a:spLocks/>
          </p:cNvSpPr>
          <p:nvPr/>
        </p:nvSpPr>
        <p:spPr>
          <a:xfrm>
            <a:off x="6838156" y="4245689"/>
            <a:ext cx="595035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사용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1A234EEA-DF85-466C-94DE-FB27FCF0CB98}"/>
              </a:ext>
            </a:extLst>
          </p:cNvPr>
          <p:cNvSpPr txBox="1">
            <a:spLocks/>
          </p:cNvSpPr>
          <p:nvPr/>
        </p:nvSpPr>
        <p:spPr>
          <a:xfrm>
            <a:off x="9451395" y="4092637"/>
            <a:ext cx="2142117" cy="65665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함수를 실행하는 것을 호출</a:t>
            </a:r>
            <a:r>
              <a:rPr kumimoji="1" lang="en-US" altLang="ko-KR" sz="1600" dirty="0"/>
              <a:t>(Call) </a:t>
            </a:r>
            <a:r>
              <a:rPr kumimoji="1" lang="ko-KR" altLang="en-US" sz="1600" dirty="0"/>
              <a:t>한다고 함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4F472A2C-EE34-46A5-9FCF-4C09BE6F355B}"/>
              </a:ext>
            </a:extLst>
          </p:cNvPr>
          <p:cNvSpPr txBox="1">
            <a:spLocks/>
          </p:cNvSpPr>
          <p:nvPr/>
        </p:nvSpPr>
        <p:spPr>
          <a:xfrm>
            <a:off x="21415" y="406914"/>
            <a:ext cx="1991571" cy="41644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함수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구조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인수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b="1" dirty="0">
                <a:solidFill>
                  <a:schemeClr val="bg1"/>
                </a:solidFill>
              </a:rPr>
              <a:t>사용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 err="1">
                <a:solidFill>
                  <a:schemeClr val="bg1"/>
                </a:solidFill>
              </a:rPr>
              <a:t>입력값이</a:t>
            </a:r>
            <a:r>
              <a:rPr kumimoji="1" lang="ko-KR" altLang="en-US" sz="900" dirty="0">
                <a:solidFill>
                  <a:schemeClr val="bg1"/>
                </a:solidFill>
              </a:rPr>
              <a:t>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결과값이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둘 다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 지정하여 호출하기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 err="1">
                <a:solidFill>
                  <a:schemeClr val="bg1"/>
                </a:solidFill>
              </a:rPr>
              <a:t>args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en-US" altLang="ko-KR" sz="900" dirty="0" err="1">
                <a:solidFill>
                  <a:schemeClr val="bg1"/>
                </a:solidFill>
              </a:rPr>
              <a:t>kwargs</a:t>
            </a:r>
            <a:r>
              <a:rPr kumimoji="1" lang="en-US" altLang="ko-KR" sz="900" dirty="0">
                <a:solidFill>
                  <a:schemeClr val="bg1"/>
                </a:solidFill>
              </a:rPr>
              <a:t> (packing)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Unpacking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초기값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변수와 </a:t>
            </a:r>
            <a:r>
              <a:rPr kumimoji="1" lang="en-US" altLang="ko-KR" sz="900" dirty="0">
                <a:solidFill>
                  <a:schemeClr val="bg1"/>
                </a:solidFill>
              </a:rPr>
              <a:t>scope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global variable </a:t>
            </a:r>
            <a:r>
              <a:rPr kumimoji="1" lang="ko-KR" altLang="en-US" sz="900" dirty="0">
                <a:solidFill>
                  <a:schemeClr val="bg1"/>
                </a:solidFill>
              </a:rPr>
              <a:t>수정하기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lambda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93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328382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입력값이</a:t>
            </a:r>
            <a:r>
              <a:rPr kumimoji="1" lang="ko-KR" altLang="en-US" sz="3600" dirty="0">
                <a:solidFill>
                  <a:schemeClr val="accent1"/>
                </a:solidFill>
              </a:rPr>
              <a:t> 없는 함수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0401" y="2094769"/>
            <a:ext cx="2121093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 err="1"/>
              <a:t>입력값이</a:t>
            </a:r>
            <a:r>
              <a:rPr kumimoji="1" lang="ko-KR" altLang="en-US" sz="1600" dirty="0"/>
              <a:t> 없는 함수</a:t>
            </a:r>
            <a:r>
              <a:rPr kumimoji="1" lang="en-US" altLang="ko-KR" sz="1600" dirty="0"/>
              <a:t>??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7BAB60C1-7392-42F0-9CE5-5A764D4D8E04}"/>
              </a:ext>
            </a:extLst>
          </p:cNvPr>
          <p:cNvSpPr txBox="1">
            <a:spLocks/>
          </p:cNvSpPr>
          <p:nvPr/>
        </p:nvSpPr>
        <p:spPr>
          <a:xfrm>
            <a:off x="7265531" y="2094768"/>
            <a:ext cx="157767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아무 문제 없음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662299-4E22-4934-A534-6A3B8DB362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956"/>
          <a:stretch/>
        </p:blipFill>
        <p:spPr>
          <a:xfrm>
            <a:off x="4646636" y="3109447"/>
            <a:ext cx="2158113" cy="13161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2BD6235-8669-49C9-AAFC-50F1340E68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380"/>
          <a:stretch/>
        </p:blipFill>
        <p:spPr>
          <a:xfrm>
            <a:off x="7428695" y="3245312"/>
            <a:ext cx="1581511" cy="10444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7941214-6894-4CE4-AEEF-91B9305B0D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5213"/>
          <a:stretch/>
        </p:blipFill>
        <p:spPr>
          <a:xfrm>
            <a:off x="5537023" y="4907190"/>
            <a:ext cx="3140102" cy="823686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EF7A7B5E-772F-42A6-8DB4-14F169FEAC6D}"/>
              </a:ext>
            </a:extLst>
          </p:cNvPr>
          <p:cNvSpPr txBox="1">
            <a:spLocks/>
          </p:cNvSpPr>
          <p:nvPr/>
        </p:nvSpPr>
        <p:spPr>
          <a:xfrm>
            <a:off x="21415" y="406914"/>
            <a:ext cx="1991571" cy="41644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함수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구조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인수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사용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b="1" dirty="0" err="1">
                <a:solidFill>
                  <a:schemeClr val="bg1"/>
                </a:solidFill>
              </a:rPr>
              <a:t>입력값이</a:t>
            </a:r>
            <a:r>
              <a:rPr kumimoji="1" lang="ko-KR" altLang="en-US" sz="900" b="1" dirty="0">
                <a:solidFill>
                  <a:schemeClr val="bg1"/>
                </a:solidFill>
              </a:rPr>
              <a:t> 없는 함수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결과값이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둘 다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 지정하여 호출하기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 err="1">
                <a:solidFill>
                  <a:schemeClr val="bg1"/>
                </a:solidFill>
              </a:rPr>
              <a:t>args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en-US" altLang="ko-KR" sz="900" dirty="0" err="1">
                <a:solidFill>
                  <a:schemeClr val="bg1"/>
                </a:solidFill>
              </a:rPr>
              <a:t>kwargs</a:t>
            </a:r>
            <a:r>
              <a:rPr kumimoji="1" lang="en-US" altLang="ko-KR" sz="900" dirty="0">
                <a:solidFill>
                  <a:schemeClr val="bg1"/>
                </a:solidFill>
              </a:rPr>
              <a:t> (packing)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Unpacking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초기값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변수와 </a:t>
            </a:r>
            <a:r>
              <a:rPr kumimoji="1" lang="en-US" altLang="ko-KR" sz="900" dirty="0">
                <a:solidFill>
                  <a:schemeClr val="bg1"/>
                </a:solidFill>
              </a:rPr>
              <a:t>scope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global variable </a:t>
            </a:r>
            <a:r>
              <a:rPr kumimoji="1" lang="ko-KR" altLang="en-US" sz="900" dirty="0">
                <a:solidFill>
                  <a:schemeClr val="bg1"/>
                </a:solidFill>
              </a:rPr>
              <a:t>수정하기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lambda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78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328382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결과값이 없는 함수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681" y="1508605"/>
            <a:ext cx="2281394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그럼 결과 값이 없으면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E2EF5DB-01EE-48BE-8B71-0BB2E52C2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865"/>
          <a:stretch/>
        </p:blipFill>
        <p:spPr>
          <a:xfrm>
            <a:off x="4916885" y="1969416"/>
            <a:ext cx="5026614" cy="11145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1264516-D980-46F2-BF12-BEEE59D96E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462"/>
          <a:stretch/>
        </p:blipFill>
        <p:spPr>
          <a:xfrm>
            <a:off x="4916885" y="3208338"/>
            <a:ext cx="1864991" cy="6543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BD1F94B-A3F8-41C9-8056-584D816E7C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0130"/>
          <a:stretch/>
        </p:blipFill>
        <p:spPr>
          <a:xfrm>
            <a:off x="6901336" y="3165194"/>
            <a:ext cx="3047496" cy="6974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52331A8-42DC-4483-A26A-8FCB25C5D5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4484"/>
          <a:stretch/>
        </p:blipFill>
        <p:spPr>
          <a:xfrm>
            <a:off x="5477877" y="4764582"/>
            <a:ext cx="1939338" cy="6543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AEDFBB3-F8EA-446C-AC8A-86C55FF4E0C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7756"/>
          <a:stretch/>
        </p:blipFill>
        <p:spPr>
          <a:xfrm>
            <a:off x="7507322" y="4649531"/>
            <a:ext cx="1690653" cy="884451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DF2C1B45-66B2-48A8-AE3F-9BA9868A7567}"/>
              </a:ext>
            </a:extLst>
          </p:cNvPr>
          <p:cNvSpPr txBox="1">
            <a:spLocks/>
          </p:cNvSpPr>
          <p:nvPr/>
        </p:nvSpPr>
        <p:spPr>
          <a:xfrm>
            <a:off x="7726258" y="1508605"/>
            <a:ext cx="157767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아무 문제 없음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8559DE93-3BE8-454D-8901-B287A2608175}"/>
              </a:ext>
            </a:extLst>
          </p:cNvPr>
          <p:cNvSpPr txBox="1">
            <a:spLocks/>
          </p:cNvSpPr>
          <p:nvPr/>
        </p:nvSpPr>
        <p:spPr>
          <a:xfrm>
            <a:off x="6102748" y="4169111"/>
            <a:ext cx="2654894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뭘 반환 했는지 확인해보자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7C481A9F-570D-4E49-8980-4C04950EF690}"/>
              </a:ext>
            </a:extLst>
          </p:cNvPr>
          <p:cNvSpPr txBox="1">
            <a:spLocks/>
          </p:cNvSpPr>
          <p:nvPr/>
        </p:nvSpPr>
        <p:spPr>
          <a:xfrm>
            <a:off x="21415" y="406914"/>
            <a:ext cx="1991571" cy="41644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함수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구조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인수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사용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 err="1">
                <a:solidFill>
                  <a:schemeClr val="bg1"/>
                </a:solidFill>
              </a:rPr>
              <a:t>입력값이</a:t>
            </a:r>
            <a:r>
              <a:rPr kumimoji="1" lang="ko-KR" altLang="en-US" sz="900" dirty="0">
                <a:solidFill>
                  <a:schemeClr val="bg1"/>
                </a:solidFill>
              </a:rPr>
              <a:t>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b="1" dirty="0">
                <a:solidFill>
                  <a:schemeClr val="bg1"/>
                </a:solidFill>
              </a:rPr>
              <a:t>결과값이 없는 함수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둘 다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 지정하여 호출하기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 err="1">
                <a:solidFill>
                  <a:schemeClr val="bg1"/>
                </a:solidFill>
              </a:rPr>
              <a:t>args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en-US" altLang="ko-KR" sz="900" dirty="0" err="1">
                <a:solidFill>
                  <a:schemeClr val="bg1"/>
                </a:solidFill>
              </a:rPr>
              <a:t>kwargs</a:t>
            </a:r>
            <a:r>
              <a:rPr kumimoji="1" lang="en-US" altLang="ko-KR" sz="900" dirty="0">
                <a:solidFill>
                  <a:schemeClr val="bg1"/>
                </a:solidFill>
              </a:rPr>
              <a:t> (packing)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Unpacking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초기값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변수와 </a:t>
            </a:r>
            <a:r>
              <a:rPr kumimoji="1" lang="en-US" altLang="ko-KR" sz="900" dirty="0">
                <a:solidFill>
                  <a:schemeClr val="bg1"/>
                </a:solidFill>
              </a:rPr>
              <a:t>scope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global variable </a:t>
            </a:r>
            <a:r>
              <a:rPr kumimoji="1" lang="ko-KR" altLang="en-US" sz="900" dirty="0">
                <a:solidFill>
                  <a:schemeClr val="bg1"/>
                </a:solidFill>
              </a:rPr>
              <a:t>수정하기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lambda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3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theme/theme1.xml><?xml version="1.0" encoding="utf-8"?>
<a:theme xmlns:a="http://schemas.openxmlformats.org/drawingml/2006/main" name="아틀라스">
  <a:themeElements>
    <a:clrScheme name="아틀라스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아틀라스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아틀라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1133</Words>
  <Application>Microsoft Office PowerPoint</Application>
  <PresentationFormat>와이드스크린</PresentationFormat>
  <Paragraphs>382</Paragraphs>
  <Slides>28</Slides>
  <Notes>0</Notes>
  <HiddenSlides>2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맑은 고딕</vt:lpstr>
      <vt:lpstr>Arial</vt:lpstr>
      <vt:lpstr>Calibri Light</vt:lpstr>
      <vt:lpstr>Rockwell</vt:lpstr>
      <vt:lpstr>Wingdings</vt:lpstr>
      <vt:lpstr>아틀라스</vt:lpstr>
      <vt:lpstr>점프 투 파이썬</vt:lpstr>
      <vt:lpstr>파이썬 실행하기</vt:lpstr>
      <vt:lpstr>함수</vt:lpstr>
      <vt:lpstr>함수</vt:lpstr>
      <vt:lpstr>함수 : 구조</vt:lpstr>
      <vt:lpstr>함수 : 매개변수와 인수</vt:lpstr>
      <vt:lpstr>함수 : 사용</vt:lpstr>
      <vt:lpstr>함수 : 입력값이 없는 함수</vt:lpstr>
      <vt:lpstr>함수 : 결과값이 없는 함수</vt:lpstr>
      <vt:lpstr>함수 : 둘 다 없는 함수</vt:lpstr>
      <vt:lpstr>함수 : 매개변수 지정하여 호출하기</vt:lpstr>
      <vt:lpstr>함수 : args/kwargs (packing) </vt:lpstr>
      <vt:lpstr>함수 : Unpacking</vt:lpstr>
      <vt:lpstr>함수 : 결과값</vt:lpstr>
      <vt:lpstr>함수 : 매개변수 초기값</vt:lpstr>
      <vt:lpstr>함수 : 변수와 scope</vt:lpstr>
      <vt:lpstr>함수 : 변수와 scope</vt:lpstr>
      <vt:lpstr>함수 : local scope에서 global variable 수정하기</vt:lpstr>
      <vt:lpstr>함수 : lambda</vt:lpstr>
      <vt:lpstr>연습문제 #1</vt:lpstr>
      <vt:lpstr>연습문제 #2</vt:lpstr>
      <vt:lpstr>사용자 입력과 출력</vt:lpstr>
      <vt:lpstr>사용자 입력과 출력</vt:lpstr>
      <vt:lpstr>연습문제 #1</vt:lpstr>
      <vt:lpstr>파일 읽고 쓰기</vt:lpstr>
      <vt:lpstr>파일 읽고 쓰기</vt:lpstr>
      <vt:lpstr>연습문제 #1</vt:lpstr>
      <vt:lpstr>왜 파이썬?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점프 투 파이썬</dc:title>
  <dc:creator>이효건</dc:creator>
  <cp:lastModifiedBy>Lee Hyogun</cp:lastModifiedBy>
  <cp:revision>197</cp:revision>
  <dcterms:created xsi:type="dcterms:W3CDTF">2019-01-21T06:59:28Z</dcterms:created>
  <dcterms:modified xsi:type="dcterms:W3CDTF">2019-01-27T13:46:28Z</dcterms:modified>
</cp:coreProperties>
</file>