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81" r:id="rId3"/>
    <p:sldId id="265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74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269" r:id="rId28"/>
    <p:sldId id="275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70" r:id="rId38"/>
    <p:sldId id="276" r:id="rId39"/>
    <p:sldId id="271" r:id="rId40"/>
    <p:sldId id="277" r:id="rId41"/>
    <p:sldId id="272" r:id="rId42"/>
    <p:sldId id="278" r:id="rId43"/>
    <p:sldId id="273" r:id="rId44"/>
    <p:sldId id="279" r:id="rId45"/>
    <p:sldId id="266" r:id="rId46"/>
    <p:sldId id="280" r:id="rId47"/>
    <p:sldId id="26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0DDA4EE-FC85-4448-8DBA-8E785317F8E7}">
          <p14:sldIdLst>
            <p14:sldId id="256"/>
            <p14:sldId id="281"/>
          </p14:sldIdLst>
        </p14:section>
        <p14:section name="숫자형" id="{CAE68CC6-0169-CA4D-8946-C99D419D8B76}">
          <p14:sldIdLst>
            <p14:sldId id="265"/>
            <p14:sldId id="267"/>
            <p14:sldId id="282"/>
            <p14:sldId id="283"/>
            <p14:sldId id="284"/>
            <p14:sldId id="285"/>
            <p14:sldId id="286"/>
          </p14:sldIdLst>
        </p14:section>
        <p14:section name="문자열 자료형" id="{1DDB765B-BF35-E547-B6A2-D002A9FCF333}">
          <p14:sldIdLst>
            <p14:sldId id="268"/>
            <p14:sldId id="274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리스트 자료형" id="{7A9506D8-20AE-494D-901D-33120BFDE11C}">
          <p14:sldIdLst>
            <p14:sldId id="269"/>
            <p14:sldId id="275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튜플 자료형" id="{2E57548D-D1BC-D646-B9A2-72B423BFDA34}">
          <p14:sldIdLst>
            <p14:sldId id="270"/>
            <p14:sldId id="276"/>
          </p14:sldIdLst>
        </p14:section>
        <p14:section name="사전형 자료형" id="{850076DF-979B-8944-928E-2897B932F648}">
          <p14:sldIdLst>
            <p14:sldId id="271"/>
            <p14:sldId id="277"/>
          </p14:sldIdLst>
        </p14:section>
        <p14:section name="집합 자료형" id="{C01FCEEC-DBF2-0843-95D7-6DCDF479AA10}">
          <p14:sldIdLst>
            <p14:sldId id="272"/>
            <p14:sldId id="278"/>
          </p14:sldIdLst>
        </p14:section>
        <p14:section name="불 자료형" id="{1EEDACE9-034E-6949-AF59-8FCD0B36DECD}">
          <p14:sldIdLst>
            <p14:sldId id="273"/>
            <p14:sldId id="279"/>
          </p14:sldIdLst>
        </p14:section>
        <p14:section name="변수" id="{6A222B6B-389D-1B45-B283-2B3A9B6E9AE9}">
          <p14:sldIdLst>
            <p14:sldId id="266"/>
            <p14:sldId id="28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00FE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3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8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4.png"/><Relationship Id="rId7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62.png"/><Relationship Id="rId4" Type="http://schemas.openxmlformats.org/officeDocument/2006/relationships/image" Target="../media/image70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02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자료형과</a:t>
            </a:r>
            <a:r>
              <a:rPr kumimoji="1" lang="ko-KR" altLang="en-US" sz="2000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String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3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8615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170" y="3137532"/>
            <a:ext cx="2737865" cy="120924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내용에 ＇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로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로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r>
              <a:rPr kumimoji="1" lang="ko-KR" altLang="en-US" sz="1600" dirty="0"/>
              <a:t>그 외의 경우는 완전히 같음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72243D5-6946-2946-89B8-F10B65D0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13" y="1478881"/>
            <a:ext cx="3987830" cy="306409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7F111-CFFB-694C-B9C9-82CCAD343844}"/>
              </a:ext>
            </a:extLst>
          </p:cNvPr>
          <p:cNvGrpSpPr/>
          <p:nvPr/>
        </p:nvGrpSpPr>
        <p:grpSpPr>
          <a:xfrm>
            <a:off x="7133534" y="1662453"/>
            <a:ext cx="3987830" cy="1213141"/>
            <a:chOff x="6459270" y="1985175"/>
            <a:chExt cx="6250355" cy="1901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B9FC3D1-9C3D-224E-AA62-C176A2BC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132" y="1985175"/>
              <a:ext cx="6246493" cy="8164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47C602-3B8F-0A49-859C-DD21D84D6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9270" y="2776817"/>
              <a:ext cx="4803775" cy="1109783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E325CF1-68F2-9148-8A5E-60EB9F757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709" y="4783116"/>
            <a:ext cx="5723496" cy="1035614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FDAF977-7A67-EC48-B810-118F9D777427}"/>
              </a:ext>
            </a:extLst>
          </p:cNvPr>
          <p:cNvSpPr txBox="1">
            <a:spLocks/>
          </p:cNvSpPr>
          <p:nvPr/>
        </p:nvSpPr>
        <p:spPr>
          <a:xfrm>
            <a:off x="5499208" y="5880530"/>
            <a:ext cx="3308919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방법으로는 백슬래시</a:t>
            </a:r>
            <a:r>
              <a:rPr kumimoji="1" lang="en-US" altLang="ko-KR" sz="1600" dirty="0"/>
              <a:t>(\)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폰트에 따라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\</a:t>
            </a:r>
            <a:r>
              <a:rPr kumimoji="1" lang="ko-KR" altLang="en-US" sz="1600" dirty="0">
                <a:latin typeface="+mn-ea"/>
              </a:rPr>
              <a:t>로 보일 수 있음</a:t>
            </a:r>
            <a:r>
              <a:rPr kumimoji="1" lang="en-US" altLang="ko-KR" sz="1600" dirty="0">
                <a:latin typeface="+mn-ea"/>
              </a:rPr>
              <a:t>)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D671F4-D92B-4A43-A176-7A99F722B1A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7" y="3985365"/>
            <a:ext cx="5469767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줄 바꿈 문자</a:t>
            </a:r>
            <a:r>
              <a:rPr kumimoji="1" lang="en-US" altLang="ko-KR" sz="1600" dirty="0"/>
              <a:t>(\n)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삽입하면 되긴 하는데 읽기 살짝 불편함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C0C6DD-CCBF-684F-9D7E-FA2E2871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72" y="1340742"/>
            <a:ext cx="4216400" cy="179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428820-4297-A642-9EBC-6EC6DAA8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29" y="3197471"/>
            <a:ext cx="6452315" cy="719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1E831-A784-DC48-B280-95DBD5A5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557" y="4382838"/>
            <a:ext cx="3838602" cy="2164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E935FB-0F64-0A44-AD82-05DB1105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398" y="4423471"/>
            <a:ext cx="3949700" cy="22098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355B9A4-D2D7-4053-B5DB-ACADDA82779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1083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escape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833" y="3601169"/>
            <a:ext cx="4976042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위 쪽 다섯 개 빼고는 거의 안 </a:t>
            </a:r>
            <a:r>
              <a:rPr kumimoji="1" lang="ko-KR" altLang="en-US" sz="1600" dirty="0" err="1"/>
              <a:t>씁니당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\r</a:t>
            </a:r>
            <a:r>
              <a:rPr kumimoji="1" lang="ko-KR" altLang="en-US" sz="1600" dirty="0"/>
              <a:t>로는 </a:t>
            </a:r>
            <a:r>
              <a:rPr kumimoji="1" lang="ko-KR" altLang="en-US" sz="1600" dirty="0" err="1"/>
              <a:t>재밌는거</a:t>
            </a:r>
            <a:r>
              <a:rPr kumimoji="1" lang="ko-KR" altLang="en-US" sz="1600" dirty="0"/>
              <a:t> 만들 수 있는데 나중에 알려드릴게요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B465EC9-8328-9B4D-A681-5E71ABF8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72" y="1394448"/>
            <a:ext cx="2770733" cy="501332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102CC14-3BD0-419A-AAA6-A568405C054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문자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3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640" y="3247805"/>
            <a:ext cx="232467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 </a:t>
            </a:r>
            <a:r>
              <a:rPr kumimoji="1" lang="en-US" altLang="ko-KR" sz="1600" dirty="0"/>
              <a:t>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E88B10-2930-D34C-8537-463E101C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90" y="1390971"/>
            <a:ext cx="3467100" cy="1905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240439-A5CD-7546-9483-7B7544E1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67" y="1856265"/>
            <a:ext cx="2616200" cy="15240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33D075B-708E-0541-9EA4-DE3ADAC97BAE}"/>
              </a:ext>
            </a:extLst>
          </p:cNvPr>
          <p:cNvSpPr txBox="1">
            <a:spLocks/>
          </p:cNvSpPr>
          <p:nvPr/>
        </p:nvSpPr>
        <p:spPr>
          <a:xfrm>
            <a:off x="6985997" y="3341275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B3C314-2989-AB4C-A88E-0D5E93F6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251" y="1682402"/>
            <a:ext cx="2806560" cy="19580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E35A7-31B2-B24E-ADD7-62B54793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567" y="3908907"/>
            <a:ext cx="5720670" cy="17694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631D0-1120-2746-88B5-EA6660D79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009" y="4273320"/>
            <a:ext cx="3571332" cy="1415056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6C88284-85E9-5C4E-BDDE-5EEC4532BDC4}"/>
              </a:ext>
            </a:extLst>
          </p:cNvPr>
          <p:cNvSpPr txBox="1">
            <a:spLocks/>
          </p:cNvSpPr>
          <p:nvPr/>
        </p:nvSpPr>
        <p:spPr>
          <a:xfrm>
            <a:off x="9808588" y="3582681"/>
            <a:ext cx="126188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응용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A9C806E-A917-E149-8FCF-98B7DFD6FCCF}"/>
              </a:ext>
            </a:extLst>
          </p:cNvPr>
          <p:cNvSpPr txBox="1">
            <a:spLocks/>
          </p:cNvSpPr>
          <p:nvPr/>
        </p:nvSpPr>
        <p:spPr>
          <a:xfrm>
            <a:off x="3395352" y="5629162"/>
            <a:ext cx="126188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문자열 길이</a:t>
            </a: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BED68A4A-9F52-3F4A-988B-74C6A49EE633}"/>
              </a:ext>
            </a:extLst>
          </p:cNvPr>
          <p:cNvCxnSpPr/>
          <p:nvPr/>
        </p:nvCxnSpPr>
        <p:spPr>
          <a:xfrm>
            <a:off x="5972622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AFFD2D4E-5B5D-7A4D-8F6E-0AE6785406AB}"/>
              </a:ext>
            </a:extLst>
          </p:cNvPr>
          <p:cNvCxnSpPr>
            <a:cxnSpLocks/>
          </p:cNvCxnSpPr>
          <p:nvPr/>
        </p:nvCxnSpPr>
        <p:spPr>
          <a:xfrm flipV="1">
            <a:off x="2195368" y="3877427"/>
            <a:ext cx="3540128" cy="1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4EFF4A6-80EC-7444-B022-99BD5C523BBB}"/>
              </a:ext>
            </a:extLst>
          </p:cNvPr>
          <p:cNvSpPr txBox="1">
            <a:spLocks/>
          </p:cNvSpPr>
          <p:nvPr/>
        </p:nvSpPr>
        <p:spPr>
          <a:xfrm>
            <a:off x="8644385" y="5700649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출력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BCFF6C-E5D6-4000-9CC0-2D7E2ADD4C1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71818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인덱싱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798" y="2399567"/>
            <a:ext cx="1404552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0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시작</a:t>
            </a:r>
            <a:r>
              <a:rPr kumimoji="1" lang="en-US" altLang="ko-KR" sz="1600" dirty="0"/>
              <a:t>!!!!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88F4C4-E606-3D47-A362-9214855069CC}"/>
              </a:ext>
            </a:extLst>
          </p:cNvPr>
          <p:cNvGrpSpPr/>
          <p:nvPr/>
        </p:nvGrpSpPr>
        <p:grpSpPr>
          <a:xfrm>
            <a:off x="2059683" y="1271143"/>
            <a:ext cx="5069090" cy="3061195"/>
            <a:chOff x="2328478" y="1472161"/>
            <a:chExt cx="6480732" cy="39136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3F0C5A-CA00-9B47-9AC4-E9839C3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478" y="1472161"/>
              <a:ext cx="6375400" cy="800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FEB746-894A-B744-8B6C-0402D069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794" y="2367198"/>
              <a:ext cx="5067300" cy="15494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D2C2C8-222F-9A47-96FE-9D942C46E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0310" y="3887239"/>
              <a:ext cx="6438900" cy="14986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B16EFFD-7C81-0E41-B849-4A2EDA76C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818" y="4372072"/>
            <a:ext cx="3809615" cy="1775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6A9102-0899-874C-B3B3-EB7DAE110F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836"/>
          <a:stretch/>
        </p:blipFill>
        <p:spPr>
          <a:xfrm>
            <a:off x="5954874" y="4359193"/>
            <a:ext cx="1676400" cy="18844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E025EB-767A-374F-BDDD-B69F74C08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224" y="2513505"/>
            <a:ext cx="3558795" cy="908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CD8404-FAB1-094A-B640-263EDF88D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631" y="2888675"/>
            <a:ext cx="1430856" cy="531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5F7195-D82C-6340-81FA-71AB5D717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7835" y="3624125"/>
            <a:ext cx="2095500" cy="1358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C1401B0-704B-0B49-BD5A-1B6886E92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9744" y="4363745"/>
            <a:ext cx="1370868" cy="623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BE04A478-8C1B-C34B-92C2-C5CD1B303534}"/>
              </a:ext>
            </a:extLst>
          </p:cNvPr>
          <p:cNvCxnSpPr/>
          <p:nvPr/>
        </p:nvCxnSpPr>
        <p:spPr>
          <a:xfrm>
            <a:off x="8058999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FEF3A6-9D48-4643-A98A-354C04097674}"/>
              </a:ext>
            </a:extLst>
          </p:cNvPr>
          <p:cNvSpPr txBox="1">
            <a:spLocks/>
          </p:cNvSpPr>
          <p:nvPr/>
        </p:nvSpPr>
        <p:spPr>
          <a:xfrm>
            <a:off x="4517755" y="6315808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인덱싱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4B4FBC-8048-8343-B9D9-2C2EAEE77144}"/>
              </a:ext>
            </a:extLst>
          </p:cNvPr>
          <p:cNvSpPr txBox="1">
            <a:spLocks/>
          </p:cNvSpPr>
          <p:nvPr/>
        </p:nvSpPr>
        <p:spPr>
          <a:xfrm>
            <a:off x="9770360" y="6315808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슬라이싱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546E1D5-4B79-459E-9ECC-18E0F0E513F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420" y="1394337"/>
            <a:ext cx="187583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DB531DB-9FC6-284F-A45B-28B06D3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50" y="1100082"/>
            <a:ext cx="1615396" cy="1927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A4188-6DB3-714F-A404-EFD064F06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07" y="1129812"/>
            <a:ext cx="1945818" cy="890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C69D61-7730-694D-955E-122CADDE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95" y="1979870"/>
            <a:ext cx="2101851" cy="835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59D030-9EE4-2F42-995A-BBA9D0F9A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88" y="2815103"/>
            <a:ext cx="3735604" cy="7893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AB7AE-D776-C44E-9EED-70FAF0DCB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051" y="2950104"/>
            <a:ext cx="1532791" cy="8444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958A0F2-4F6D-FB47-A089-3CAD5D2E9BFC}"/>
              </a:ext>
            </a:extLst>
          </p:cNvPr>
          <p:cNvSpPr txBox="1">
            <a:spLocks/>
          </p:cNvSpPr>
          <p:nvPr/>
        </p:nvSpPr>
        <p:spPr>
          <a:xfrm>
            <a:off x="6165360" y="2197984"/>
            <a:ext cx="249138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27F2F84-A597-1C4F-829A-2DFB63CFB2D2}"/>
              </a:ext>
            </a:extLst>
          </p:cNvPr>
          <p:cNvSpPr txBox="1">
            <a:spLocks/>
          </p:cNvSpPr>
          <p:nvPr/>
        </p:nvSpPr>
        <p:spPr>
          <a:xfrm>
            <a:off x="7842875" y="2987900"/>
            <a:ext cx="146546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872118-512D-D944-A795-B91E353AF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4719" y="3735494"/>
            <a:ext cx="2524675" cy="2787096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C1640715-37E5-9348-8D4A-58B8BB48C89F}"/>
              </a:ext>
            </a:extLst>
          </p:cNvPr>
          <p:cNvSpPr txBox="1">
            <a:spLocks/>
          </p:cNvSpPr>
          <p:nvPr/>
        </p:nvSpPr>
        <p:spPr>
          <a:xfrm>
            <a:off x="2267139" y="6458813"/>
            <a:ext cx="23903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이런 식으로 자주 씁니다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249C13-CFA7-E747-A895-C50E2DB89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876" y="4186527"/>
            <a:ext cx="2603500" cy="1917700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FCD48C3-B31B-AF49-968E-8C6B82715567}"/>
              </a:ext>
            </a:extLst>
          </p:cNvPr>
          <p:cNvSpPr txBox="1">
            <a:spLocks/>
          </p:cNvSpPr>
          <p:nvPr/>
        </p:nvSpPr>
        <p:spPr>
          <a:xfrm rot="19955859">
            <a:off x="5860304" y="4667954"/>
            <a:ext cx="1855701" cy="90088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4800" dirty="0">
                <a:solidFill>
                  <a:schemeClr val="accent1"/>
                </a:solidFill>
              </a:rPr>
              <a:t>Error!</a:t>
            </a:r>
            <a:endParaRPr kumimoji="1" lang="ko-KR" altLang="en-US" sz="4800" dirty="0">
              <a:solidFill>
                <a:schemeClr val="accent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C6EA50-2DAD-044A-9901-5928D7CA7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791" y="4117594"/>
            <a:ext cx="2917454" cy="2445513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A1C2AD9-717E-3849-9C6C-46C1258303FC}"/>
              </a:ext>
            </a:extLst>
          </p:cNvPr>
          <p:cNvSpPr txBox="1">
            <a:spLocks/>
          </p:cNvSpPr>
          <p:nvPr/>
        </p:nvSpPr>
        <p:spPr>
          <a:xfrm>
            <a:off x="5597713" y="6019998"/>
            <a:ext cx="244971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>
                <a:solidFill>
                  <a:schemeClr val="accent1"/>
                </a:solidFill>
              </a:rPr>
              <a:t>문자열은 수정할 수 없음</a:t>
            </a:r>
            <a:r>
              <a:rPr kumimoji="1" lang="en-US" altLang="ko-KR" sz="1600" dirty="0">
                <a:solidFill>
                  <a:schemeClr val="accent1"/>
                </a:solidFill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974F9DDB-104D-DE4C-9B6A-1FB5C8590368}"/>
              </a:ext>
            </a:extLst>
          </p:cNvPr>
          <p:cNvCxnSpPr>
            <a:cxnSpLocks/>
          </p:cNvCxnSpPr>
          <p:nvPr/>
        </p:nvCxnSpPr>
        <p:spPr>
          <a:xfrm flipV="1">
            <a:off x="5345987" y="3844130"/>
            <a:ext cx="6584075" cy="40539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E40F5233-37AA-D440-860A-1C57FBFB7756}"/>
              </a:ext>
            </a:extLst>
          </p:cNvPr>
          <p:cNvCxnSpPr>
            <a:cxnSpLocks/>
          </p:cNvCxnSpPr>
          <p:nvPr/>
        </p:nvCxnSpPr>
        <p:spPr>
          <a:xfrm>
            <a:off x="5074514" y="4186527"/>
            <a:ext cx="0" cy="24589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3DFB95-318D-454F-B6D6-1D933322607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84322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(%)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631" y="1964801"/>
            <a:ext cx="1067536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%d : </a:t>
            </a:r>
            <a:r>
              <a:rPr kumimoji="1" lang="ko-KR" altLang="en-US" sz="1600" dirty="0"/>
              <a:t>정수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F515733-8D6C-498F-ADF7-17C5E60C5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5"/>
          <a:stretch/>
        </p:blipFill>
        <p:spPr>
          <a:xfrm>
            <a:off x="2413848" y="1759951"/>
            <a:ext cx="2600074" cy="77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A4B7EE-ADDA-4A49-919B-2C51F0BD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0" y="2526176"/>
            <a:ext cx="3017832" cy="7731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D0858C-72AA-420C-9D42-57DFDD3DA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3"/>
          <a:stretch/>
        </p:blipFill>
        <p:spPr>
          <a:xfrm>
            <a:off x="2415384" y="3282259"/>
            <a:ext cx="3030303" cy="9371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B775FB-F58F-4931-B99B-8FF57328A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094" y="4184105"/>
            <a:ext cx="5356029" cy="109115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F530953-E353-4E39-B7A9-DF54ECBD1293}"/>
              </a:ext>
            </a:extLst>
          </p:cNvPr>
          <p:cNvSpPr txBox="1">
            <a:spLocks/>
          </p:cNvSpPr>
          <p:nvPr/>
        </p:nvSpPr>
        <p:spPr>
          <a:xfrm>
            <a:off x="5919631" y="2728955"/>
            <a:ext cx="1239057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%s : </a:t>
            </a:r>
            <a:r>
              <a:rPr kumimoji="1" lang="ko-KR" altLang="en-US" sz="1600" dirty="0"/>
              <a:t>문자열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7570C14-40B2-446A-AD95-7C539004E51C}"/>
              </a:ext>
            </a:extLst>
          </p:cNvPr>
          <p:cNvSpPr txBox="1">
            <a:spLocks/>
          </p:cNvSpPr>
          <p:nvPr/>
        </p:nvSpPr>
        <p:spPr>
          <a:xfrm>
            <a:off x="5919631" y="3567592"/>
            <a:ext cx="192873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변수로 대입해도 됨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D931EC6-7C39-419A-8DE4-46B0452A45C2}"/>
              </a:ext>
            </a:extLst>
          </p:cNvPr>
          <p:cNvSpPr txBox="1">
            <a:spLocks/>
          </p:cNvSpPr>
          <p:nvPr/>
        </p:nvSpPr>
        <p:spPr>
          <a:xfrm>
            <a:off x="3405051" y="5350988"/>
            <a:ext cx="35269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개는 괄호 안에 콤마</a:t>
            </a:r>
            <a:r>
              <a:rPr kumimoji="1" lang="en-US" altLang="ko-KR" sz="1600" dirty="0"/>
              <a:t>(,)</a:t>
            </a:r>
            <a:r>
              <a:rPr kumimoji="1" lang="ko-KR" altLang="en-US" sz="1600" dirty="0"/>
              <a:t>를 넣어서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9039C0-C261-4869-BD97-0B0C1A8EF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17" y="1225210"/>
            <a:ext cx="2627952" cy="310141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1A9AA48B-2B52-4F7D-BF83-00C7FFD98BB9}"/>
              </a:ext>
            </a:extLst>
          </p:cNvPr>
          <p:cNvSpPr txBox="1">
            <a:spLocks/>
          </p:cNvSpPr>
          <p:nvPr/>
        </p:nvSpPr>
        <p:spPr>
          <a:xfrm>
            <a:off x="9570024" y="4326620"/>
            <a:ext cx="10567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코드 모음</a:t>
            </a:r>
          </a:p>
        </p:txBody>
      </p:sp>
      <p:sp>
        <p:nvSpPr>
          <p:cNvPr id="20" name="화살표: 원형 19">
            <a:extLst>
              <a:ext uri="{FF2B5EF4-FFF2-40B4-BE49-F238E27FC236}">
                <a16:creationId xmlns:a16="http://schemas.microsoft.com/office/drawing/2014/main" id="{3C71AA15-E716-4E21-A3E3-0EC1F93BE829}"/>
              </a:ext>
            </a:extLst>
          </p:cNvPr>
          <p:cNvSpPr/>
          <p:nvPr/>
        </p:nvSpPr>
        <p:spPr>
          <a:xfrm rot="20290819" flipH="1">
            <a:off x="3565013" y="1329600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E2B55170-611F-4F41-B05A-26A3F8DCC809}"/>
              </a:ext>
            </a:extLst>
          </p:cNvPr>
          <p:cNvSpPr txBox="1">
            <a:spLocks/>
          </p:cNvSpPr>
          <p:nvPr/>
        </p:nvSpPr>
        <p:spPr>
          <a:xfrm>
            <a:off x="4038580" y="1245775"/>
            <a:ext cx="1242648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>
                <a:solidFill>
                  <a:schemeClr val="accent1">
                    <a:alpha val="40000"/>
                  </a:schemeClr>
                </a:solidFill>
              </a:rPr>
              <a:t>문자열 포맷 코드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BB3DEA0-209D-4B09-9DBE-6F18E894D29D}"/>
              </a:ext>
            </a:extLst>
          </p:cNvPr>
          <p:cNvCxnSpPr>
            <a:cxnSpLocks/>
          </p:cNvCxnSpPr>
          <p:nvPr/>
        </p:nvCxnSpPr>
        <p:spPr>
          <a:xfrm>
            <a:off x="8286269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D541CBC-9CF5-412B-B4AF-4DA3CBD17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590" y="4875148"/>
            <a:ext cx="2676474" cy="1312868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BC96A8A2-D336-4C5C-AD15-D20A3AD98E6B}"/>
              </a:ext>
            </a:extLst>
          </p:cNvPr>
          <p:cNvSpPr txBox="1">
            <a:spLocks/>
          </p:cNvSpPr>
          <p:nvPr/>
        </p:nvSpPr>
        <p:spPr>
          <a:xfrm>
            <a:off x="8875530" y="6180931"/>
            <a:ext cx="2529860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사실 </a:t>
            </a:r>
            <a:r>
              <a:rPr kumimoji="1" lang="en-US" altLang="ko-KR" sz="1600" dirty="0"/>
              <a:t>%s</a:t>
            </a:r>
            <a:r>
              <a:rPr kumimoji="1" lang="ko-KR" altLang="en-US" sz="1600" dirty="0"/>
              <a:t>엔 다 들어가도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7302345-83D9-4EEF-B526-29D65DC8D1A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포매팅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4" grpId="0"/>
      <p:bldP spid="55" grpId="0"/>
      <p:bldP spid="56" grpId="0"/>
      <p:bldP spid="20" grpId="0" animBg="1"/>
      <p:bldP spid="57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42030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ko-KR" altLang="en-US" sz="3600" dirty="0">
                <a:solidFill>
                  <a:schemeClr val="accent1"/>
                </a:solidFill>
              </a:rPr>
              <a:t>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03" y="1914890"/>
            <a:ext cx="240642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우로 정렬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1A806D-621D-4794-93E9-2EA9D6AA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5" y="1560815"/>
            <a:ext cx="2321049" cy="1069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6EDC6C-485D-4B48-B33F-544FF8C4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74" y="2765735"/>
            <a:ext cx="3133416" cy="10444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49AB22-A335-4EF0-915B-5B42BA84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72" y="3975411"/>
            <a:ext cx="3208021" cy="953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9D3629-B6C4-4D8C-84EF-A4D76F51E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1" y="5155463"/>
            <a:ext cx="3282626" cy="103618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8963501-85B2-4B64-9124-B9CD5EC6A490}"/>
              </a:ext>
            </a:extLst>
          </p:cNvPr>
          <p:cNvSpPr txBox="1">
            <a:spLocks/>
          </p:cNvSpPr>
          <p:nvPr/>
        </p:nvSpPr>
        <p:spPr>
          <a:xfrm>
            <a:off x="2846003" y="3016049"/>
            <a:ext cx="24064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좌로 정렬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08C795-1B13-4573-8A7F-1D8F80A30F0A}"/>
              </a:ext>
            </a:extLst>
          </p:cNvPr>
          <p:cNvSpPr txBox="1">
            <a:spLocks/>
          </p:cNvSpPr>
          <p:nvPr/>
        </p:nvSpPr>
        <p:spPr>
          <a:xfrm>
            <a:off x="2846003" y="4271460"/>
            <a:ext cx="264687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소수점 밑 네 자리까지 표시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CD8BA08-3F28-4AF2-ADFC-9E73C812F1E1}"/>
              </a:ext>
            </a:extLst>
          </p:cNvPr>
          <p:cNvSpPr txBox="1">
            <a:spLocks/>
          </p:cNvSpPr>
          <p:nvPr/>
        </p:nvSpPr>
        <p:spPr>
          <a:xfrm>
            <a:off x="2846003" y="5526871"/>
            <a:ext cx="40318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열 칸 확보하고 소수점 밑 네 자리까지 표시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D6BF705-4EC3-48CF-9EBE-D2D68927DAA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26264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997" y="2264389"/>
            <a:ext cx="1390124" cy="27719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100" dirty="0"/>
              <a:t>0</a:t>
            </a:r>
            <a:r>
              <a:rPr kumimoji="1" lang="ko-KR" altLang="en-US" sz="1100" dirty="0"/>
              <a:t>은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굳이 안 써도 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97090C-6155-4370-AE58-0A0D86993883}"/>
              </a:ext>
            </a:extLst>
          </p:cNvPr>
          <p:cNvGrpSpPr/>
          <p:nvPr/>
        </p:nvGrpSpPr>
        <p:grpSpPr>
          <a:xfrm>
            <a:off x="2603114" y="1482114"/>
            <a:ext cx="4322685" cy="2894925"/>
            <a:chOff x="2611168" y="1757239"/>
            <a:chExt cx="4888804" cy="32740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145B65-4A16-43A4-9666-FD9BEB01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7401" y="1757239"/>
              <a:ext cx="2729677" cy="7612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D46AF8-8413-4824-A8FE-43F2F87E4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5"/>
            <a:stretch/>
          </p:blipFill>
          <p:spPr>
            <a:xfrm>
              <a:off x="2611168" y="2986848"/>
              <a:ext cx="3170122" cy="83334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0A495B-309D-4724-A6D1-20477D18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2442" y="3796961"/>
              <a:ext cx="4877530" cy="123433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6EFF033-7521-4E4B-96B1-3FE46835F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072" b="7129"/>
            <a:stretch/>
          </p:blipFill>
          <p:spPr>
            <a:xfrm>
              <a:off x="2616783" y="2443163"/>
              <a:ext cx="3066808" cy="57851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47E482-F0CA-4ACD-A5FE-9480C78AA94C}"/>
              </a:ext>
            </a:extLst>
          </p:cNvPr>
          <p:cNvGrpSpPr/>
          <p:nvPr/>
        </p:nvGrpSpPr>
        <p:grpSpPr>
          <a:xfrm>
            <a:off x="7324386" y="1453213"/>
            <a:ext cx="4435789" cy="2896190"/>
            <a:chOff x="4877384" y="2851109"/>
            <a:chExt cx="5384033" cy="3515312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A04264B-BA10-49A3-8AF3-5AA31F7ED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435"/>
            <a:stretch/>
          </p:blipFill>
          <p:spPr>
            <a:xfrm>
              <a:off x="4888142" y="2851109"/>
              <a:ext cx="2600074" cy="77673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45BC654-02E9-45D9-BDEA-67BAAF46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7384" y="3617334"/>
              <a:ext cx="3017832" cy="77316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6107810-2B04-4B71-AEBE-7F1842799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453"/>
            <a:stretch/>
          </p:blipFill>
          <p:spPr>
            <a:xfrm>
              <a:off x="4889678" y="4373417"/>
              <a:ext cx="3030303" cy="93719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C428C0-E5E5-41C7-B53B-96081A608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05388" y="5275263"/>
              <a:ext cx="5356029" cy="109115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1DF9E94-F651-4577-BB1C-7B4D58C16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659" y="5056231"/>
            <a:ext cx="4739379" cy="858354"/>
          </a:xfrm>
          <a:prstGeom prst="rect">
            <a:avLst/>
          </a:prstGeom>
        </p:spPr>
      </p:pic>
      <p:cxnSp>
        <p:nvCxnSpPr>
          <p:cNvPr id="56" name="직선 연결선[R] 56">
            <a:extLst>
              <a:ext uri="{FF2B5EF4-FFF2-40B4-BE49-F238E27FC236}">
                <a16:creationId xmlns:a16="http://schemas.microsoft.com/office/drawing/2014/main" id="{CD85006F-A656-47C9-BF81-BDE29B761F73}"/>
              </a:ext>
            </a:extLst>
          </p:cNvPr>
          <p:cNvCxnSpPr>
            <a:cxnSpLocks/>
          </p:cNvCxnSpPr>
          <p:nvPr/>
        </p:nvCxnSpPr>
        <p:spPr>
          <a:xfrm flipV="1">
            <a:off x="2276474" y="4691963"/>
            <a:ext cx="9653588" cy="59438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20E2409-038F-4C67-B057-4D23CB15C5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6099" r="51043" b="31546"/>
          <a:stretch/>
        </p:blipFill>
        <p:spPr>
          <a:xfrm>
            <a:off x="6492507" y="5501771"/>
            <a:ext cx="4540033" cy="53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570AF04-4C72-4079-B744-7CE1BD3E4E81}"/>
              </a:ext>
            </a:extLst>
          </p:cNvPr>
          <p:cNvSpPr txBox="1">
            <a:spLocks/>
          </p:cNvSpPr>
          <p:nvPr/>
        </p:nvSpPr>
        <p:spPr>
          <a:xfrm>
            <a:off x="8373125" y="5158104"/>
            <a:ext cx="954107" cy="2776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100" dirty="0"/>
              <a:t>Python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3.6+</a:t>
            </a:r>
            <a:endParaRPr kumimoji="1" lang="ko-KR" altLang="en-US" sz="1100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C21C8F-4463-423D-B68D-6EFC471AA82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954921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ko-KR" altLang="en-US" sz="3600" dirty="0">
                <a:solidFill>
                  <a:schemeClr val="accent1"/>
                </a:solidFill>
              </a:rPr>
              <a:t>로 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030" y="6022845"/>
            <a:ext cx="504016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en-US" altLang="ko-KR" sz="1600" b="1" dirty="0"/>
              <a:t>{</a:t>
            </a:r>
            <a:r>
              <a:rPr kumimoji="1" lang="en-US" altLang="ko-KR" sz="1600" dirty="0"/>
              <a:t> 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변수번호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 </a:t>
            </a:r>
            <a:r>
              <a:rPr kumimoji="1" lang="en-US" altLang="ko-KR" sz="1600" b="1" dirty="0"/>
              <a:t>:</a:t>
            </a:r>
            <a:r>
              <a:rPr kumimoji="1" lang="en-US" altLang="ko-KR" sz="1600" dirty="0"/>
              <a:t> [</a:t>
            </a:r>
            <a:r>
              <a:rPr kumimoji="1" lang="ko-KR" altLang="en-US" sz="1600" dirty="0" err="1"/>
              <a:t>채울문자</a:t>
            </a:r>
            <a:r>
              <a:rPr kumimoji="1" lang="en-US" altLang="ko-KR" sz="1600" dirty="0"/>
              <a:t>]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정렬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확보할칸수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포맷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kumimoji="1" lang="en-US" altLang="ko-KR" sz="1600" b="1" dirty="0"/>
              <a:t>}</a:t>
            </a:r>
            <a:r>
              <a:rPr kumimoji="1" lang="en-US" altLang="ko-KR" sz="1600" dirty="0"/>
              <a:t>”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9371CFD-885B-4A68-9155-15B5AB5C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69" y="1379582"/>
            <a:ext cx="3477401" cy="1034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CEF9B8-5077-41C6-AD58-4DD80C4A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88" y="4390880"/>
            <a:ext cx="3527436" cy="1584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F09A32-DA21-4590-8378-03A08469A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912" y="2352285"/>
            <a:ext cx="3402349" cy="10257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D3F31B-68BF-4A06-A199-42258A16E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964" y="3355750"/>
            <a:ext cx="3452384" cy="104238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F105933-4D70-4F33-873A-D683461DB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5519" y="1379582"/>
            <a:ext cx="2534182" cy="11675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C43D728-AE0E-407B-B722-3FD379EB5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96" y="2478711"/>
            <a:ext cx="3421146" cy="114038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E8A205A-1A2B-488B-9CEE-C15999534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3701" y="3574508"/>
            <a:ext cx="3502601" cy="10408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EE923D3-7200-4A04-B8FC-6F12472D31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3068" y="4579798"/>
            <a:ext cx="3584057" cy="1131332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F95B21-1070-47CD-BA74-9401906C45BD}"/>
              </a:ext>
            </a:extLst>
          </p:cNvPr>
          <p:cNvSpPr txBox="1">
            <a:spLocks/>
          </p:cNvSpPr>
          <p:nvPr/>
        </p:nvSpPr>
        <p:spPr>
          <a:xfrm>
            <a:off x="8382851" y="5911367"/>
            <a:ext cx="2124299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 err="1"/>
              <a:t>쓰다보면</a:t>
            </a:r>
            <a:r>
              <a:rPr kumimoji="1" lang="ko-KR" altLang="en-US" sz="1100" dirty="0"/>
              <a:t> 익숙해지니 걱정 </a:t>
            </a:r>
            <a:r>
              <a:rPr kumimoji="1" lang="ko-KR" altLang="en-US" sz="1100" dirty="0" err="1"/>
              <a:t>ㄴㄴ</a:t>
            </a:r>
            <a:endParaRPr kumimoji="1" lang="ko-KR" altLang="en-US" sz="11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DD55170-0500-4330-81A4-FA88010DA2D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54342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(join, replace, split)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14" y="1753852"/>
            <a:ext cx="1542410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</a:t>
            </a:r>
            <a:r>
              <a:rPr kumimoji="1" lang="ko-KR" altLang="en-US" sz="1600" dirty="0"/>
              <a:t>가 몇 개인가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C9C11A4-4D34-4561-8877-12FF2C83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54" y="1544775"/>
            <a:ext cx="1353410" cy="794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47CB79-4BA4-42B2-B903-7B4E8C0C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190" y="3032004"/>
            <a:ext cx="2706818" cy="11436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195B1F-2C86-459A-B6C4-22617465E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223" y="4541735"/>
            <a:ext cx="2631906" cy="15082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16FFA4-F065-4BB8-9066-D5DDEC6FC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83" y="2076666"/>
            <a:ext cx="1598122" cy="5992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682A19-19E4-4523-B658-6CCBA0A96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375" y="2641391"/>
            <a:ext cx="2651882" cy="59430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5BECD52-5872-4800-895F-204198C5D553}"/>
              </a:ext>
            </a:extLst>
          </p:cNvPr>
          <p:cNvSpPr txBox="1">
            <a:spLocks/>
          </p:cNvSpPr>
          <p:nvPr/>
        </p:nvSpPr>
        <p:spPr>
          <a:xfrm>
            <a:off x="2614298" y="6269038"/>
            <a:ext cx="302640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찾으면 자리번호</a:t>
            </a:r>
            <a:r>
              <a:rPr kumimoji="1" lang="en-US" altLang="ko-KR" sz="1600" dirty="0"/>
              <a:t>(index)</a:t>
            </a:r>
            <a:r>
              <a:rPr kumimoji="1" lang="ko-KR" altLang="en-US" sz="1600" dirty="0"/>
              <a:t>를 반환</a:t>
            </a:r>
            <a:endParaRPr kumimoji="1" lang="en-US" altLang="ko-KR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09755F-859E-476D-8E36-3ECFD7169B82}"/>
              </a:ext>
            </a:extLst>
          </p:cNvPr>
          <p:cNvSpPr txBox="1">
            <a:spLocks/>
          </p:cNvSpPr>
          <p:nvPr/>
        </p:nvSpPr>
        <p:spPr>
          <a:xfrm>
            <a:off x="4106907" y="4877659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못 찾으면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오류</a:t>
            </a:r>
            <a:r>
              <a:rPr kumimoji="1" lang="en-US" altLang="ko-KR" sz="1600" dirty="0"/>
              <a:t>!</a:t>
            </a:r>
          </a:p>
        </p:txBody>
      </p:sp>
      <p:cxnSp>
        <p:nvCxnSpPr>
          <p:cNvPr id="54" name="직선 연결선[R] 57">
            <a:extLst>
              <a:ext uri="{FF2B5EF4-FFF2-40B4-BE49-F238E27FC236}">
                <a16:creationId xmlns:a16="http://schemas.microsoft.com/office/drawing/2014/main" id="{170C34E3-C559-4939-8FA5-FB6C5A7321F8}"/>
              </a:ext>
            </a:extLst>
          </p:cNvPr>
          <p:cNvCxnSpPr>
            <a:cxnSpLocks/>
          </p:cNvCxnSpPr>
          <p:nvPr/>
        </p:nvCxnSpPr>
        <p:spPr>
          <a:xfrm>
            <a:off x="6450891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2CDBC53-63B2-4C8A-8CCA-F91BECD7E8F1}"/>
              </a:ext>
            </a:extLst>
          </p:cNvPr>
          <p:cNvSpPr txBox="1">
            <a:spLocks/>
          </p:cNvSpPr>
          <p:nvPr/>
        </p:nvSpPr>
        <p:spPr>
          <a:xfrm>
            <a:off x="7630318" y="3231507"/>
            <a:ext cx="324063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“,”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“</a:t>
            </a:r>
            <a:r>
              <a:rPr kumimoji="1" lang="en-US" altLang="ko-KR" sz="1600" dirty="0" err="1"/>
              <a:t>abcd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사이사이에 삽입해라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244FF3-EC0A-4904-8282-C5787AAF8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771" y="4535939"/>
            <a:ext cx="2247842" cy="696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99DA73-D3FA-4C0B-99D6-600F4AB10F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790" y="4278698"/>
            <a:ext cx="2083798" cy="1170474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E8290276-6831-4555-AC08-23D66113963B}"/>
              </a:ext>
            </a:extLst>
          </p:cNvPr>
          <p:cNvSpPr txBox="1">
            <a:spLocks/>
          </p:cNvSpPr>
          <p:nvPr/>
        </p:nvSpPr>
        <p:spPr>
          <a:xfrm>
            <a:off x="6736905" y="5261194"/>
            <a:ext cx="242252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Life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Your leg</a:t>
            </a:r>
            <a:r>
              <a:rPr kumimoji="1" lang="ko-KR" altLang="en-US" sz="1600" dirty="0"/>
              <a:t>로 바꿔라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75D8330-2E6F-4487-85D7-F6BB9BA9B09D}"/>
              </a:ext>
            </a:extLst>
          </p:cNvPr>
          <p:cNvSpPr txBox="1">
            <a:spLocks/>
          </p:cNvSpPr>
          <p:nvPr/>
        </p:nvSpPr>
        <p:spPr>
          <a:xfrm>
            <a:off x="9255273" y="5471948"/>
            <a:ext cx="279435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delimiter</a:t>
            </a:r>
            <a:r>
              <a:rPr kumimoji="1" lang="ko-KR" altLang="en-US" sz="1600" dirty="0"/>
              <a:t> 기준으로 분리해라</a:t>
            </a:r>
          </a:p>
        </p:txBody>
      </p:sp>
      <p:cxnSp>
        <p:nvCxnSpPr>
          <p:cNvPr id="58" name="직선 연결선[R] 56">
            <a:extLst>
              <a:ext uri="{FF2B5EF4-FFF2-40B4-BE49-F238E27FC236}">
                <a16:creationId xmlns:a16="http://schemas.microsoft.com/office/drawing/2014/main" id="{728D21AA-C08D-44E6-B377-4D3D06622735}"/>
              </a:ext>
            </a:extLst>
          </p:cNvPr>
          <p:cNvCxnSpPr>
            <a:cxnSpLocks/>
          </p:cNvCxnSpPr>
          <p:nvPr/>
        </p:nvCxnSpPr>
        <p:spPr>
          <a:xfrm flipV="1">
            <a:off x="2168154" y="2493141"/>
            <a:ext cx="4035412" cy="2484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EA45BFE6-B11A-4ED6-9F2D-7C7A3931A029}"/>
              </a:ext>
            </a:extLst>
          </p:cNvPr>
          <p:cNvSpPr/>
          <p:nvPr/>
        </p:nvSpPr>
        <p:spPr>
          <a:xfrm>
            <a:off x="6608378" y="1279413"/>
            <a:ext cx="1256100" cy="1256100"/>
          </a:xfrm>
          <a:prstGeom prst="star5">
            <a:avLst>
              <a:gd name="adj" fmla="val 25802"/>
              <a:gd name="hf" fmla="val 105146"/>
              <a:gd name="vf" fmla="val 110557"/>
            </a:avLst>
          </a:prstGeom>
          <a:noFill/>
          <a:ln w="73025"/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25818B8D-ECD2-4CCF-9E96-0D5AD4462709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14DC318E-7726-4DE6-8347-2379683BE700}"/>
              </a:ext>
            </a:extLst>
          </p:cNvPr>
          <p:cNvSpPr txBox="1">
            <a:spLocks/>
          </p:cNvSpPr>
          <p:nvPr/>
        </p:nvSpPr>
        <p:spPr>
          <a:xfrm>
            <a:off x="2515611" y="1183117"/>
            <a:ext cx="149002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str.count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(sub)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3AEF3F38-BE33-43EE-B986-9423F776F520}"/>
              </a:ext>
            </a:extLst>
          </p:cNvPr>
          <p:cNvSpPr txBox="1">
            <a:spLocks/>
          </p:cNvSpPr>
          <p:nvPr/>
        </p:nvSpPr>
        <p:spPr>
          <a:xfrm>
            <a:off x="3431936" y="2670174"/>
            <a:ext cx="12355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str.find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EDFC3F21-1123-448C-BC39-F68EA371C69C}"/>
              </a:ext>
            </a:extLst>
          </p:cNvPr>
          <p:cNvSpPr txBox="1">
            <a:spLocks/>
          </p:cNvSpPr>
          <p:nvPr/>
        </p:nvSpPr>
        <p:spPr>
          <a:xfrm>
            <a:off x="3348163" y="4174109"/>
            <a:ext cx="14030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86C9F42-F586-434F-AE2D-930180817569}"/>
              </a:ext>
            </a:extLst>
          </p:cNvPr>
          <p:cNvSpPr txBox="1">
            <a:spLocks/>
          </p:cNvSpPr>
          <p:nvPr/>
        </p:nvSpPr>
        <p:spPr>
          <a:xfrm>
            <a:off x="8157464" y="1748298"/>
            <a:ext cx="189237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str.join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C3B2DD3E-5538-4484-9936-E4D04F2D1F0F}"/>
              </a:ext>
            </a:extLst>
          </p:cNvPr>
          <p:cNvSpPr txBox="1">
            <a:spLocks/>
          </p:cNvSpPr>
          <p:nvPr/>
        </p:nvSpPr>
        <p:spPr>
          <a:xfrm>
            <a:off x="6836549" y="4178936"/>
            <a:ext cx="212776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str.replace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(old, new)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ACD6753C-079F-46CD-ACDB-049252F75EAD}"/>
              </a:ext>
            </a:extLst>
          </p:cNvPr>
          <p:cNvSpPr txBox="1">
            <a:spLocks/>
          </p:cNvSpPr>
          <p:nvPr/>
        </p:nvSpPr>
        <p:spPr>
          <a:xfrm>
            <a:off x="9795693" y="3960804"/>
            <a:ext cx="157338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str.split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delim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3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57" grpId="0"/>
      <p:bldP spid="20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41334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377" y="6230641"/>
            <a:ext cx="264687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손가락만 있으면 쓸 수 있음</a:t>
            </a:r>
            <a:endParaRPr kumimoji="1" lang="en-US" altLang="ko-KR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4C9778-F5B8-4A3E-9157-C6FDAC4C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40" y="2227067"/>
            <a:ext cx="3195194" cy="1296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3BD5E-4F9A-49A0-80A8-5556092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920" y="4215098"/>
            <a:ext cx="3240677" cy="13246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504C5E-D4E9-409E-8789-B43F17D6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29" y="3177932"/>
            <a:ext cx="2365126" cy="1307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56FA9F-0AFB-4D12-98D7-4250CEAE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691" y="1786027"/>
            <a:ext cx="2677823" cy="1353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A7E739-D3F1-4AD5-91D9-A89F28B7B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651" y="4564263"/>
            <a:ext cx="2365126" cy="13190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89DA3B-A349-4C7B-9E4B-5A869828E59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02E67-113E-4F57-A82E-94938CBC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09" y="3236531"/>
            <a:ext cx="8686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C880D-A0AA-498A-B8FB-A0E0CB2D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2" y="3044945"/>
            <a:ext cx="8448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#5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22F56-EE1D-4558-ABCA-C1051482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26" y="2490736"/>
            <a:ext cx="8696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#6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1605D-4C9F-4004-92F3-1DF35E9B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95" y="2321328"/>
            <a:ext cx="6800456" cy="42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8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069" y="1526529"/>
            <a:ext cx="151836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리스트 초기화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EF439EE-E2AD-4DDF-A726-4F87A97B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6" y="1859265"/>
            <a:ext cx="2692272" cy="563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4650F-3B77-4536-B063-78938FB6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29" y="3266633"/>
            <a:ext cx="3543842" cy="537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978BB-119C-42FE-B9CC-98571EA09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203" y="4781230"/>
            <a:ext cx="3818964" cy="150007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DBB29B-DA03-4393-9715-AD64F65D109B}"/>
              </a:ext>
            </a:extLst>
          </p:cNvPr>
          <p:cNvSpPr txBox="1">
            <a:spLocks/>
          </p:cNvSpPr>
          <p:nvPr/>
        </p:nvSpPr>
        <p:spPr>
          <a:xfrm>
            <a:off x="2583069" y="2920006"/>
            <a:ext cx="126188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리스트 모양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F86629BB-E882-4640-83FD-823AD988AE57}"/>
              </a:ext>
            </a:extLst>
          </p:cNvPr>
          <p:cNvSpPr txBox="1">
            <a:spLocks/>
          </p:cNvSpPr>
          <p:nvPr/>
        </p:nvSpPr>
        <p:spPr>
          <a:xfrm>
            <a:off x="2583069" y="443942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다양한 리스트 초기화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A3155DD-CB65-5344-82C3-D8BDC474F7B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6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인덱싱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294" y="2836243"/>
            <a:ext cx="1774846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한 개씩 가져오기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05A0129-884B-45C3-94FD-ACD9097D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08" y="1555107"/>
            <a:ext cx="1668548" cy="9768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0B9986-A4FF-4599-8169-944DDF02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60" y="3209741"/>
            <a:ext cx="970791" cy="7098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C8230B-2785-42CF-8508-E94E0AEA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932" y="4591529"/>
            <a:ext cx="1486524" cy="722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C4A45F-94D6-4C05-96A3-AD88F868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64" y="3194572"/>
            <a:ext cx="995061" cy="7402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E671AA-38EF-42EA-865B-06B87076E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691" y="1749727"/>
            <a:ext cx="3142937" cy="5035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7C56E6-BCAF-4B45-8257-67583BFF5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215" y="2597641"/>
            <a:ext cx="1504727" cy="1613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0AC9B0-B10E-44D2-A38F-7DD8D0D1B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360" y="5012131"/>
            <a:ext cx="1237759" cy="715959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022BB00-5070-4610-8D24-EB7F700F6B95}"/>
              </a:ext>
            </a:extLst>
          </p:cNvPr>
          <p:cNvSpPr txBox="1">
            <a:spLocks/>
          </p:cNvSpPr>
          <p:nvPr/>
        </p:nvSpPr>
        <p:spPr>
          <a:xfrm>
            <a:off x="2591759" y="428058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각각 가져와서 더하기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4A8318C-B758-4B44-8C75-DB566464274D}"/>
              </a:ext>
            </a:extLst>
          </p:cNvPr>
          <p:cNvSpPr txBox="1">
            <a:spLocks/>
          </p:cNvSpPr>
          <p:nvPr/>
        </p:nvSpPr>
        <p:spPr>
          <a:xfrm>
            <a:off x="3129820" y="1268244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D8976DA-1BFC-4FBC-9D41-6EFEE1A84B4C}"/>
              </a:ext>
            </a:extLst>
          </p:cNvPr>
          <p:cNvSpPr txBox="1">
            <a:spLocks/>
          </p:cNvSpPr>
          <p:nvPr/>
        </p:nvSpPr>
        <p:spPr>
          <a:xfrm>
            <a:off x="6597049" y="1388538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1DAC9DE6-5BF0-468B-8706-3DD7D5EA9333}"/>
              </a:ext>
            </a:extLst>
          </p:cNvPr>
          <p:cNvSpPr txBox="1">
            <a:spLocks/>
          </p:cNvSpPr>
          <p:nvPr/>
        </p:nvSpPr>
        <p:spPr>
          <a:xfrm>
            <a:off x="5415890" y="4566043"/>
            <a:ext cx="17908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‘a’</a:t>
            </a:r>
            <a:r>
              <a:rPr kumimoji="1" lang="ko-KR" altLang="en-US" sz="1600" dirty="0"/>
              <a:t>를 가져오려면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07FF2B0B-DDF0-402B-AA9B-EC3D17391C8D}"/>
              </a:ext>
            </a:extLst>
          </p:cNvPr>
          <p:cNvCxnSpPr>
            <a:cxnSpLocks/>
          </p:cNvCxnSpPr>
          <p:nvPr/>
        </p:nvCxnSpPr>
        <p:spPr>
          <a:xfrm>
            <a:off x="506050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9BF1CBCD-16B7-42AB-882E-1267CA95653B}"/>
              </a:ext>
            </a:extLst>
          </p:cNvPr>
          <p:cNvSpPr txBox="1">
            <a:spLocks/>
          </p:cNvSpPr>
          <p:nvPr/>
        </p:nvSpPr>
        <p:spPr>
          <a:xfrm>
            <a:off x="10249171" y="3782859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a[-1][0]</a:t>
            </a:r>
            <a:endParaRPr kumimoji="1" lang="ko-KR" altLang="en-US" sz="2400" dirty="0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F5BCC808-8590-40C5-902F-58E77066C738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[1, 2, 3, [‘a’, ‘b’, ‘c’]]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D29D52A4-AA43-4802-B7B8-7AF36674528C}"/>
              </a:ext>
            </a:extLst>
          </p:cNvPr>
          <p:cNvSpPr txBox="1">
            <a:spLocks/>
          </p:cNvSpPr>
          <p:nvPr/>
        </p:nvSpPr>
        <p:spPr>
          <a:xfrm>
            <a:off x="9392269" y="3781757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F424EBCC-7CB6-4012-BDD0-43382B5BC36C}"/>
              </a:ext>
            </a:extLst>
          </p:cNvPr>
          <p:cNvSpPr txBox="1">
            <a:spLocks/>
          </p:cNvSpPr>
          <p:nvPr/>
        </p:nvSpPr>
        <p:spPr>
          <a:xfrm>
            <a:off x="10249172" y="3783934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a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AC547CF-EE43-4FC1-9F0A-D5E51CA0F36C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[1, 2, 3, </a:t>
            </a: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[-1]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B26AD44F-78B4-4225-A26A-1270247D6A4A}"/>
              </a:ext>
            </a:extLst>
          </p:cNvPr>
          <p:cNvSpPr txBox="1">
            <a:spLocks/>
          </p:cNvSpPr>
          <p:nvPr/>
        </p:nvSpPr>
        <p:spPr>
          <a:xfrm>
            <a:off x="9392269" y="3783934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</a:t>
            </a: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r>
              <a:rPr kumimoji="1" lang="en-US" altLang="ko-KR" sz="2400" dirty="0"/>
              <a:t>, ‘b’, ‘c’]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[0]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9EFA362-59A7-4640-9DB5-205AE72E54BA}"/>
              </a:ext>
            </a:extLst>
          </p:cNvPr>
          <p:cNvSpPr txBox="1">
            <a:spLocks/>
          </p:cNvSpPr>
          <p:nvPr/>
        </p:nvSpPr>
        <p:spPr>
          <a:xfrm>
            <a:off x="10973728" y="3799595"/>
            <a:ext cx="527710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513168D0-5AB8-6A47-AA61-487AC737380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/>
      <p:bldP spid="56" grpId="0"/>
      <p:bldP spid="57" grpId="0"/>
      <p:bldP spid="59" grpId="0"/>
      <p:bldP spid="59" grpId="1"/>
      <p:bldP spid="60" grpId="0"/>
      <p:bldP spid="60" grpId="1"/>
      <p:bldP spid="61" grpId="0"/>
      <p:bldP spid="61" grpId="1"/>
      <p:bldP spid="66" grpId="0"/>
      <p:bldP spid="66" grpId="1"/>
      <p:bldP spid="63" grpId="0"/>
      <p:bldP spid="63" grpId="1"/>
      <p:bldP spid="64" grpId="0"/>
      <p:bldP spid="64" grpId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445" y="1672745"/>
            <a:ext cx="300595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슬라이싱</a:t>
            </a:r>
            <a:r>
              <a:rPr kumimoji="1" lang="ko-KR" altLang="en-US" sz="1600" dirty="0"/>
              <a:t> 방법이 완전히 똑같다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E6B270-D34B-4994-8727-00E772E2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09" y="2096789"/>
            <a:ext cx="2241333" cy="954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FE7DB5-F69A-4E62-B792-7C539975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86" y="2096789"/>
            <a:ext cx="1449919" cy="954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4CD938-3E50-4C71-B6F4-43A5B0EA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238" y="4027898"/>
            <a:ext cx="2229250" cy="1860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071E1-CA8D-42EE-98D6-A5911B7B4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19" y="3712499"/>
            <a:ext cx="3667087" cy="143179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FD78E0B-FA26-4E39-BDB6-F44F168B8068}"/>
              </a:ext>
            </a:extLst>
          </p:cNvPr>
          <p:cNvSpPr txBox="1">
            <a:spLocks/>
          </p:cNvSpPr>
          <p:nvPr/>
        </p:nvSpPr>
        <p:spPr>
          <a:xfrm>
            <a:off x="4596344" y="3618118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응용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EED62C6D-CFB9-4E5F-AF8A-6264E7181738}"/>
              </a:ext>
            </a:extLst>
          </p:cNvPr>
          <p:cNvSpPr txBox="1">
            <a:spLocks/>
          </p:cNvSpPr>
          <p:nvPr/>
        </p:nvSpPr>
        <p:spPr>
          <a:xfrm>
            <a:off x="7967107" y="3340551"/>
            <a:ext cx="203934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머리 한 번 써보세요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F514F-1787-A24D-9CBA-42FEE6E22CB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851" y="2812488"/>
            <a:ext cx="2324675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</a:t>
            </a:r>
            <a:r>
              <a:rPr kumimoji="1" lang="en-US" altLang="ko-KR" sz="1600" dirty="0"/>
              <a:t> 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A257DC9-0B9B-4F29-9747-A2E3302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40" y="3173685"/>
            <a:ext cx="1838124" cy="1236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768EF9-17A5-423F-8E35-18D2B829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64" y="3201512"/>
            <a:ext cx="2692464" cy="990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36D115-0686-415A-AC10-0471D1C6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80" y="3217361"/>
            <a:ext cx="1786346" cy="9837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3EFDD5-A36B-4847-B845-04904FB15336}"/>
              </a:ext>
            </a:extLst>
          </p:cNvPr>
          <p:cNvSpPr txBox="1">
            <a:spLocks/>
          </p:cNvSpPr>
          <p:nvPr/>
        </p:nvSpPr>
        <p:spPr>
          <a:xfrm>
            <a:off x="5433774" y="2856172"/>
            <a:ext cx="18001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</a:t>
            </a:r>
            <a:r>
              <a:rPr kumimoji="1" lang="en-US" altLang="ko-KR" sz="1600" dirty="0"/>
              <a:t>(iterating)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693E2DD-1441-4927-8677-78558F616EA5}"/>
              </a:ext>
            </a:extLst>
          </p:cNvPr>
          <p:cNvSpPr txBox="1">
            <a:spLocks/>
          </p:cNvSpPr>
          <p:nvPr/>
        </p:nvSpPr>
        <p:spPr>
          <a:xfrm>
            <a:off x="9046934" y="2866692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길이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781EBC-B9FF-5849-A4B1-AB900584F42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9089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삭제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348" y="1665299"/>
            <a:ext cx="595035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수정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6B026D-9E5F-46D0-A663-EEA19007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40" y="2026488"/>
            <a:ext cx="1642051" cy="1156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5624D2-07B7-4411-AE07-36722732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59" y="3830210"/>
            <a:ext cx="1613141" cy="1115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A2AA3B-449D-466C-82B2-B7821ABD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3" y="2911886"/>
            <a:ext cx="890408" cy="46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4F9E73-F1B3-4F1B-B3D9-4E7B00240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66" y="3482123"/>
            <a:ext cx="4029963" cy="71695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D74251F-277A-4CDD-9E98-499F401DDD0A}"/>
              </a:ext>
            </a:extLst>
          </p:cNvPr>
          <p:cNvSpPr txBox="1">
            <a:spLocks/>
          </p:cNvSpPr>
          <p:nvPr/>
        </p:nvSpPr>
        <p:spPr>
          <a:xfrm>
            <a:off x="4990347" y="3464219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삭제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BC61FE-ECD2-4CAA-B5E7-1A1F56563012}"/>
              </a:ext>
            </a:extLst>
          </p:cNvPr>
          <p:cNvSpPr txBox="1">
            <a:spLocks/>
          </p:cNvSpPr>
          <p:nvPr/>
        </p:nvSpPr>
        <p:spPr>
          <a:xfrm>
            <a:off x="7816169" y="4364345"/>
            <a:ext cx="258275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“</a:t>
            </a:r>
            <a:r>
              <a:rPr kumimoji="1" lang="ko-KR" altLang="en-US" sz="1600" b="1" dirty="0"/>
              <a:t>객체지향 언어</a:t>
            </a:r>
            <a:r>
              <a:rPr kumimoji="1" lang="en-US" altLang="ko-KR" sz="1600" b="1" dirty="0"/>
              <a:t>”</a:t>
            </a:r>
            <a:endParaRPr kumimoji="1" lang="ko-KR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FF7179-9013-4C52-A08B-C9DD8CA95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121" y="4909081"/>
            <a:ext cx="2036518" cy="11159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080BC7D0-1B23-214E-B1EC-0AD8E2E07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삭제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612" y="3753742"/>
            <a:ext cx="1261884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이어 붙이기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D872DE-03D6-4FD8-A958-1427CBC3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17" y="1939679"/>
            <a:ext cx="1468683" cy="1031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A1402C-6A3A-46BF-B97F-C93BAE47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76" y="2934774"/>
            <a:ext cx="1687074" cy="8189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734D0D-BC67-456D-9791-7CC897F9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25" y="1601047"/>
            <a:ext cx="1960063" cy="10428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4A33F4-B4F8-47E2-A977-80C9C724D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90" y="2607692"/>
            <a:ext cx="1730752" cy="1053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0C6493-64AB-4CD6-BB47-53267B9B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503" y="4498668"/>
            <a:ext cx="1965523" cy="1037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40BF98-5F1C-405D-9EDF-921BC30A0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264" y="1952032"/>
            <a:ext cx="1326728" cy="12339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DB5C34D-4D36-42D0-9DBC-E41E9D2245B2}"/>
              </a:ext>
            </a:extLst>
          </p:cNvPr>
          <p:cNvSpPr txBox="1">
            <a:spLocks/>
          </p:cNvSpPr>
          <p:nvPr/>
        </p:nvSpPr>
        <p:spPr>
          <a:xfrm>
            <a:off x="2290876" y="1538642"/>
            <a:ext cx="1710726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list.append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AB97EFD-26B0-47A7-8254-7E620F169AD8}"/>
              </a:ext>
            </a:extLst>
          </p:cNvPr>
          <p:cNvSpPr txBox="1">
            <a:spLocks/>
          </p:cNvSpPr>
          <p:nvPr/>
        </p:nvSpPr>
        <p:spPr>
          <a:xfrm>
            <a:off x="4802103" y="1239217"/>
            <a:ext cx="103573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list.sort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D289B6C-3595-4959-96D4-6A0DD05559A6}"/>
              </a:ext>
            </a:extLst>
          </p:cNvPr>
          <p:cNvSpPr txBox="1">
            <a:spLocks/>
          </p:cNvSpPr>
          <p:nvPr/>
        </p:nvSpPr>
        <p:spPr>
          <a:xfrm>
            <a:off x="4802103" y="4117653"/>
            <a:ext cx="137717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list.reverse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8B93777D-C55C-4306-BB90-93B438198CAF}"/>
              </a:ext>
            </a:extLst>
          </p:cNvPr>
          <p:cNvSpPr txBox="1">
            <a:spLocks/>
          </p:cNvSpPr>
          <p:nvPr/>
        </p:nvSpPr>
        <p:spPr>
          <a:xfrm>
            <a:off x="6855325" y="1265367"/>
            <a:ext cx="185807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sorted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147EEDC-2A5F-4228-BC5D-2DAA6F06AF42}"/>
              </a:ext>
            </a:extLst>
          </p:cNvPr>
          <p:cNvSpPr txBox="1">
            <a:spLocks/>
          </p:cNvSpPr>
          <p:nvPr/>
        </p:nvSpPr>
        <p:spPr>
          <a:xfrm>
            <a:off x="6855325" y="4124184"/>
            <a:ext cx="208249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reversed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1F59C06-5470-4E36-BA3E-E7BF00F29A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1569" r="73658" b="21789"/>
          <a:stretch/>
        </p:blipFill>
        <p:spPr>
          <a:xfrm>
            <a:off x="6909753" y="4552103"/>
            <a:ext cx="2589788" cy="30637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E34673A-F7A3-420C-A989-CCE9166626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8731" r="82557" b="34628"/>
          <a:stretch/>
        </p:blipFill>
        <p:spPr>
          <a:xfrm>
            <a:off x="6909754" y="1673638"/>
            <a:ext cx="1714838" cy="306370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05968D-31A6-4583-84D6-D79FA989DD79}"/>
              </a:ext>
            </a:extLst>
          </p:cNvPr>
          <p:cNvSpPr txBox="1">
            <a:spLocks/>
          </p:cNvSpPr>
          <p:nvPr/>
        </p:nvSpPr>
        <p:spPr>
          <a:xfrm>
            <a:off x="5496056" y="3641206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정렬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47E8EF9B-C3C3-4485-9978-8498F2294F39}"/>
              </a:ext>
            </a:extLst>
          </p:cNvPr>
          <p:cNvSpPr txBox="1">
            <a:spLocks/>
          </p:cNvSpPr>
          <p:nvPr/>
        </p:nvSpPr>
        <p:spPr>
          <a:xfrm>
            <a:off x="5393467" y="5555213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뒤집기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15F2925-C76A-4138-9F94-BC9F38F622CE}"/>
              </a:ext>
            </a:extLst>
          </p:cNvPr>
          <p:cNvSpPr txBox="1">
            <a:spLocks/>
          </p:cNvSpPr>
          <p:nvPr/>
        </p:nvSpPr>
        <p:spPr>
          <a:xfrm>
            <a:off x="4875544" y="6153690"/>
            <a:ext cx="1807162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/>
              <a:t>파괴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변형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83E4C86C-F7B0-4E1C-9EB4-CE8A6A4124EA}"/>
              </a:ext>
            </a:extLst>
          </p:cNvPr>
          <p:cNvSpPr txBox="1">
            <a:spLocks/>
          </p:cNvSpPr>
          <p:nvPr/>
        </p:nvSpPr>
        <p:spPr>
          <a:xfrm>
            <a:off x="7165475" y="6153690"/>
            <a:ext cx="2037994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 err="1"/>
              <a:t>비파괴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유지</a:t>
            </a:r>
          </a:p>
        </p:txBody>
      </p:sp>
      <p:cxnSp>
        <p:nvCxnSpPr>
          <p:cNvPr id="63" name="직선 연결선[R] 57">
            <a:extLst>
              <a:ext uri="{FF2B5EF4-FFF2-40B4-BE49-F238E27FC236}">
                <a16:creationId xmlns:a16="http://schemas.microsoft.com/office/drawing/2014/main" id="{1F2A45BD-9D7D-4855-9190-48924E1DB9F1}"/>
              </a:ext>
            </a:extLst>
          </p:cNvPr>
          <p:cNvCxnSpPr>
            <a:cxnSpLocks/>
          </p:cNvCxnSpPr>
          <p:nvPr/>
        </p:nvCxnSpPr>
        <p:spPr>
          <a:xfrm>
            <a:off x="441541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57">
            <a:extLst>
              <a:ext uri="{FF2B5EF4-FFF2-40B4-BE49-F238E27FC236}">
                <a16:creationId xmlns:a16="http://schemas.microsoft.com/office/drawing/2014/main" id="{644AFF48-6915-4DEF-9D4C-F31EFF4C088C}"/>
              </a:ext>
            </a:extLst>
          </p:cNvPr>
          <p:cNvCxnSpPr>
            <a:cxnSpLocks/>
          </p:cNvCxnSpPr>
          <p:nvPr/>
        </p:nvCxnSpPr>
        <p:spPr>
          <a:xfrm>
            <a:off x="975346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6D3436E1-D0FC-402F-8444-EB277C927B3B}"/>
              </a:ext>
            </a:extLst>
          </p:cNvPr>
          <p:cNvSpPr txBox="1">
            <a:spLocks/>
          </p:cNvSpPr>
          <p:nvPr/>
        </p:nvSpPr>
        <p:spPr>
          <a:xfrm>
            <a:off x="10247313" y="1577849"/>
            <a:ext cx="15163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02A9CBE-798F-6640-9853-802D1336B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9" grpId="0"/>
      <p:bldP spid="60" grpId="0"/>
      <p:bldP spid="61" grpId="0" animBg="1"/>
      <p:bldP spid="62" grpId="0" animBg="1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175" y="3374721"/>
            <a:ext cx="241726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Index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삽입해라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B2229D-DAC8-DF4F-9532-A85126E5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56" y="1781183"/>
            <a:ext cx="1407155" cy="9570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1C81D2-0F01-4E40-BF55-996D2EB3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9" y="2675213"/>
            <a:ext cx="1407155" cy="734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602F55-6854-9C4C-B9C2-9F4D6DAB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471" y="4303412"/>
            <a:ext cx="1979632" cy="9089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22CF36-25E6-7E45-9D01-69D63B753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490" y="5188959"/>
            <a:ext cx="1206134" cy="7254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7FD08F-CB70-1448-8E82-F882FE3E7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785" y="1649757"/>
            <a:ext cx="1236724" cy="10968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013CA0-6223-3B44-B295-5A5727F56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963" y="2736808"/>
            <a:ext cx="1197394" cy="10881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72067D-2636-DB4D-834B-0C814CFF7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377" y="4689407"/>
            <a:ext cx="1599438" cy="162128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9188764-A883-8E42-AF3F-5E8BDA1105E4}"/>
              </a:ext>
            </a:extLst>
          </p:cNvPr>
          <p:cNvSpPr txBox="1">
            <a:spLocks/>
          </p:cNvSpPr>
          <p:nvPr/>
        </p:nvSpPr>
        <p:spPr>
          <a:xfrm>
            <a:off x="2395790" y="1415556"/>
            <a:ext cx="214905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list.insert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(index, 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F3DC3A0-B29E-2543-8AA4-CED885BCF5C7}"/>
              </a:ext>
            </a:extLst>
          </p:cNvPr>
          <p:cNvSpPr txBox="1">
            <a:spLocks/>
          </p:cNvSpPr>
          <p:nvPr/>
        </p:nvSpPr>
        <p:spPr>
          <a:xfrm>
            <a:off x="2547959" y="3994033"/>
            <a:ext cx="174329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list.remove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C118B3C-FA1E-5A42-9712-95B7D8A72E80}"/>
              </a:ext>
            </a:extLst>
          </p:cNvPr>
          <p:cNvSpPr txBox="1">
            <a:spLocks/>
          </p:cNvSpPr>
          <p:nvPr/>
        </p:nvSpPr>
        <p:spPr>
          <a:xfrm>
            <a:off x="5512350" y="1251627"/>
            <a:ext cx="210506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list.pop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=list[-1])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7AC03E83-0563-A443-8D63-3D50893ADF6D}"/>
              </a:ext>
            </a:extLst>
          </p:cNvPr>
          <p:cNvSpPr txBox="1">
            <a:spLocks/>
          </p:cNvSpPr>
          <p:nvPr/>
        </p:nvSpPr>
        <p:spPr>
          <a:xfrm>
            <a:off x="5400604" y="4327003"/>
            <a:ext cx="22393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list.extend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E2280B6-89CB-0D41-841F-DD0200242361}"/>
              </a:ext>
            </a:extLst>
          </p:cNvPr>
          <p:cNvSpPr txBox="1">
            <a:spLocks/>
          </p:cNvSpPr>
          <p:nvPr/>
        </p:nvSpPr>
        <p:spPr>
          <a:xfrm>
            <a:off x="2244880" y="5874027"/>
            <a:ext cx="24945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처음 만나는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지워라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64C43AB-05DB-614D-936E-5F493D4F18B8}"/>
              </a:ext>
            </a:extLst>
          </p:cNvPr>
          <p:cNvSpPr txBox="1">
            <a:spLocks/>
          </p:cNvSpPr>
          <p:nvPr/>
        </p:nvSpPr>
        <p:spPr>
          <a:xfrm>
            <a:off x="5736554" y="3824951"/>
            <a:ext cx="15712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뽑아내라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106FD2D1-390E-394C-BDD8-4CBB01B79015}"/>
              </a:ext>
            </a:extLst>
          </p:cNvPr>
          <p:cNvSpPr txBox="1">
            <a:spLocks/>
          </p:cNvSpPr>
          <p:nvPr/>
        </p:nvSpPr>
        <p:spPr>
          <a:xfrm>
            <a:off x="5098433" y="6344508"/>
            <a:ext cx="289213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sequence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뒤에 이어 붙여라</a:t>
            </a:r>
          </a:p>
        </p:txBody>
      </p:sp>
      <p:cxnSp>
        <p:nvCxnSpPr>
          <p:cNvPr id="59" name="직선 연결선[R] 57">
            <a:extLst>
              <a:ext uri="{FF2B5EF4-FFF2-40B4-BE49-F238E27FC236}">
                <a16:creationId xmlns:a16="http://schemas.microsoft.com/office/drawing/2014/main" id="{D9D864FB-DED6-634C-84C6-BA86EDEA7C9A}"/>
              </a:ext>
            </a:extLst>
          </p:cNvPr>
          <p:cNvCxnSpPr>
            <a:cxnSpLocks/>
          </p:cNvCxnSpPr>
          <p:nvPr/>
        </p:nvCxnSpPr>
        <p:spPr>
          <a:xfrm>
            <a:off x="4930567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7">
            <a:extLst>
              <a:ext uri="{FF2B5EF4-FFF2-40B4-BE49-F238E27FC236}">
                <a16:creationId xmlns:a16="http://schemas.microsoft.com/office/drawing/2014/main" id="{7EA87A29-582F-F54C-928C-C865D29956AE}"/>
              </a:ext>
            </a:extLst>
          </p:cNvPr>
          <p:cNvCxnSpPr>
            <a:cxnSpLocks/>
          </p:cNvCxnSpPr>
          <p:nvPr/>
        </p:nvCxnSpPr>
        <p:spPr>
          <a:xfrm>
            <a:off x="8176043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7914EC8C-0C51-E342-94F5-B37978DC8432}"/>
              </a:ext>
            </a:extLst>
          </p:cNvPr>
          <p:cNvSpPr txBox="1">
            <a:spLocks/>
          </p:cNvSpPr>
          <p:nvPr/>
        </p:nvSpPr>
        <p:spPr>
          <a:xfrm>
            <a:off x="8352628" y="1204116"/>
            <a:ext cx="36627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extend</a:t>
            </a:r>
            <a:r>
              <a:rPr kumimoji="1" lang="ko-KR" altLang="en-US" sz="1600" dirty="0"/>
              <a:t>의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차이점은 뭔가요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BBFA2E-CAE2-E046-82DF-E17FACAEC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5001" y="1597115"/>
            <a:ext cx="2781300" cy="2209800"/>
          </a:xfrm>
          <a:prstGeom prst="rect">
            <a:avLst/>
          </a:prstGeom>
        </p:spPr>
      </p:pic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7F38BE9-8A71-3C48-87BE-726C259CBD72}"/>
              </a:ext>
            </a:extLst>
          </p:cNvPr>
          <p:cNvSpPr txBox="1">
            <a:spLocks/>
          </p:cNvSpPr>
          <p:nvPr/>
        </p:nvSpPr>
        <p:spPr>
          <a:xfrm>
            <a:off x="8523321" y="3916452"/>
            <a:ext cx="3323346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는 요소를 그대로 삽입하고</a:t>
            </a:r>
            <a:endParaRPr kumimoji="1" lang="en-US" altLang="ko-KR" sz="16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벗겨서 이어 붙임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6EE8C5D-CCCB-604C-99FA-680F5BBEC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8351" y="5081590"/>
            <a:ext cx="2514600" cy="927100"/>
          </a:xfrm>
          <a:prstGeom prst="rect">
            <a:avLst/>
          </a:prstGeom>
        </p:spPr>
      </p:pic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2E5919BB-4708-D047-A60F-C068B1BA6F6E}"/>
              </a:ext>
            </a:extLst>
          </p:cNvPr>
          <p:cNvSpPr txBox="1">
            <a:spLocks/>
          </p:cNvSpPr>
          <p:nvPr/>
        </p:nvSpPr>
        <p:spPr>
          <a:xfrm>
            <a:off x="8734026" y="6159193"/>
            <a:ext cx="28917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a = a + b</a:t>
            </a:r>
            <a:r>
              <a:rPr kumimoji="1" lang="ko-KR" altLang="en-US" sz="1600" dirty="0"/>
              <a:t>랑 </a:t>
            </a:r>
            <a:r>
              <a:rPr kumimoji="1" lang="ko-KR" altLang="en-US" sz="1600" dirty="0" err="1"/>
              <a:t>똑같쥬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4" name="직선 연결선[R] 56">
            <a:extLst>
              <a:ext uri="{FF2B5EF4-FFF2-40B4-BE49-F238E27FC236}">
                <a16:creationId xmlns:a16="http://schemas.microsoft.com/office/drawing/2014/main" id="{279C9EE2-810B-FC4F-8EF9-9BC379E8CCBC}"/>
              </a:ext>
            </a:extLst>
          </p:cNvPr>
          <p:cNvCxnSpPr>
            <a:cxnSpLocks/>
          </p:cNvCxnSpPr>
          <p:nvPr/>
        </p:nvCxnSpPr>
        <p:spPr>
          <a:xfrm flipV="1">
            <a:off x="8393576" y="4800922"/>
            <a:ext cx="3588002" cy="2209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2968611F-C393-244C-A448-FA3FCAD83D8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61" grpId="0"/>
      <p:bldP spid="62" grpId="0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#7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94945-A83C-6145-9FEA-DA5A809A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23" y="3629798"/>
            <a:ext cx="9437154" cy="16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#8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0822D9-A3A3-AA4B-B01D-B67ED779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213993"/>
            <a:ext cx="8623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6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0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1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0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3F6646C-741F-BB4A-8B51-4869A2F4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32" y="1355914"/>
            <a:ext cx="7135067" cy="5331806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413CFBF-D505-4471-BC94-7AE14F05233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7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50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집합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6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52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불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1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7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838398"/>
            <a:ext cx="9115992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dirty="0" err="1">
                <a:solidFill>
                  <a:schemeClr val="accent1"/>
                </a:solidFill>
              </a:rPr>
              <a:t>자료형의</a:t>
            </a:r>
            <a:r>
              <a:rPr kumimoji="1" lang="ko-KR" altLang="en-US" dirty="0">
                <a:solidFill>
                  <a:schemeClr val="accent1"/>
                </a:solidFill>
              </a:rPr>
              <a:t> 값을 저장하는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9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24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485" y="362452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F8B194E-EF15-7B44-B943-571BC053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10" y="1440121"/>
            <a:ext cx="3035300" cy="218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8FDC8C-0E4D-6947-9359-68897AB7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25" y="1440121"/>
            <a:ext cx="3200400" cy="1816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D0A5B5-6094-6943-9A92-82E93824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125" y="3256221"/>
            <a:ext cx="3937000" cy="1854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57CEAEF-8368-A840-BC99-D4F475E31232}"/>
              </a:ext>
            </a:extLst>
          </p:cNvPr>
          <p:cNvSpPr txBox="1">
            <a:spLocks/>
          </p:cNvSpPr>
          <p:nvPr/>
        </p:nvSpPr>
        <p:spPr>
          <a:xfrm>
            <a:off x="7982401" y="5056626"/>
            <a:ext cx="14145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실수형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(float)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217AFCB-C8F2-9844-9F7C-C7C5864E6AD2}"/>
              </a:ext>
            </a:extLst>
          </p:cNvPr>
          <p:cNvSpPr txBox="1">
            <a:spLocks/>
          </p:cNvSpPr>
          <p:nvPr/>
        </p:nvSpPr>
        <p:spPr>
          <a:xfrm>
            <a:off x="10492049" y="2209235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기본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F8D80CD-C4C8-FC4F-9646-0C40F2C04A86}"/>
              </a:ext>
            </a:extLst>
          </p:cNvPr>
          <p:cNvSpPr txBox="1">
            <a:spLocks/>
          </p:cNvSpPr>
          <p:nvPr/>
        </p:nvSpPr>
        <p:spPr>
          <a:xfrm>
            <a:off x="10801627" y="400269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컴퓨터식</a:t>
            </a:r>
            <a:endParaRPr kumimoji="1" lang="en-US" altLang="ko-KR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125384E-4573-D44B-BB71-73E0B1C320DD}"/>
              </a:ext>
            </a:extLst>
          </p:cNvPr>
          <p:cNvSpPr txBox="1">
            <a:spLocks/>
          </p:cNvSpPr>
          <p:nvPr/>
        </p:nvSpPr>
        <p:spPr>
          <a:xfrm>
            <a:off x="7471186" y="4569779"/>
            <a:ext cx="2436886" cy="3276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400" dirty="0"/>
              <a:t>수가 작거나 클 때 보기 편함</a:t>
            </a:r>
            <a:r>
              <a:rPr kumimoji="1" lang="en-US" altLang="ko-KR" sz="1400" dirty="0"/>
              <a:t>!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1D3242-8147-474A-A351-AE4EC0D9D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344" y="4113261"/>
            <a:ext cx="3111500" cy="182880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DEB5D4AC-6DEE-9F48-B065-6C477F7349A3}"/>
              </a:ext>
            </a:extLst>
          </p:cNvPr>
          <p:cNvSpPr txBox="1">
            <a:spLocks/>
          </p:cNvSpPr>
          <p:nvPr/>
        </p:nvSpPr>
        <p:spPr>
          <a:xfrm>
            <a:off x="3101939" y="6000171"/>
            <a:ext cx="18241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허수형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(complex)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80" y="2514777"/>
            <a:ext cx="966931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8</a:t>
            </a:r>
            <a:r>
              <a:rPr kumimoji="1" lang="ko-KR" altLang="en-US" sz="2400" dirty="0"/>
              <a:t>진수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C6841B-3B06-9647-BE95-6EBDE7A8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6" y="2125965"/>
            <a:ext cx="3263900" cy="115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B858E9-CA01-CF41-8183-C6F02BA9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1"/>
          <a:stretch/>
        </p:blipFill>
        <p:spPr>
          <a:xfrm>
            <a:off x="8867949" y="2432853"/>
            <a:ext cx="1587500" cy="659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8F66D6-AAA2-F043-9919-7575802B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60" y="3672437"/>
            <a:ext cx="3606800" cy="1892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95D06-A57D-6049-A72E-1091DA83D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12" y="4072487"/>
            <a:ext cx="1397000" cy="1092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47B465A-E703-454A-A165-28C1A75B626B}"/>
              </a:ext>
            </a:extLst>
          </p:cNvPr>
          <p:cNvSpPr txBox="1">
            <a:spLocks/>
          </p:cNvSpPr>
          <p:nvPr/>
        </p:nvSpPr>
        <p:spPr>
          <a:xfrm>
            <a:off x="3215780" y="4370730"/>
            <a:ext cx="1133644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400" dirty="0"/>
              <a:t>16</a:t>
            </a:r>
            <a:r>
              <a:rPr kumimoji="1" lang="ko-KR" altLang="en-US" sz="2400" dirty="0"/>
              <a:t>진수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93EEEFF-3D68-5641-83A8-A222FE7CAB7E}"/>
              </a:ext>
            </a:extLst>
          </p:cNvPr>
          <p:cNvSpPr txBox="1">
            <a:spLocks/>
          </p:cNvSpPr>
          <p:nvPr/>
        </p:nvSpPr>
        <p:spPr>
          <a:xfrm>
            <a:off x="8458485" y="3345707"/>
            <a:ext cx="240642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값은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진법으로 들어감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06360CE-D021-4992-853C-27AE8E98F02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8874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75507B6-4134-BA41-B9DA-04DA2F9B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01" y="1325563"/>
            <a:ext cx="2755900" cy="4800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3168FF-09E9-B54B-AF2C-29B59FAE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00" y="1373679"/>
            <a:ext cx="3022600" cy="276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248728-CD92-D14F-A1AC-075E3ED7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227" y="1327150"/>
            <a:ext cx="2717800" cy="279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6D07D6-CC50-1641-9402-FCD8A48C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94" y="4632841"/>
            <a:ext cx="2717800" cy="1663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532F4D-45CD-F646-9332-BCB9E2B1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562" y="4565070"/>
            <a:ext cx="2717800" cy="18288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1BCA0-01B5-8949-93E7-7B65DE67E326}"/>
              </a:ext>
            </a:extLst>
          </p:cNvPr>
          <p:cNvSpPr txBox="1">
            <a:spLocks/>
          </p:cNvSpPr>
          <p:nvPr/>
        </p:nvSpPr>
        <p:spPr>
          <a:xfrm>
            <a:off x="3291360" y="600030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사칙연산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FA9F7D11-B23B-4347-9EBD-6CFB6A3FD78F}"/>
              </a:ext>
            </a:extLst>
          </p:cNvPr>
          <p:cNvSpPr txBox="1">
            <a:spLocks/>
          </p:cNvSpPr>
          <p:nvPr/>
        </p:nvSpPr>
        <p:spPr>
          <a:xfrm>
            <a:off x="6526995" y="3961653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제곱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647733-65AF-F041-B98C-F52AE8FEC539}"/>
              </a:ext>
            </a:extLst>
          </p:cNvPr>
          <p:cNvSpPr txBox="1">
            <a:spLocks/>
          </p:cNvSpPr>
          <p:nvPr/>
        </p:nvSpPr>
        <p:spPr>
          <a:xfrm>
            <a:off x="9600018" y="3961653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나머지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0548EA81-DB75-A244-AFD6-6A9EE4285D8E}"/>
              </a:ext>
            </a:extLst>
          </p:cNvPr>
          <p:cNvSpPr txBox="1">
            <a:spLocks/>
          </p:cNvSpPr>
          <p:nvPr/>
        </p:nvSpPr>
        <p:spPr>
          <a:xfrm>
            <a:off x="8348147" y="6296541"/>
            <a:ext cx="38985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몫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EA4950B-5AAB-6E42-BDC8-B0A94EF063D3}"/>
              </a:ext>
            </a:extLst>
          </p:cNvPr>
          <p:cNvCxnSpPr/>
          <p:nvPr/>
        </p:nvCxnSpPr>
        <p:spPr>
          <a:xfrm>
            <a:off x="5264284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6A97D994-3C63-614A-B0FD-3725DA27F348}"/>
              </a:ext>
            </a:extLst>
          </p:cNvPr>
          <p:cNvCxnSpPr>
            <a:cxnSpLocks/>
          </p:cNvCxnSpPr>
          <p:nvPr/>
        </p:nvCxnSpPr>
        <p:spPr>
          <a:xfrm flipV="1">
            <a:off x="5485293" y="4476750"/>
            <a:ext cx="6222519" cy="2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2E55889-27B1-47C9-8D52-BD71BF96C68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chemeClr val="bg1"/>
                </a:solidFill>
              </a:rPr>
              <a:t>연산자</a:t>
            </a:r>
            <a:endParaRPr kumimoji="1" lang="en-US" altLang="ko-KR" sz="105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7578C-1A32-F04D-A9BB-68935B85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95" y="2436000"/>
            <a:ext cx="4508693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5708A-6BEE-BB43-95A4-5A7F3602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34" y="3822313"/>
            <a:ext cx="8035925" cy="10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1422</Words>
  <Application>Microsoft Macintosh PowerPoint</Application>
  <PresentationFormat>와이드스크린</PresentationFormat>
  <Paragraphs>521</Paragraphs>
  <Slides>47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맑은 고딕</vt:lpstr>
      <vt:lpstr>Nanum Gothic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숫자형</vt:lpstr>
      <vt:lpstr>숫자형</vt:lpstr>
      <vt:lpstr>숫자형</vt:lpstr>
      <vt:lpstr>숫자형</vt:lpstr>
      <vt:lpstr>숫자형 : 연산자</vt:lpstr>
      <vt:lpstr>연습문제 #1</vt:lpstr>
      <vt:lpstr>연습문제 #2</vt:lpstr>
      <vt:lpstr>문자열 자료형</vt:lpstr>
      <vt:lpstr>문자열 자료형</vt:lpstr>
      <vt:lpstr>문자열 자료형</vt:lpstr>
      <vt:lpstr>문자열 자료형 : escape 문자</vt:lpstr>
      <vt:lpstr>문자열 자료형 : 연산</vt:lpstr>
      <vt:lpstr>문자열 자료형 : 인덱싱/슬라이싱</vt:lpstr>
      <vt:lpstr>문자열 자료형 : 슬라이싱</vt:lpstr>
      <vt:lpstr>문자열 자료형 : 문자열 포매팅 (%)</vt:lpstr>
      <vt:lpstr>문자열 자료형 : 문자열 포매팅 (정렬)</vt:lpstr>
      <vt:lpstr>문자열 자료형 : 문자열 포매팅 (str.format)</vt:lpstr>
      <vt:lpstr>문자열 자료형 : 문자열 포매팅 (str.format로 정렬)</vt:lpstr>
      <vt:lpstr>문자열 자료형 : 관련 함수 (join, replace, split)</vt:lpstr>
      <vt:lpstr>문자열 자료형 : 관련 함수</vt:lpstr>
      <vt:lpstr>연습문제 #3</vt:lpstr>
      <vt:lpstr>연습문제 #4</vt:lpstr>
      <vt:lpstr>연습문제 #5</vt:lpstr>
      <vt:lpstr>연습문제 #6</vt:lpstr>
      <vt:lpstr>리스트 자료형</vt:lpstr>
      <vt:lpstr>리스트 자료형</vt:lpstr>
      <vt:lpstr>리스트 자료형 : 인덱싱</vt:lpstr>
      <vt:lpstr>리스트 자료형 : 슬라이싱</vt:lpstr>
      <vt:lpstr>리스트 자료형 : 연산</vt:lpstr>
      <vt:lpstr>리스트 자료형 : 수정/삭제</vt:lpstr>
      <vt:lpstr>리스트 자료형 : 관련 함수 1</vt:lpstr>
      <vt:lpstr>리스트 자료형 : 관련 함수 2</vt:lpstr>
      <vt:lpstr>연습문제 #7</vt:lpstr>
      <vt:lpstr>연습문제 #8</vt:lpstr>
      <vt:lpstr>튜플 자료형</vt:lpstr>
      <vt:lpstr>숫자형</vt:lpstr>
      <vt:lpstr>사전형 자료형</vt:lpstr>
      <vt:lpstr>숫자형</vt:lpstr>
      <vt:lpstr>집합 자료형</vt:lpstr>
      <vt:lpstr>숫자형</vt:lpstr>
      <vt:lpstr>불 자료형</vt:lpstr>
      <vt:lpstr>숫자형</vt:lpstr>
      <vt:lpstr>자료형의 값을 저장하는 변수</vt:lpstr>
      <vt:lpstr>숫자형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77</cp:revision>
  <dcterms:created xsi:type="dcterms:W3CDTF">2019-01-21T06:59:28Z</dcterms:created>
  <dcterms:modified xsi:type="dcterms:W3CDTF">2019-01-22T04:51:34Z</dcterms:modified>
</cp:coreProperties>
</file>