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74" r:id="rId4"/>
    <p:sldId id="273" r:id="rId5"/>
    <p:sldId id="290" r:id="rId6"/>
    <p:sldId id="277" r:id="rId7"/>
    <p:sldId id="292" r:id="rId8"/>
    <p:sldId id="293" r:id="rId9"/>
    <p:sldId id="294" r:id="rId10"/>
    <p:sldId id="295" r:id="rId11"/>
    <p:sldId id="296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56" y="96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slide" Target="slide9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49237" y="2360410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计算机网络概述</a:t>
            </a:r>
            <a:endParaRPr lang="en-US" altLang="zh-CN" sz="48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0622340" y="6488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信息化办公室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0374" y="1373200"/>
            <a:ext cx="3208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/>
              <a:t>域名和</a:t>
            </a:r>
            <a:r>
              <a:rPr lang="en-US" altLang="zh-CN" b="1" dirty="0"/>
              <a:t>DNS</a:t>
            </a:r>
            <a:r>
              <a:rPr lang="zh-CN" altLang="zh-CN" b="1" dirty="0"/>
              <a:t>（域名系统）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8202" y="2810482"/>
            <a:ext cx="6550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主机的作为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路由寻址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用的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数字型标识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，人不容易记忆。因而产生了域名这一种字符型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标识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一个常见的域名为例说明，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网址是由两部分组成，标号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“google”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是这个域名的主体，而最后的标号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“com”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则是该域名的后缀，代表的这是一个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国际域名，是顶级域名。而前面的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www.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是网络名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www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的域名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Domain Name System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，域名系统），完成域名到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地址的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映射。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07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93297" y="41802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网关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655600" y="66255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22608" y="39939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定义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1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种充当</a:t>
            </a:r>
            <a:r>
              <a:rPr lang="zh-CN" altLang="zh-CN" sz="11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重任的计算机系统或设备。使用在不同的通信协议、数据格式或语言</a:t>
            </a:r>
            <a:r>
              <a:rPr lang="zh-CN" altLang="zh-CN" sz="1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，充当</a:t>
            </a:r>
            <a:r>
              <a:rPr lang="zh-CN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翻译器的角色。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作用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在网络层以上实现</a:t>
            </a:r>
            <a:r>
              <a:rPr lang="zh-CN" altLang="zh-CN" sz="11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网络互连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93683" y="400537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实质</a:t>
            </a:r>
            <a:endParaRPr lang="zh-CN" alt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一个网络通向其他网络的（具有路由功能）</a:t>
            </a:r>
            <a:r>
              <a:rPr lang="en-US" altLang="zh-CN" sz="11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1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39" descr="http://s5.sinaimg.cn/bmiddle/9b92137agcc13ed109a74&amp;6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48" y="4939384"/>
            <a:ext cx="4317558" cy="168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3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上海师范大学信息化办公室</a:t>
            </a:r>
            <a:endParaRPr lang="zh-CN" altLang="en-US" sz="14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0"/>
              </a:rPr>
              <a:t>TCP/IP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33057" y="40585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0"/>
              </a:rPr>
              <a:t>MAC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0"/>
              </a:rPr>
              <a:t>IP</a:t>
            </a:r>
            <a:r>
              <a:rPr lang="zh-CN" altLang="en-US" sz="2800" b="1" dirty="0" smtClean="0">
                <a:latin typeface="+mj-lt"/>
                <a:ea typeface="微软雅黑" charset="0"/>
              </a:rPr>
              <a:t>地址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子网掩码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0"/>
              </a:rPr>
              <a:t>DNS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网</a:t>
            </a:r>
            <a:r>
              <a:rPr lang="zh-CN" altLang="en-US" sz="2800" b="1" dirty="0">
                <a:latin typeface="+mj-lt"/>
                <a:ea typeface="微软雅黑" charset="0"/>
              </a:rPr>
              <a:t>关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392" y="877137"/>
            <a:ext cx="18056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TCP/IP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832392" y="16431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网络通讯协议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8202" y="2810482"/>
            <a:ext cx="6550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 smtClean="0">
                <a:latin typeface="+mn-ea"/>
                <a:cs typeface="Times New Roman" panose="02020603050405020304" pitchFamily="18" charset="0"/>
              </a:rPr>
              <a:t>由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网络层的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和传输层的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组成</a:t>
            </a:r>
            <a:r>
              <a:rPr lang="zh-CN" altLang="zh-CN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 smtClean="0">
                <a:latin typeface="+mn-ea"/>
                <a:cs typeface="Times New Roman" panose="02020603050405020304" pitchFamily="18" charset="0"/>
              </a:rPr>
              <a:t>  TCP/IP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定义了电子设备如何连入因特网，以及数据如何在它们之间传输的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标准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采用了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层的层级结构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，每一层都呼叫它的下一层所提供的协议来完成自己的需求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   TCP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负责发现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传输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的问题，一有问题就发出信号，要求重新传输，直到所有数据安全正确地传输到目的地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  IP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给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因特网的每一台联网设备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规定一个地址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7" name="矩形 16"/>
          <p:cNvSpPr/>
          <p:nvPr/>
        </p:nvSpPr>
        <p:spPr>
          <a:xfrm>
            <a:off x="3967782" y="804425"/>
            <a:ext cx="25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 </a:t>
            </a:r>
            <a:r>
              <a:rPr lang="zh-CN" altLang="en-US" b="1" dirty="0" smtClean="0"/>
              <a:t>三次握手</a:t>
            </a:r>
            <a:endParaRPr lang="zh-CN" altLang="en-US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第一次握手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客户端尝试连接服务器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，向服务器发送</a:t>
            </a:r>
            <a:r>
              <a:rPr lang="en-US" altLang="zh-CN" sz="1400" dirty="0" err="1">
                <a:ea typeface="等线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包（同步序列</a:t>
            </a:r>
            <a:r>
              <a:rPr lang="zh-CN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编号），</a:t>
            </a:r>
            <a:endParaRPr lang="en-US" altLang="zh-CN" sz="1400" dirty="0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 smtClean="0">
                <a:ea typeface="等线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=j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，客户端进入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SYN_SEND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状态等待服务器确认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第二次握手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服务器接收客户端</a:t>
            </a:r>
            <a:r>
              <a:rPr lang="en-US" altLang="zh-CN" sz="14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包并确认（</a:t>
            </a:r>
            <a:r>
              <a:rPr lang="en-US" altLang="zh-CN" sz="1400" dirty="0" err="1">
                <a:ea typeface="等线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=j+1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同时</a:t>
            </a:r>
            <a:r>
              <a:rPr lang="zh-CN" altLang="zh-CN" sz="1400" dirty="0" smtClean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zh-CN" altLang="zh-CN" sz="14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zh-CN" altLang="zh-CN" sz="1400" dirty="0" smtClean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发送</a:t>
            </a:r>
            <a:endParaRPr lang="en-US" altLang="zh-CN" sz="1400" dirty="0" smtClean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包（</a:t>
            </a:r>
            <a:r>
              <a:rPr lang="en-US" altLang="zh-CN" sz="1400" dirty="0" err="1">
                <a:ea typeface="等线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=k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），即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SYN+ACK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包，此时服务器进入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SYN_RECV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第三次握手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客户端收到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服务器的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SYN+ACK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包，向服务器</a:t>
            </a:r>
            <a:r>
              <a:rPr lang="zh-CN" altLang="zh-CN" sz="14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发送确认包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ACK(</a:t>
            </a:r>
            <a:r>
              <a:rPr lang="en-US" altLang="zh-CN" sz="1400" dirty="0" err="1">
                <a:ea typeface="等线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=k+1</a:t>
            </a:r>
            <a:r>
              <a:rPr lang="zh-CN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400" dirty="0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此包发送完毕，客户端和服务器进入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ESTABLISHED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状态，完成三次握手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3" name="图片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55" y="572494"/>
            <a:ext cx="5389245" cy="57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857" y="127221"/>
            <a:ext cx="2600077" cy="1097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TCP/IP</a:t>
            </a:r>
            <a:r>
              <a:rPr lang="zh-CN" altLang="zh-CN" b="1" dirty="0"/>
              <a:t>参考模型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8" y="1319916"/>
            <a:ext cx="9438198" cy="5538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594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2020" y="296380"/>
            <a:ext cx="3599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+mj-ea"/>
                <a:ea typeface="+mj-ea"/>
              </a:rPr>
              <a:t>   IP</a:t>
            </a:r>
            <a:r>
              <a:rPr lang="zh-CN" altLang="en-US" sz="4000" b="1" dirty="0" smtClean="0">
                <a:latin typeface="+mj-ea"/>
                <a:ea typeface="+mj-ea"/>
              </a:rPr>
              <a:t>协议</a:t>
            </a:r>
            <a:endParaRPr lang="zh-CN" altLang="en-US" sz="40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284721" y="1385434"/>
            <a:ext cx="2534710" cy="2534710"/>
          </a:xfrm>
          <a:prstGeom prst="ellipse">
            <a:avLst/>
          </a:prstGeom>
        </p:spPr>
      </p:pic>
      <p:pic>
        <p:nvPicPr>
          <p:cNvPr id="6" name="图片 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3416552" y="1402570"/>
            <a:ext cx="2534710" cy="2534710"/>
          </a:xfrm>
          <a:prstGeom prst="ellipse">
            <a:avLst/>
          </a:prstGeom>
        </p:spPr>
      </p:pic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6512215" y="1402570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7165" y="4092951"/>
            <a:ext cx="13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+mn-ea"/>
              </a:rPr>
              <a:t>  MAC</a:t>
            </a:r>
            <a:r>
              <a:rPr lang="zh-CN" altLang="zh-CN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6812" y="4092951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      IP</a:t>
            </a:r>
            <a:r>
              <a:rPr lang="zh-CN" altLang="zh-CN" b="1" dirty="0"/>
              <a:t>地址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7199812" y="40929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子网掩码</a:t>
            </a:r>
            <a:endParaRPr lang="zh-CN" altLang="en-US" b="1" dirty="0"/>
          </a:p>
        </p:txBody>
      </p:sp>
      <p:pic>
        <p:nvPicPr>
          <p:cNvPr id="42" name="图片 4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83" y="2004969"/>
            <a:ext cx="1247532" cy="1204513"/>
          </a:xfrm>
          <a:prstGeom prst="rect">
            <a:avLst/>
          </a:prstGeom>
        </p:spPr>
      </p:pic>
      <p:pic>
        <p:nvPicPr>
          <p:cNvPr id="44" name="图片 4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21" y="2051711"/>
            <a:ext cx="1236428" cy="1236428"/>
          </a:xfrm>
          <a:prstGeom prst="rect">
            <a:avLst/>
          </a:prstGeom>
        </p:spPr>
      </p:pic>
      <p:pic>
        <p:nvPicPr>
          <p:cNvPr id="45" name="图片 4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523703" y="1339870"/>
            <a:ext cx="2534710" cy="2534710"/>
          </a:xfrm>
          <a:prstGeom prst="ellipse">
            <a:avLst/>
          </a:prstGeom>
        </p:spPr>
      </p:pic>
      <p:pic>
        <p:nvPicPr>
          <p:cNvPr id="46" name="图片 4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0" y="2113144"/>
            <a:ext cx="1181841" cy="118184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545415" y="409295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+mn-ea"/>
              </a:rPr>
              <a:t>DNS</a:t>
            </a:r>
            <a:endParaRPr lang="zh-CN" altLang="en-US" b="1" dirty="0">
              <a:latin typeface="+mn-ea"/>
            </a:endParaRPr>
          </a:p>
        </p:txBody>
      </p:sp>
      <p:pic>
        <p:nvPicPr>
          <p:cNvPr id="3" name="图片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029" y="2113144"/>
            <a:ext cx="1476190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950374" y="1373200"/>
            <a:ext cx="2023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latin typeface="+mn-ea"/>
              </a:rPr>
              <a:t>MAC</a:t>
            </a:r>
            <a:r>
              <a:rPr lang="zh-CN" altLang="zh-CN" sz="2400" b="1" dirty="0">
                <a:latin typeface="+mn-ea"/>
              </a:rPr>
              <a:t>地址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202" y="2810482"/>
            <a:ext cx="6550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地址即用来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定义网络设备的位置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。形象的说，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地址就如同我们身份证上的身份证号码，具有全球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唯一性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。无论是局域网，还是广域网中的计算机之间的通信，最终都表现为：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将数据包从某种形式的链路上的初始结点出发，从一个结点传递到另一个结点，最终传送到目的结点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数据包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在这些节点之间的移动都是由</a:t>
            </a:r>
            <a:r>
              <a:rPr lang="en-US" altLang="zh-CN" b="1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(Address Resolution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：地址解析协议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负责将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地址映射到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1720475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950374" y="1373200"/>
            <a:ext cx="2023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/>
              <a:t>IP</a:t>
            </a:r>
            <a:r>
              <a:rPr lang="zh-CN" altLang="zh-CN" sz="2400" b="1" dirty="0"/>
              <a:t>地址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056" y="2496710"/>
            <a:ext cx="73072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lnSpc>
                <a:spcPts val="1950"/>
              </a:lnSpc>
            </a:pP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地址被用来给</a:t>
            </a:r>
            <a:r>
              <a:rPr lang="en-US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上的电脑一个编号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。每个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地址包括两个标识码（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），即网络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和主机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zh-CN" altLang="zh-CN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同</a:t>
            </a:r>
            <a:r>
              <a:rPr lang="zh-CN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一个物理网络上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的所有主机都使用</a:t>
            </a:r>
            <a:r>
              <a:rPr lang="zh-CN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同一个网络</a:t>
            </a:r>
            <a:r>
              <a:rPr lang="en-US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，网络上的一个主机（包括工作站，服务器和路由器等）有一个主机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与其对应</a:t>
            </a:r>
            <a:r>
              <a:rPr lang="zh-CN" altLang="zh-CN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28600" indent="266700">
              <a:lnSpc>
                <a:spcPts val="1950"/>
              </a:lnSpc>
            </a:pPr>
            <a:endParaRPr lang="en-US" altLang="zh-CN" kern="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zh-CN" altLang="en-US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动态</a:t>
            </a:r>
            <a:r>
              <a:rPr lang="zh-CN" altLang="en-US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主机设置协议（</a:t>
            </a:r>
            <a:r>
              <a:rPr lang="en-US" altLang="zh-CN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DHCP</a:t>
            </a:r>
            <a:r>
              <a:rPr lang="zh-CN" altLang="en-US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）可以局域网内动态分配</a:t>
            </a:r>
            <a:r>
              <a:rPr lang="en-US" altLang="zh-CN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地址</a:t>
            </a:r>
            <a:r>
              <a:rPr lang="zh-CN" altLang="en-US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en-US" altLang="zh-CN" kern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委员会定义了</a:t>
            </a:r>
            <a:r>
              <a:rPr lang="en-US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</a:t>
            </a:r>
            <a:r>
              <a:rPr lang="en-US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地址类型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以适合不同容量的网络，即，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~E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类：分配给具有大量主机（直接个人用户）而局域网络个数较少的大型网络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类：中型网络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>
              <a:lnSpc>
                <a:spcPts val="1950"/>
              </a:lnSpc>
            </a:pP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类：分配给小型网络，如一般的局域网和校园网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9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950374" y="1373200"/>
            <a:ext cx="202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/>
              <a:t>子网掩码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8202" y="2810482"/>
            <a:ext cx="6550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子网掩码的作用是用来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区分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网络上的主机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是否在同一网络区段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子网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掩码不能单独存在，它必须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地址一起使用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。子网掩码只有一个作用，就是将某个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划分成网络地址和主机地址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两部分。</a:t>
            </a:r>
          </a:p>
        </p:txBody>
      </p:sp>
    </p:spTree>
    <p:extLst>
      <p:ext uri="{BB962C8B-B14F-4D97-AF65-F5344CB8AC3E}">
        <p14:creationId xmlns:p14="http://schemas.microsoft.com/office/powerpoint/2010/main" val="821526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702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方鑫哲</cp:lastModifiedBy>
  <cp:revision>63</cp:revision>
  <dcterms:created xsi:type="dcterms:W3CDTF">2015-08-18T02:51:41Z</dcterms:created>
  <dcterms:modified xsi:type="dcterms:W3CDTF">2017-06-07T15:32:59Z</dcterms:modified>
  <cp:category/>
</cp:coreProperties>
</file>