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418" r:id="rId4"/>
    <p:sldId id="463" r:id="rId5"/>
    <p:sldId id="465" r:id="rId6"/>
    <p:sldId id="466" r:id="rId7"/>
    <p:sldId id="501" r:id="rId8"/>
    <p:sldId id="502" r:id="rId9"/>
    <p:sldId id="467" r:id="rId10"/>
    <p:sldId id="468" r:id="rId11"/>
    <p:sldId id="464" r:id="rId12"/>
    <p:sldId id="455" r:id="rId13"/>
    <p:sldId id="419" r:id="rId14"/>
    <p:sldId id="456" r:id="rId15"/>
    <p:sldId id="457" r:id="rId16"/>
    <p:sldId id="459" r:id="rId17"/>
    <p:sldId id="494" r:id="rId18"/>
    <p:sldId id="460" r:id="rId19"/>
    <p:sldId id="461" r:id="rId20"/>
    <p:sldId id="462" r:id="rId21"/>
    <p:sldId id="471" r:id="rId22"/>
    <p:sldId id="485" r:id="rId23"/>
    <p:sldId id="486" r:id="rId24"/>
    <p:sldId id="469" r:id="rId25"/>
    <p:sldId id="470" r:id="rId26"/>
    <p:sldId id="458" r:id="rId27"/>
    <p:sldId id="476" r:id="rId28"/>
    <p:sldId id="472" r:id="rId29"/>
    <p:sldId id="477" r:id="rId30"/>
    <p:sldId id="474" r:id="rId31"/>
    <p:sldId id="475" r:id="rId32"/>
    <p:sldId id="479" r:id="rId33"/>
    <p:sldId id="489" r:id="rId34"/>
    <p:sldId id="487" r:id="rId35"/>
    <p:sldId id="488" r:id="rId36"/>
    <p:sldId id="480" r:id="rId37"/>
    <p:sldId id="490" r:id="rId38"/>
    <p:sldId id="491" r:id="rId39"/>
    <p:sldId id="492" r:id="rId40"/>
    <p:sldId id="493" r:id="rId41"/>
    <p:sldId id="425" r:id="rId42"/>
    <p:sldId id="496" r:id="rId43"/>
    <p:sldId id="504" r:id="rId44"/>
    <p:sldId id="503" r:id="rId45"/>
    <p:sldId id="497" r:id="rId46"/>
    <p:sldId id="495" r:id="rId47"/>
    <p:sldId id="498" r:id="rId48"/>
    <p:sldId id="499" r:id="rId49"/>
    <p:sldId id="500" r:id="rId50"/>
    <p:sldId id="478" r:id="rId5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418"/>
            <p14:sldId id="463"/>
            <p14:sldId id="465"/>
            <p14:sldId id="466"/>
            <p14:sldId id="501"/>
            <p14:sldId id="502"/>
            <p14:sldId id="467"/>
            <p14:sldId id="468"/>
            <p14:sldId id="464"/>
            <p14:sldId id="455"/>
            <p14:sldId id="419"/>
            <p14:sldId id="456"/>
            <p14:sldId id="457"/>
            <p14:sldId id="459"/>
            <p14:sldId id="494"/>
            <p14:sldId id="460"/>
            <p14:sldId id="461"/>
            <p14:sldId id="462"/>
            <p14:sldId id="471"/>
            <p14:sldId id="485"/>
            <p14:sldId id="486"/>
            <p14:sldId id="469"/>
            <p14:sldId id="470"/>
            <p14:sldId id="458"/>
            <p14:sldId id="476"/>
            <p14:sldId id="472"/>
            <p14:sldId id="477"/>
            <p14:sldId id="474"/>
            <p14:sldId id="475"/>
            <p14:sldId id="479"/>
            <p14:sldId id="489"/>
            <p14:sldId id="487"/>
            <p14:sldId id="488"/>
            <p14:sldId id="480"/>
            <p14:sldId id="490"/>
            <p14:sldId id="491"/>
            <p14:sldId id="492"/>
            <p14:sldId id="493"/>
            <p14:sldId id="425"/>
            <p14:sldId id="496"/>
            <p14:sldId id="504"/>
            <p14:sldId id="503"/>
            <p14:sldId id="497"/>
            <p14:sldId id="495"/>
            <p14:sldId id="498"/>
            <p14:sldId id="499"/>
            <p14:sldId id="500"/>
            <p14:sldId id="4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2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10/28/2024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110114929/http:/ph7spot.com:80/musings/in-unix-everything-is-a-file" TargetMode="External"/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file_systems#Pseudo_file_system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fileio/naming-a-fi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microsoft.com/en-us/windows/win32/api/fileapi/nf-fileapi-createfile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ubs.opengroup.org/onlinepubs/9799919799/functions/open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en-us/windows/desktop/api/handleapi/nf-handleapi-closehand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pubs.opengroup.org/onlinepubs/9799919799/functions/clos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microsoft.com/en-us/windows/desktop/api/fileapi/nf-fileapi-read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pubs.opengroup.org/onlinepubs/9799919799/functions/read.html#tag_17_476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microsoft.com/en-us/windows/desktop/api/fileapi/nf-fileapi-write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pubs.opengroup.org/onlinepubs/9799919799/functions/write.html#tag_17_69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microsoft.com/en-us/windows/win32/api/fileapi/nf-fileapi-setfilepointere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pubs.opengroup.org/onlinepubs/9799919799/functions/lseek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ubs.opengroup.org/onlinepubs/9799919799/functions/fstata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fileapi/nf-fileapi-setfileattributesa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learn.microsoft.com/en-us/windows/win32/api/fileapi/nf-fileapi-getfileattributes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learn.microsoft.com/en-us/windows/win32/api/fileapi/nf-fileapi-unlockfile" TargetMode="External"/><Relationship Id="rId2" Type="http://schemas.openxmlformats.org/officeDocument/2006/relationships/hyperlink" Target="https://pubs.opengroup.org/onlinepubs/9799919799/functions/fcnt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learn.microsoft.com/en-us/windows/win32/api/fileapi/nf-fileapi-lockfil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microsoft.com/en-us/windows/win32/api/fileapi/nf-fileapi-flushfilebuff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pubs.opengroup.org/onlinepubs/9799919799/functions/fsync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learn.microsoft.com/en-us/windows/win32/api/winbase/nf-winbase-movef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learn.microsoft.com/en-us/windows/win32/api/winbase/nf-winbase-copyfil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earn.microsoft.com/en-us/windows/win32/api/winbase/nf-winbase-replacefile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learn.microsoft.com/en-us/windows/win32/api/winbase/nf-winbase-getfileinformationbyhandlee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learn.microsoft.com/en-us/windows/win32/api/winbase/nf-winbase-createdirect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pubs.opengroup.org/onlinepubs/9799919799/functions/mkdir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learn.microsoft.com/en-us/windows/win32/api/fileapi/nf-fileapi-removedirectory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pubs.opengroup.org/onlinepubs/9799919799/functions/rmdi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learn.microsoft.com/en-us/windows/win32/api/winbase/nf-winbase-movefil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learn.microsoft.com/en-us/windows/desktop/api/FileAPI/nf-fileapi-findfirstchangenotificatio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desktop/api/FileAPI/nf-fileapi-findclosechangenotification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learn.microsoft.com/en-us/windows/desktop/api/FileAPI/nf-fileapi-findnextchangenotific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www.man7.org/linux/man-pages/man2/inotify_init.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n7.org/linux/man-pages/man2/inotify_rm_watch.2.html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man7.org/linux/man-pages/man2/inotify_add_watch.2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learn.microsoft.com/en-us/windows/win32/api/winbase/nf-winbase-createfilemapping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hyperlink" Target="https://learn.microsoft.com/en-us/windows/desktop/api/memoryapi/nf-memoryapi-mapviewoffile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learn.microsoft.com/en-us/windows/desktop/api/memoryapi/nf-memoryapi-unmapviewof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hyperlink" Target="https://learn.microsoft.com/en-us/windows/win32/api/memoryapi/nf-memoryapi-flushviewoffile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hyperlink" Target="https://pubs.opengroup.org/onlinepubs/9799919799/functions/mm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msync.html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pubs.opengroup.org/onlinepubs/9799919799/functions/munmap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файлами</a:t>
            </a: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7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8BB9-5B01-1DC2-18D8-FE1B9962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EA3750E-4693-9F40-B73B-ABDB298A9FF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20F67F6-0657-E850-9118-9713453C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1BD3E09-F64B-E759-3189-63CE0735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Кластером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наименьшая область магнитного диска, которая может быть записана или прочитана операционной системой на диск. Обычно кластер состоит из нескольких секторов, имеющих последовательные номера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Соотношения понятий для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HDD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SSD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соотношения не являются прямыми в следствие разницы их устройства)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Сектор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Страница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Кластер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Блок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Дорожка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Сегмент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8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D426-4F95-BBB5-7B71-A98576B7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85D0BC5-D33D-0371-DAC0-6CC99AACEF25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702904B-2988-3734-4205-92718324D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6433D40-4349-1504-4AFB-BA3B2B32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Логической записью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структурой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называется упорядоченное множество данных разных типов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Порядок следования этих данных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структурой записи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уровне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прикладной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программы файл представляет собой множество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логических записей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На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физическом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уровне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файл представляет собой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поименованное множество секторов или кластеров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хранящихся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112219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275D-5126-25B5-60E3-D3ADF46A7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E1A039E-C9F0-DEE6-4E45-E21B7599625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210E4F4-A87C-FCA6-C1C7-213A696B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C891A69-8372-DE93-4C12-4F4C794E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длина логической записи обычно не совпадает с длиной кластера, то кластер может содержать несколько логических записей или, наоборот, логическая запись может располагаться на нескольких кластерах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Часть операционной системы, которая обеспечивает доступ к файлам и выполняет связывание между логическими записями файла и их физическим представлением,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системой управления файлами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файловой 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151223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C7745-6BB4-1D84-423F-941902D8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35C2497-C066-5FE1-FB95-E036A5A81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9242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DFA97D7-7B64-FCCB-45A9-B96F4BF8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AE00015-B5A7-C14C-4DD9-81492402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того чтобы выполнять операции доступа к логическим записям файла, с каждым файлом связывают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указатель файла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указывает на текущую логическую запись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!!! После каждой операции записи или чтения логической записи файловая система передвигает указатель файла на следующую логическую запись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8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3ABBA-E46A-641E-2702-FF90E6576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89C0BC2-B334-2283-84EA-F6FEAE07E22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0C4865D-9CE7-7155-28BD-E283AE98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9E20DB-2054-A64A-B10A-712F2506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обеспечения доступа к файлам система управления файлами должна выполнять, по крайней мере, следующие функции: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удаление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открытие доступа к существующему файлу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доступа к существующему файлу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запись данных в файл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чтение данных из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установка указателя файла на нужную запись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6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18FF-9F95-D905-7F43-74368AF21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29AF16B-F94D-B59B-FAFF-D132F7D0E41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F005F40-B390-EDDA-0437-D62BFBB7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741E9E8-3460-1524-ECC9-8F9C713E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7443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Каталогом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файл, который содержит имена и местонахождение других файлов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Каталоги имеют древовидную структуру, в которой каждая вершина указывает на каталог, а каждый лист – на файл. Каталог который находится в вершине этого дерева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корневым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 с которым в данный момент работает приложение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текущим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корневой каталог (\) определяется относительно какого-либо логического диска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D:, C:, …),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то время как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работа с файловой системой ведётся от единственного корневого каталога (/)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«абсолютный» корневой каталог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существует, однако он не доступен для использования на уровне файловой системы и прикладных приложений напрямую (используется менеджером объектов ядра ОС)</a:t>
            </a:r>
          </a:p>
        </p:txBody>
      </p:sp>
    </p:spTree>
    <p:extLst>
      <p:ext uri="{BB962C8B-B14F-4D97-AF65-F5344CB8AC3E}">
        <p14:creationId xmlns:p14="http://schemas.microsoft.com/office/powerpoint/2010/main" val="415857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D66B1-4FD5-96C4-8C66-86490DD8B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9A11F55-DD94-78B4-9C13-4A9E3A632EE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36D495F-7770-3DD9-9E33-4AFBCC4F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70E66B0-7362-CC84-A0E1-01FC1970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Корневой каталог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411B35-4AE7-9D89-1585-840C9B27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832" y="2055303"/>
            <a:ext cx="2766300" cy="4593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274D97-DD29-10AD-E21F-E870E1B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1994"/>
            <a:ext cx="2644369" cy="3406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A082A78-258D-450D-3D6A-113CA0A5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573" y="3783147"/>
            <a:ext cx="2997814" cy="2477294"/>
          </a:xfrm>
          <a:prstGeom prst="rect">
            <a:avLst/>
          </a:prstGeom>
        </p:spPr>
      </p:pic>
      <p:sp>
        <p:nvSpPr>
          <p:cNvPr id="15" name="Объект 6">
            <a:extLst>
              <a:ext uri="{FF2B5EF4-FFF2-40B4-BE49-F238E27FC236}">
                <a16:creationId xmlns:a16="http://schemas.microsoft.com/office/drawing/2014/main" id="{ED6C2A1F-79E6-E4CE-D715-6E248B194773}"/>
              </a:ext>
            </a:extLst>
          </p:cNvPr>
          <p:cNvSpPr txBox="1">
            <a:spLocks/>
          </p:cNvSpPr>
          <p:nvPr/>
        </p:nvSpPr>
        <p:spPr>
          <a:xfrm>
            <a:off x="4545639" y="3275069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Диск С)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8BBBA3BF-03D0-351E-7628-14616BEB7A50}"/>
              </a:ext>
            </a:extLst>
          </p:cNvPr>
          <p:cNvSpPr txBox="1">
            <a:spLocks/>
          </p:cNvSpPr>
          <p:nvPr/>
        </p:nvSpPr>
        <p:spPr>
          <a:xfrm>
            <a:off x="9354051" y="1548676"/>
            <a:ext cx="1031861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BC6992FE-F349-58D6-70FF-1E9EABE57D6B}"/>
              </a:ext>
            </a:extLst>
          </p:cNvPr>
          <p:cNvSpPr txBox="1">
            <a:spLocks/>
          </p:cNvSpPr>
          <p:nvPr/>
        </p:nvSpPr>
        <p:spPr>
          <a:xfrm>
            <a:off x="58876" y="2682639"/>
            <a:ext cx="4203016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уровень)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876C-8796-6651-323C-B06ABB6C5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9F9B3B5-4B8D-B75F-8636-5CEC2853073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E23E28-C1A0-84FA-459D-391ED175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848053-5587-860C-7B2D-4591341B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93" y="1652470"/>
            <a:ext cx="7638613" cy="4668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859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47C6A-CE6E-87FB-FF58-BD0005D9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9C9D8A-41C5-C9F2-8219-FD1F59DF686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68A5D57-1CB7-9A2E-B24B-9E1A4753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5DA5D97-F862-E8F5-4FEB-D5ADA720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Файловая система обеспечивает следующие функции для работы с каталогами: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удаление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включение подкаталога в каталог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исключение подкаталога из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включение файла в каталог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исключение файла из каталога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6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28E2E-1E1B-0EF4-393D-FFBBD56A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E85BD71-4A74-3E9F-9958-A994385AAD1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30B7FE2-F50C-09C2-B992-7FA74B7D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23DD93-6B73-F1FE-5652-43E983F5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Буфером ввода-вывода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называется область оперативной памяти, предназначенная для временного хранения записей файла. Обычно длина буфера выбирается кратной длине кластера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Буферы ввода-вывода предназначены для решения двух задач: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устранение несоответствия между размером логической записи файла, определяемым в приложении, и размером кластера, который записывается на диск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снижение влияния внешних устройств на скорость работы процессора, которая значительно превышает скорость работы внешних устройств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Представление файлов на жёстком диске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файловой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Понятия файла и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API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для работы с файловой системой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API 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для отображения файлов в память</a:t>
            </a: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5B72B-DB57-A984-1D31-59585861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22E72C2-3767-982F-A1D3-1D42659D490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C0F2F5D-0980-A90F-0341-D12488B82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BC9C666-8C64-19C2-7B12-8EC5C838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Кэширование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ввода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данных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подразумевает, что система выполняет упреждающее чтение данных с магнитного диска без ожидания следующей команды на чтение данных из приложения. Это сокращает время на чтение записей файла, если они читаются приложением последовательно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Кэширование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процесс записи данных в память с более быстрым доступом</a:t>
            </a:r>
          </a:p>
        </p:txBody>
      </p:sp>
    </p:spTree>
    <p:extLst>
      <p:ext uri="{BB962C8B-B14F-4D97-AF65-F5344CB8AC3E}">
        <p14:creationId xmlns:p14="http://schemas.microsoft.com/office/powerpoint/2010/main" val="12145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5CB7-692B-2654-6774-6AAAA13FB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FE2B1D-CA6D-9F67-5A45-CFEDA3298CE7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973EE02-4F85-EB12-75DA-153F8078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51346A1-346B-14A0-1607-82A20368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Рассматриваемые файловые системы: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NTFS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ext4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Примеры ФС: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FAT16, FAT32, FAT64, NTFS,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ext2,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ext3,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ext4,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BtrFS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(Oracle), ISO 9660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(CD,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DVD)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Filesystem Hierarchy Standard (FHS) – </a:t>
            </a: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стандарт иерархии файловой системы для ОС семейства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Unix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сайт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Примечание: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In UNIX Everything is a 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Список псевдо файловых систем: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Список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8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0FF8-0511-2FB9-75F8-56CF322E7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B99EE31-E729-F968-E980-658E005D2DB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E96AC7F-E194-BB4D-0DA5-DB37A777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360747-C863-41E7-0017-7B612308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6354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любым файлом связаны некоторые атрибуты. Пример базовых атрибутов: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Имя: Имя файла - это имя, присваиваемое файлу. Имя обычно представляет собой строку символов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Идентификатор: Идентификатор - это уникальный номер файла. Он идентифицирует файлы в файловой системе. В отличие от имен файлов, он недоступен для чтения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Тип: Тип - это еще один атрибут файла, который определяет тип файла, такого как архивный файл (.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zip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файл исходного кода (.c, 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файл 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docx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файл 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txt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т.д.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Местоположение: Указывает местоположение файла на устройстве (путь к каталогу). Этот атрибут является указателем на устройство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Размер: Указывает текущий размер файла (в килобайтах, Мб, Гб и т.д.) и, возможно, максимально допустимый размер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Защита: Указывает информацию об управлении доступом (разрешениях на чтение, редактирование, запись и выполнение файла). Это обеспечивает безопасность конфиденциальной информации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Время, дата и идентификация пользователя: эта информация сообщает нам о дате и времени создания файла, его последнем изменении, о том, каким пользователем он был создан и модифицирован, и т.д.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1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5260C-DC50-7406-8850-A21567029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3FD0FC2-0F7C-4E9C-98A8-50CB511178A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83E87A7-C0D3-47DC-47C0-ED6FF300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4383B0-C917-13E0-2688-1F4A3DB4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6354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Атрибуты флаги. Данные атрибуты контролируют или задают некоторые специфичные свойства: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"Только для чтения": 0 для чтения/записи; 1 - только для чтения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"Скрытый": 0 для обычных файлов; 1 - не отображается в списках всех файлов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Системный Флаг: 0 для обычных файлов; 1 для системных файлов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архива: 0 означает, что была создана резервная копия; 1 означает, что требуется создать резервную копию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ASCII/двоичного файла: 0 для файла ASCII; 1 для двоичного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произвольного доступа: 0 только для последовательного доступа; 1 для произвольного доступа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Временный Флаг: 0 для обычного файла; 1 для удаленного файла при выходе из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Флаги блокировки: 0 для разблокированного файла; отличное от нуля значение для заблокированного файла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5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F2768-7E26-B052-3F4A-A32B4AD5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2EF4B9B-C0F4-FA8A-40C6-99A8FA20C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8407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NTFS)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68C27E9-5175-0D2D-101D-170D51DB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0E358B-52DA-043A-B101-99B3853A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формировании пути к файлу нужно придерживаться определенных правил, которые перечислены ниже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полная информация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не должны содержать символов, ASCII-коды которых находятся в диапазоне от 0 до 31 (это служебные символы)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не должны содержать символы &lt;, &gt;, :, ”, /, \ и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могут содержать символы из расширенного множества, которое включает символы с кодами от 128 до 255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текущего каталога в качестве компоненты пути используется символ . (точка)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родительского каталога для текущего каталога в качестве компоненты пути используются символы .. (две точки)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качестве компонент пути нельзя использовать имена устройств, как, например,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con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lpt1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prn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файлов и каталогов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регистронезависимы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9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9373E-24BB-BF06-24D3-E01C9365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8BFC043-7644-6471-05C0-67631D21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875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Linux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ext4)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4BC1EB2-EB49-323B-74B0-52F87481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0576C29-47C8-165A-C627-3BDA836B1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формировании пути к файлу нужно придерживаться определенных правил, которые перечислены ниже: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не должны содержать символы «\0», «/»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могут содержать символы &lt;, &gt;, :, ”, /, \ и | , однако такие символы должны быть экранированы (не рекомендуется в виду неудобства чтения имён файлов с такими символами)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текущего каталога в качестве компоненты пути используется символ . (точка)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родительского каталога для текущего каталога в качестве компоненты пути используются символы .. (две точки)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файлов и каталогов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регистрозависимы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0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FFEC7-E86B-6191-8030-5712EEC35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1E04E5D-7BF4-0750-1580-C32B55F30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4036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Создание</a:t>
                      </a:r>
                      <a:r>
                        <a:rPr lang="en-US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\</a:t>
                      </a:r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Открытие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0240394-32C3-DA93-89C9-0491255C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59286A09-62F5-DBB9-DA53-92CA1118D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948" y="2260381"/>
            <a:ext cx="6054754" cy="1994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44F14F69-AF5C-017B-53DC-7EE72DA5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E42F4534-665B-2C5C-C0B3-315FDA76517C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BCEA5195-5D95-D20A-381D-1DC77D81C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662" y="4858623"/>
            <a:ext cx="52673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32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275D-B929-A188-A14A-8213403F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42AFA0D-D19E-CC34-A2D9-666586838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1049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Закрытие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080AB3E-8B9E-AFDB-4B62-1700A711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B2937B7F-6B07-07D1-67E0-905CCA4C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948" y="2650033"/>
            <a:ext cx="6054754" cy="12148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657F0816-A15E-5F73-E291-E748E655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84090EFE-4D46-35D1-50BD-16CB15401908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8DF94404-7A0F-0412-8B62-8C33F2FC7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3542" y="4858623"/>
            <a:ext cx="4413564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87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1B2F4-D9DF-C604-426F-383ED565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2409C4D-6B15-5AC8-19DC-638C8582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284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Чтение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21B48AD9-93F5-347C-A462-59EFA749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94D2086E-9132-0B7A-F3B0-611587E1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047" y="2378482"/>
            <a:ext cx="6922706" cy="1876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F41E1CD9-1848-303B-DD91-A9C96F60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7B222CB4-CAA4-45BB-B05C-6376AE300958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7FCD7568-0DB1-959D-D495-A74865B6B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519" y="5012773"/>
            <a:ext cx="6781762" cy="1130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610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4F33-579F-6014-263C-D37C85BB8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0C84E8-69BE-17FA-53CF-86685AF6C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1589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Запись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58BA700-27B1-BB4B-AFF8-BC408359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A2EFD827-CE9A-01A8-DEE2-C7D2C4A2F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000" y="2300424"/>
            <a:ext cx="6922800" cy="1914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9A1C7F47-E0AA-4FFA-B93E-37490524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5EFA607B-D753-892F-BE9F-6F152F45EC90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AA915FAF-BB43-B674-06AF-AA2509621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200" y="4858623"/>
            <a:ext cx="6782400" cy="1317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08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2189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Основными элементами накопителя на жестких магнитных дисках являются круглые алюминиевые или некристаллические стекловидные пластины. Эти пластины нельзя согнуть и поэтому они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жесткими дисками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Жесткие диски покрыты слоем ферромагнитного материала, который позволяет хранить информацию, используя направление магнитного поля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Жесткие диски также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жесткими магнитными дисками</a:t>
            </a:r>
          </a:p>
        </p:txBody>
      </p:sp>
    </p:spTree>
    <p:extLst>
      <p:ext uri="{BB962C8B-B14F-4D97-AF65-F5344CB8AC3E}">
        <p14:creationId xmlns:p14="http://schemas.microsoft.com/office/powerpoint/2010/main" val="255103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AABB-06B8-D202-313B-2ED41ABC8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29984B7-5123-E9B1-A9CA-89BB2BD53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716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Указатель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73FADCF-C522-5ED6-AF11-1049A4EFF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67EADC63-B097-645C-B4E7-177E407B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2548" y="2378482"/>
            <a:ext cx="7586904" cy="1757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88E8EE26-5BA7-E2E7-0CA5-9B2C31BD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8269F1CE-A1AB-A8B7-1AE2-A44587342587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8CCB7F27-FE61-CD94-D4C8-76AF47A30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132" y="5003394"/>
            <a:ext cx="5267325" cy="824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8537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A634-4F2A-D4EE-3FF4-6F70BE44E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E18B1-15D0-81E0-88A9-792FA873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9674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Атрибуты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C285300-C1F7-B914-9492-4D42B6A6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5AD48798-605A-EF34-F08A-ACE726A2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A6406BC0-DA30-D72B-6D9C-B374F500D795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2"/>
            <a:extLst>
              <a:ext uri="{FF2B5EF4-FFF2-40B4-BE49-F238E27FC236}">
                <a16:creationId xmlns:a16="http://schemas.microsoft.com/office/drawing/2014/main" id="{F25AE0CE-DC12-56D1-CFE7-51637B495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106" y="4858623"/>
            <a:ext cx="5783163" cy="1542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hlinkClick r:id="rId4"/>
            <a:extLst>
              <a:ext uri="{FF2B5EF4-FFF2-40B4-BE49-F238E27FC236}">
                <a16:creationId xmlns:a16="http://schemas.microsoft.com/office/drawing/2014/main" id="{D735AA5F-9D63-3800-6C6F-A688CB2C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143126"/>
            <a:ext cx="5190688" cy="121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hlinkClick r:id="rId6"/>
            <a:extLst>
              <a:ext uri="{FF2B5EF4-FFF2-40B4-BE49-F238E27FC236}">
                <a16:creationId xmlns:a16="http://schemas.microsoft.com/office/drawing/2014/main" id="{D64BD8BB-8BAA-5324-11DF-1C30E68BA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7344" y="3011613"/>
            <a:ext cx="5503178" cy="1253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3992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FCAD6-8052-7075-DDA4-58FF97E20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A6C533D-4FF6-2D3F-B79D-BF3134F3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5834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Блокирование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31223D5-8EBB-D6D8-F50A-8CDC77B9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44344AC0-E9CA-839F-009C-9B7B7CC1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2"/>
            <a:extLst>
              <a:ext uri="{FF2B5EF4-FFF2-40B4-BE49-F238E27FC236}">
                <a16:creationId xmlns:a16="http://schemas.microsoft.com/office/drawing/2014/main" id="{483A7FBF-A09C-8841-26B7-8C3DBA7A8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780" y="4858623"/>
            <a:ext cx="4321239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9F5540C3-EB43-5555-C596-CD90EB85E2C7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1986FE3-AE9C-80CC-B1F5-C73E9E50C618}"/>
              </a:ext>
            </a:extLst>
          </p:cNvPr>
          <p:cNvGrpSpPr/>
          <p:nvPr/>
        </p:nvGrpSpPr>
        <p:grpSpPr>
          <a:xfrm>
            <a:off x="1360012" y="2236339"/>
            <a:ext cx="6054754" cy="1587846"/>
            <a:chOff x="1631048" y="2226819"/>
            <a:chExt cx="6054754" cy="1587846"/>
          </a:xfrm>
        </p:grpSpPr>
        <p:pic>
          <p:nvPicPr>
            <p:cNvPr id="9" name="Рисунок 8">
              <a:hlinkClick r:id="rId4"/>
              <a:extLst>
                <a:ext uri="{FF2B5EF4-FFF2-40B4-BE49-F238E27FC236}">
                  <a16:creationId xmlns:a16="http://schemas.microsoft.com/office/drawing/2014/main" id="{96762748-2FED-1649-772C-9CD09EB38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1048" y="2226819"/>
              <a:ext cx="6054754" cy="15878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6AD17CC-81D6-E59A-EF02-A9F72B301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3079" y="2237985"/>
              <a:ext cx="812072" cy="164952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790EE23-E829-F46F-1867-4997937DBBCC}"/>
                </a:ext>
              </a:extLst>
            </p:cNvPr>
            <p:cNvSpPr/>
            <p:nvPr/>
          </p:nvSpPr>
          <p:spPr>
            <a:xfrm>
              <a:off x="2177415" y="2253615"/>
              <a:ext cx="115664" cy="135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" name="Рисунок 9">
            <a:hlinkClick r:id="rId7"/>
            <a:extLst>
              <a:ext uri="{FF2B5EF4-FFF2-40B4-BE49-F238E27FC236}">
                <a16:creationId xmlns:a16="http://schemas.microsoft.com/office/drawing/2014/main" id="{D7ACC904-BFFD-5EE4-B805-F9BBB4763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159" y="2398390"/>
            <a:ext cx="6054754" cy="1587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189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A94B2-A4AF-056A-1CAC-F1D1A924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68FCD64-8BF2-C3DE-45ED-43312F498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635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Сброс буфера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FEE271A-CAC3-88EF-56E4-CE406889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92511192-3689-F5FE-7148-2A7F8BF1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70B9AA36-5777-01D7-0B38-A8620819E36B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hlinkClick r:id="rId2"/>
            <a:extLst>
              <a:ext uri="{FF2B5EF4-FFF2-40B4-BE49-F238E27FC236}">
                <a16:creationId xmlns:a16="http://schemas.microsoft.com/office/drawing/2014/main" id="{0D1B8BE5-6EE5-D11D-2560-0DE126929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2492379"/>
            <a:ext cx="6162675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hlinkClick r:id="rId4"/>
            <a:extLst>
              <a:ext uri="{FF2B5EF4-FFF2-40B4-BE49-F238E27FC236}">
                <a16:creationId xmlns:a16="http://schemas.microsoft.com/office/drawing/2014/main" id="{11D69AB0-3BE2-F90E-1A2C-1FAC92DD0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376" y="4799900"/>
            <a:ext cx="4717245" cy="10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8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769FB-4C7D-A37B-8A21-B80A665C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B37B8D-5FA4-29BE-53FC-260BFB417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9259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0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WinAPI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21C11B2-6236-C7F1-E7E0-53A5B2E36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11012861-AAFC-C6AB-2C0D-D2827AF7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Копирование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A509DC0D-6BDB-21B6-1449-23B0E57A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521" y="4179677"/>
            <a:ext cx="6054754" cy="1095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Объект 6">
            <a:extLst>
              <a:ext uri="{FF2B5EF4-FFF2-40B4-BE49-F238E27FC236}">
                <a16:creationId xmlns:a16="http://schemas.microsoft.com/office/drawing/2014/main" id="{9FBBA1B4-80CA-71A9-19FA-CCD8EA30AECA}"/>
              </a:ext>
            </a:extLst>
          </p:cNvPr>
          <p:cNvSpPr txBox="1">
            <a:spLocks/>
          </p:cNvSpPr>
          <p:nvPr/>
        </p:nvSpPr>
        <p:spPr>
          <a:xfrm>
            <a:off x="1143000" y="401554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Перемещение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60E82950-3F7B-FA60-656E-6BA562623B9F}"/>
              </a:ext>
            </a:extLst>
          </p:cNvPr>
          <p:cNvSpPr txBox="1">
            <a:spLocks/>
          </p:cNvSpPr>
          <p:nvPr/>
        </p:nvSpPr>
        <p:spPr>
          <a:xfrm>
            <a:off x="1143000" y="4464903"/>
            <a:ext cx="3347906" cy="1095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можно использовать для переименования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9425C62-9F4D-CDFC-04F3-C5041E04DBE8}"/>
              </a:ext>
            </a:extLst>
          </p:cNvPr>
          <p:cNvGrpSpPr/>
          <p:nvPr/>
        </p:nvGrpSpPr>
        <p:grpSpPr>
          <a:xfrm>
            <a:off x="4657344" y="1656281"/>
            <a:ext cx="6278880" cy="1324663"/>
            <a:chOff x="4657344" y="1656281"/>
            <a:chExt cx="6278880" cy="1324663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6ACAF91-4555-60AA-8D73-18CA1FE2707A}"/>
                </a:ext>
              </a:extLst>
            </p:cNvPr>
            <p:cNvSpPr/>
            <p:nvPr/>
          </p:nvSpPr>
          <p:spPr>
            <a:xfrm>
              <a:off x="4657344" y="1656281"/>
              <a:ext cx="6278880" cy="1324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A0B8315D-1750-ADA3-FB7A-55DC1EA067D1}"/>
                </a:ext>
              </a:extLst>
            </p:cNvPr>
            <p:cNvGrpSpPr/>
            <p:nvPr/>
          </p:nvGrpSpPr>
          <p:grpSpPr>
            <a:xfrm>
              <a:off x="4775521" y="1748847"/>
              <a:ext cx="6054754" cy="1181947"/>
              <a:chOff x="4775521" y="1748847"/>
              <a:chExt cx="6054754" cy="1181947"/>
            </a:xfrm>
          </p:grpSpPr>
          <p:pic>
            <p:nvPicPr>
              <p:cNvPr id="10" name="Рисунок 9">
                <a:hlinkClick r:id="rId4"/>
                <a:extLst>
                  <a:ext uri="{FF2B5EF4-FFF2-40B4-BE49-F238E27FC236}">
                    <a16:creationId xmlns:a16="http://schemas.microsoft.com/office/drawing/2014/main" id="{BBAE9133-4E5C-9341-7A86-CCEC51CEA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162"/>
              <a:stretch/>
            </p:blipFill>
            <p:spPr>
              <a:xfrm>
                <a:off x="4775521" y="1748847"/>
                <a:ext cx="6054754" cy="574903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/>
            </p:spPr>
          </p:pic>
          <p:pic>
            <p:nvPicPr>
              <p:cNvPr id="11" name="Рисунок 10">
                <a:hlinkClick r:id="rId4"/>
                <a:extLst>
                  <a:ext uri="{FF2B5EF4-FFF2-40B4-BE49-F238E27FC236}">
                    <a16:creationId xmlns:a16="http://schemas.microsoft.com/office/drawing/2014/main" id="{198FB969-CE88-8522-5C60-8B4308628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61853"/>
              <a:stretch/>
            </p:blipFill>
            <p:spPr>
              <a:xfrm>
                <a:off x="4775521" y="2170260"/>
                <a:ext cx="6054754" cy="760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49554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78D33-8CE9-FBFA-F2FA-D8642EC9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8154CCD-CD3B-64DD-DBD5-EC2AAED2674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0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WinAPI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87B033A-63D6-0C2F-4F0D-660CC363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7916E460-7055-0490-AB6F-C064B00E2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906" y="1731444"/>
            <a:ext cx="6569168" cy="1893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57059D61-4633-FDFD-0FFA-B895E08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Замещение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Рисунок 2">
            <a:hlinkClick r:id="rId4"/>
            <a:extLst>
              <a:ext uri="{FF2B5EF4-FFF2-40B4-BE49-F238E27FC236}">
                <a16:creationId xmlns:a16="http://schemas.microsoft.com/office/drawing/2014/main" id="{2CAFA51F-190F-4605-2A69-229983100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7310" y="4179677"/>
            <a:ext cx="6551176" cy="1796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Объект 6">
            <a:extLst>
              <a:ext uri="{FF2B5EF4-FFF2-40B4-BE49-F238E27FC236}">
                <a16:creationId xmlns:a16="http://schemas.microsoft.com/office/drawing/2014/main" id="{47F59C2D-44F4-694B-376D-BF772ADF459F}"/>
              </a:ext>
            </a:extLst>
          </p:cNvPr>
          <p:cNvSpPr txBox="1">
            <a:spLocks/>
          </p:cNvSpPr>
          <p:nvPr/>
        </p:nvSpPr>
        <p:spPr>
          <a:xfrm>
            <a:off x="1143000" y="4179677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о файле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71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05427-3777-2C44-8E72-1DC1BD36D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7D87789-5067-ADBB-A64C-CA8A59C1D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7529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Создание каталога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D1D12B6-F4E1-4882-204D-4CBC2AD8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D8B57982-98EA-8CB7-C444-CF30A90C3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2845" y="2378482"/>
            <a:ext cx="7918822" cy="1376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C0C74301-0F33-C494-CBB0-8FF6589D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456D65F0-2A4D-80B8-ABAD-C4D8D949A66A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6488D856-F453-80C8-7926-9E224158D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8727" y="4858623"/>
            <a:ext cx="5394546" cy="1693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254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13CB-F289-DC5A-56F0-49898F9C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881DC89-D66E-8B47-0295-29FAD7094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4915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Удаление каталога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9E0D2AB-3D53-2953-9B34-F29955094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243E4105-AD21-689A-74B7-583DFB985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114" y="2378482"/>
            <a:ext cx="7126283" cy="1376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CE7D1A39-AD41-1288-7929-9ACB4F6F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0FF74512-A80F-5F00-6BBC-200EBFE0B9DE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hlinkClick r:id="rId4"/>
            <a:extLst>
              <a:ext uri="{FF2B5EF4-FFF2-40B4-BE49-F238E27FC236}">
                <a16:creationId xmlns:a16="http://schemas.microsoft.com/office/drawing/2014/main" id="{7B685AE7-F51B-3BC0-6B19-4CBE75E82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8727" y="4975982"/>
            <a:ext cx="5394546" cy="1458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4305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ED57D-CC11-145F-3C8A-1F67F811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7D72D5E-2EF5-4F66-1C7B-F934C7FC9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6846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Перемещение каталога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EAD88A3-9E38-D332-E18F-CB129A50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1D335C0A-BB8E-F61C-0EB4-2949D525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114" y="2431625"/>
            <a:ext cx="7126283" cy="1269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694B7BAC-0AC3-9223-3252-6518DFA7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(ограничение: только в рамках одного тома)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59F7D01A-47BD-92AA-5F3B-025BF132D30E}"/>
              </a:ext>
            </a:extLst>
          </p:cNvPr>
          <p:cNvSpPr txBox="1">
            <a:spLocks/>
          </p:cNvSpPr>
          <p:nvPr/>
        </p:nvSpPr>
        <p:spPr>
          <a:xfrm>
            <a:off x="1142998" y="4409268"/>
            <a:ext cx="8957347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стандартная функция отсутствует 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37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ECC8-7CE7-DB40-5FBA-1239DF8D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71FE84D-7E76-4E48-A7E4-B0C08CCF2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94028"/>
              </p:ext>
            </p:extLst>
          </p:nvPr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22D263B-B878-3909-7D29-BBF6C9B1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D5E8632D-38D3-8554-CA5A-6BC5F9018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731" y="2183538"/>
            <a:ext cx="4996615" cy="1425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38A2E69C-498B-39F1-916D-45DD1F6E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hlinkClick r:id="rId4"/>
            <a:extLst>
              <a:ext uri="{FF2B5EF4-FFF2-40B4-BE49-F238E27FC236}">
                <a16:creationId xmlns:a16="http://schemas.microsoft.com/office/drawing/2014/main" id="{D17C2B43-8356-F8A1-AA14-18205823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651" y="3357432"/>
            <a:ext cx="9934575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hlinkClick r:id="rId6"/>
            <a:extLst>
              <a:ext uri="{FF2B5EF4-FFF2-40B4-BE49-F238E27FC236}">
                <a16:creationId xmlns:a16="http://schemas.microsoft.com/office/drawing/2014/main" id="{26CCF0DA-C194-52ED-FC5B-6267379C7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731" y="4602302"/>
            <a:ext cx="98202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704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E1CF1-77B5-15FF-188E-19A1C55D3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79D997F-F50F-DBE4-50D5-1640EBEB90B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2BB5A33-34E1-1A7B-51FE-2A9935FE2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62993E-8A94-0322-BC4D-680C3E30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748560"/>
            <a:ext cx="7591425" cy="491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088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E3DD8-357B-3F2E-68BF-F8BCB438D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3C65146-F15C-3A84-8D55-371EDA0574D1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7114A6A-1041-359A-5EFD-5FFB9F70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70B4AA86-DB51-A0A7-F214-D9E01A3E7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731" y="2150356"/>
            <a:ext cx="4227293" cy="1425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4EDD6F5F-0CE3-06E7-A7D8-72C15C7B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not POSIX)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hlinkClick r:id="rId4"/>
            <a:extLst>
              <a:ext uri="{FF2B5EF4-FFF2-40B4-BE49-F238E27FC236}">
                <a16:creationId xmlns:a16="http://schemas.microsoft.com/office/drawing/2014/main" id="{B5AD9565-A926-CFBF-593A-5FD10AFE4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2542" y="3381250"/>
            <a:ext cx="9298459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hlinkClick r:id="rId6"/>
            <a:extLst>
              <a:ext uri="{FF2B5EF4-FFF2-40B4-BE49-F238E27FC236}">
                <a16:creationId xmlns:a16="http://schemas.microsoft.com/office/drawing/2014/main" id="{266A5BFF-02FD-1E9E-5E7E-ADB39B0AF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731" y="4581400"/>
            <a:ext cx="6722691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6594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9FD1-171F-9A72-FDC5-B2B4FF84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A67987-A018-3951-EF74-010685724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7746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C4322DD-ED18-B557-D2F8-FA1F65B4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1F8AA07-3FA1-1FB2-2C39-53418217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операционных системах Windows 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реализован механизм, который позволяет отображать в адресное пространство процесса не только содержимое файлов подкачки, но и содержимое обычных файлов. То есть в этом случае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 или его часть рассматривается как набор виртуальных страниц процесса, которые имеют последовательные логические адреса. Файл, отображенный в адресное пространство процесса, называется представлением или видом файла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file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view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). После отображения файла в адресное пространство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процесса доступ к виду может осуществляться с помощью указателя, как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обычным данным в адресном пространстве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механизм называется отображением содержимого файла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file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в виртуальную память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03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82D0-7264-235D-4F69-C63A950C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CF71BB4-7645-A6D7-F1C5-4F7DBA9A53D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D7C8F60-26E1-315A-6EDD-E8F475AC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B739BB-282F-299C-F71D-34B47BBF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Общая последовательность действий, которые необходимо выполнить для работы с отображаемым в память файлом. Эти действия могут быть разбиты на следующие шаги: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открыть файл, который будет отображаться в 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создать объект ядра, который выполняет отображение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отобразить файл или его часть в адресное пространство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выполнить необходимую работу с видом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отменить отображение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объект ядра для отображения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файл, который отображался в память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некоторые из этих шагов не выполняются в виду особенностей реализации механизма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54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C2AC5-664D-8904-BE36-BFB2838E4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842DA28-D830-CC73-68E9-AD0ED7CF5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4097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1E01E3F-4683-50DF-F648-0312D4AE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7E74DB-C21B-79D8-3570-09F9AEA6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90675"/>
            <a:ext cx="120015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1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C38C2-A062-DD60-1CA3-8B50642A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2A43B-A91B-ED9D-7A30-A1E10EAC4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9631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Linux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96B7176-F61F-EA37-C20E-2A79B84B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542BD4-0417-4038-762E-8C964633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08" y="1553033"/>
            <a:ext cx="6436583" cy="4939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5420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F4FE8-2AF8-EDBC-F0B3-1A4DEA67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E7C9E5-D8C7-615C-4664-7F1A9A5DEB1C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ADE92A8-78E2-D578-20B9-2CFD7790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20A40F86-49E7-AD07-EDC0-D34A3969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7CF9215D-D646-4F4D-0232-EB41D478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105636"/>
            <a:ext cx="7815727" cy="2308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hlinkClick r:id="rId4"/>
            <a:extLst>
              <a:ext uri="{FF2B5EF4-FFF2-40B4-BE49-F238E27FC236}">
                <a16:creationId xmlns:a16="http://schemas.microsoft.com/office/drawing/2014/main" id="{2B4F09D4-7AD0-7F4E-D03B-4721BC947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3777" y="4211271"/>
            <a:ext cx="6971355" cy="2132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0340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8011B-A56F-3E16-A1EB-B934D267C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7949CAF-9377-5688-C94C-B42A17EB5DB5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B4B24CE-C37F-ABD0-DC71-90220FC6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77B1DCD8-4C38-4119-8FC9-E1D1D051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C45AEA20-6DAE-32F1-738F-1E171EE32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2163357"/>
            <a:ext cx="7815727" cy="545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hlinkClick r:id="rId4"/>
            <a:extLst>
              <a:ext uri="{FF2B5EF4-FFF2-40B4-BE49-F238E27FC236}">
                <a16:creationId xmlns:a16="http://schemas.microsoft.com/office/drawing/2014/main" id="{8B693676-F143-5D56-96CC-C1DDF1C3A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3100413"/>
            <a:ext cx="7984921" cy="1266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1EFE3-3393-3EA6-3EBF-D82DA8305944}"/>
              </a:ext>
            </a:extLst>
          </p:cNvPr>
          <p:cNvSpPr txBox="1"/>
          <p:nvPr/>
        </p:nvSpPr>
        <p:spPr>
          <a:xfrm>
            <a:off x="1033942" y="4758583"/>
            <a:ext cx="104757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ункция FlushViewOfFile гарантирует, что данные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были записаны на диск локального компьютера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. При этом система периодически сама сохраняет данные на диск без явного вызова данной функции пользователем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76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ED83-EC84-BBD9-EAE3-E7723F562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0E7BB22-C831-5D23-2796-114649018DC7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3928D18-EB87-9D1F-9653-48B44AA7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4D9B5441-2848-EA27-FC8D-59ED603C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ACAFDCC7-93F5-E543-F309-F18578300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2252047"/>
            <a:ext cx="7815727" cy="1377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>
            <a:hlinkClick r:id="rId4"/>
            <a:extLst>
              <a:ext uri="{FF2B5EF4-FFF2-40B4-BE49-F238E27FC236}">
                <a16:creationId xmlns:a16="http://schemas.microsoft.com/office/drawing/2014/main" id="{2AA65A14-07A7-252F-4FE4-873E9D5D7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53" y="3629858"/>
            <a:ext cx="6257554" cy="1377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hlinkClick r:id="rId6"/>
            <a:extLst>
              <a:ext uri="{FF2B5EF4-FFF2-40B4-BE49-F238E27FC236}">
                <a16:creationId xmlns:a16="http://schemas.microsoft.com/office/drawing/2014/main" id="{164DEEA6-5986-96FF-50DD-7544B9D8E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5959" y="4789908"/>
            <a:ext cx="7578785" cy="1183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2357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CD1BD-4570-0D47-0C39-80385F866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AAD4E3D-FE31-E913-1ADA-6FA7632106AD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DB4153F-5A1E-C564-1BBD-B77CC7F7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1AEEF6-CF5B-D83E-D9A5-C63355CD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уже говорилось в прошлой лекции функция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предназначена для работы с виртуальной памятью. Чтобы использовать выделенную память для отображения файла требуется выполнить следующее: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Получить дескриптор файла (обычно с помощью вызова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open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Передать этот файловый дескриптор вызову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виде аргумента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fd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0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E26F-74D7-20FA-ACE5-695F2878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F52895D-7EF7-BD9A-E97D-42B97AE8E776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6D06282-95E3-0894-E48B-A52D36D4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35A038-7665-2009-D2E3-2A0D0AED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большими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произвольный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производительность критична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память ограничена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не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маленькими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последовательный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Частые изменения файла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9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C2928-A6F7-ECA8-173C-0FE1AE09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CB00BC-0187-EEC9-BFB2-E05015835D9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B6C2740-B10F-4874-B237-F94850AD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180E96E-072C-D7EC-F0CB-60ADB95B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магнитная головка не перемещается, то она описывает на дисковой поверхности окружность, которая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дорожкой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Дорожки нумеруются от 0 до n, где дорожка с индексом 0 имеет наибольший радиус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Группа дорожек, находящихся под всеми магнитными головками в каком-то конкретном положении стержня с магнитными головками,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цилиндром</a:t>
            </a:r>
          </a:p>
        </p:txBody>
      </p:sp>
    </p:spTree>
    <p:extLst>
      <p:ext uri="{BB962C8B-B14F-4D97-AF65-F5344CB8AC3E}">
        <p14:creationId xmlns:p14="http://schemas.microsoft.com/office/powerpoint/2010/main" val="2680337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6B55A-5E29-4D08-83E3-7360FEFBF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77DE1-FEA4-5491-5F82-F9220502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8A2589-5CED-A4DE-FADE-CC9CAC17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файлами</a:t>
            </a: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D4232-8BA5-700D-7A16-C9A814BCF284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C4F5F-C09C-1B81-7E96-29F0202797E8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7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CF284-A308-DE83-2FFA-D2050300CB99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Доступ к данным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под ним будем понимать операции записи данных на магнитные диски и чтения данных с магнитных дисков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получить доступ к данным на магнитном диске, необходимо выполнить следующие операции: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установить магнитные головки на соответствующий цилиндр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дождаться, пока под магнитной головкой окажется точка на вращающемся магнитном диске, с которой начинаются данные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прочитать или записать данные на магнитный диск во время его вращения</a:t>
            </a:r>
          </a:p>
        </p:txBody>
      </p:sp>
    </p:spTree>
    <p:extLst>
      <p:ext uri="{BB962C8B-B14F-4D97-AF65-F5344CB8AC3E}">
        <p14:creationId xmlns:p14="http://schemas.microsoft.com/office/powerpoint/2010/main" val="3698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D3F4-33ED-200B-69AA-7C89F08A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B0D27FB-96F5-E30C-C8C1-0163A0A2C3C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B004E1B-F0A7-9A59-FBB5-5F6D6DF3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9EE3834-553C-5FA0-98EA-0A7E57E7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 к данным бывает следующих видов: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Последовательный. Информация в файле обрабатывается по порядку, одна запись за другой. Этот способ доступа на сегодняшний день является наиболее распространенным; например, редакторы и компиляторы обычно получают доступ к файлам таким образом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Произвольный. В данном случае файл состоит из логических записей фиксированной длины, которые позволяют программам быстро считывать и записывать записи в произвольном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287376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76BB-5472-C89E-2E54-5AE6E603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4D6A575-612B-D50E-B9E0-622B54B7F26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2B7F8EBE-1BB4-8A18-E6CA-3FA326FF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768B76-F191-51BA-7B28-2873CACD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1" y="1691435"/>
            <a:ext cx="8002398" cy="48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B5CD-FE72-2808-4DFE-5A8D081B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82975F-7A5D-7CA4-FB51-D5031E97213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7D51549-1777-61F8-E9D3-F6B59523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5916A03-6E8C-1058-35AA-E66DD8AF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Сектором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наименьшая область (дуга) одной дорожки магнитного диска, которая может быть записана или считана магнитной головкой диска за его один полный поворот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Размер сектора обычно равен 512 байт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начале каждого сектора хранится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заголовок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префикс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определяет начало и номер сектора. В конце каждого сектора хранится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заключение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суффикс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содержит контрольную сумму, необходимую для проверки целостности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10603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28063</TotalTime>
  <Words>2050</Words>
  <Application>Microsoft Office PowerPoint</Application>
  <PresentationFormat>Широкоэкранный</PresentationFormat>
  <Paragraphs>214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351</cp:revision>
  <dcterms:created xsi:type="dcterms:W3CDTF">2024-09-04T11:03:42Z</dcterms:created>
  <dcterms:modified xsi:type="dcterms:W3CDTF">2024-10-28T18:31:43Z</dcterms:modified>
</cp:coreProperties>
</file>