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301" r:id="rId4"/>
    <p:sldId id="320" r:id="rId5"/>
    <p:sldId id="321" r:id="rId6"/>
    <p:sldId id="324" r:id="rId7"/>
    <p:sldId id="294" r:id="rId8"/>
    <p:sldId id="325" r:id="rId9"/>
    <p:sldId id="326" r:id="rId10"/>
    <p:sldId id="327" r:id="rId11"/>
    <p:sldId id="330" r:id="rId12"/>
    <p:sldId id="345" r:id="rId13"/>
    <p:sldId id="329" r:id="rId14"/>
    <p:sldId id="348" r:id="rId15"/>
    <p:sldId id="331" r:id="rId16"/>
    <p:sldId id="342" r:id="rId17"/>
    <p:sldId id="346" r:id="rId18"/>
    <p:sldId id="339" r:id="rId19"/>
    <p:sldId id="340" r:id="rId20"/>
    <p:sldId id="343" r:id="rId21"/>
    <p:sldId id="332" r:id="rId22"/>
    <p:sldId id="350" r:id="rId23"/>
    <p:sldId id="333" r:id="rId24"/>
    <p:sldId id="334" r:id="rId25"/>
    <p:sldId id="349" r:id="rId26"/>
    <p:sldId id="335" r:id="rId27"/>
    <p:sldId id="337" r:id="rId28"/>
    <p:sldId id="341" r:id="rId29"/>
    <p:sldId id="352" r:id="rId30"/>
    <p:sldId id="347" r:id="rId31"/>
    <p:sldId id="336" r:id="rId32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465B88BE-7067-4E01-A3DC-10AFCF848BC8}">
          <p14:sldIdLst>
            <p14:sldId id="256"/>
            <p14:sldId id="257"/>
            <p14:sldId id="301"/>
            <p14:sldId id="320"/>
            <p14:sldId id="321"/>
            <p14:sldId id="324"/>
            <p14:sldId id="294"/>
            <p14:sldId id="325"/>
            <p14:sldId id="326"/>
            <p14:sldId id="327"/>
            <p14:sldId id="330"/>
            <p14:sldId id="345"/>
            <p14:sldId id="329"/>
            <p14:sldId id="348"/>
            <p14:sldId id="331"/>
            <p14:sldId id="342"/>
            <p14:sldId id="346"/>
            <p14:sldId id="339"/>
            <p14:sldId id="340"/>
            <p14:sldId id="343"/>
            <p14:sldId id="332"/>
            <p14:sldId id="350"/>
            <p14:sldId id="333"/>
            <p14:sldId id="334"/>
            <p14:sldId id="349"/>
            <p14:sldId id="335"/>
            <p14:sldId id="337"/>
            <p14:sldId id="341"/>
            <p14:sldId id="352"/>
            <p14:sldId id="347"/>
            <p14:sldId id="33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vel Bernatsky" initials="PB" lastIdx="1" clrIdx="0">
    <p:extLst>
      <p:ext uri="{19B8F6BF-5375-455C-9EA6-DF929625EA0E}">
        <p15:presenceInfo xmlns:p15="http://schemas.microsoft.com/office/powerpoint/2012/main" userId="ccc84f90653f6d9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E1C54A-6947-426C-B525-F25AAC6D8000}" type="datetimeFigureOut">
              <a:rPr lang="LID4096" smtClean="0"/>
              <a:t>09/20/2024</a:t>
            </a:fld>
            <a:endParaRPr lang="LID4096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5E16E5-A75C-4DD5-8B93-6FB68F18C13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0975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47616F-E2AF-5AFF-C83A-FE3735AD8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FF40183-988B-BA61-B91E-493895FD9C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LID4096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F93C7B4-DBE6-06CE-CFC7-F4ED4D997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00BE-7692-4207-B54B-A48E0B87749C}" type="datetimeFigureOut">
              <a:rPr lang="LID4096" smtClean="0"/>
              <a:t>09/20/2024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B5BB8FF-A395-C430-3789-0945A5312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9F6F5BE-4CB2-9257-FD2E-739215DBF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14CC9-68D5-47AD-8438-7B4A21BFF56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95462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432ABC-7F92-53F8-6B38-14EBA795E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C74F8DD-3073-73DB-0FEC-83EE799CF0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D52118E-3EA2-A9A4-2BC2-E44B3237E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00BE-7692-4207-B54B-A48E0B87749C}" type="datetimeFigureOut">
              <a:rPr lang="LID4096" smtClean="0"/>
              <a:t>09/20/2024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F9690F8-6FA6-1F50-D67E-E66228911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D72A8B7-B8F9-CA99-A4E2-0D1A6411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14CC9-68D5-47AD-8438-7B4A21BFF56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92678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04C6878-D0A6-5DB7-DDA4-5524F63A10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4290E6A-E317-C5F4-3234-CA514674E1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927F236-BB3C-2C98-8A01-D57936776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00BE-7692-4207-B54B-A48E0B87749C}" type="datetimeFigureOut">
              <a:rPr lang="LID4096" smtClean="0"/>
              <a:t>09/20/2024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FB6E046-C620-4F58-405E-9C0103599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D06496C-B074-7D9D-1BB6-63F00672A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14CC9-68D5-47AD-8438-7B4A21BFF56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1811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F2D562-7427-3307-029D-4B44232FB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B8B9DD3-38AD-093A-348B-69D8AF958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F409026-C297-8D81-0690-BCF909A21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00BE-7692-4207-B54B-A48E0B87749C}" type="datetimeFigureOut">
              <a:rPr lang="LID4096" smtClean="0"/>
              <a:t>09/20/2024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3B93BB5-71D6-265C-76BF-7BA55253D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5B812ED-7C3E-2E99-174E-7CBA5506E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14CC9-68D5-47AD-8438-7B4A21BFF56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28364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27F112-08AD-1D83-FA9D-D723E27CA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9D4462B-7C02-3784-D700-720E99BA1E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7B8AEC1-27F7-FAA3-29A1-66B8783B8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00BE-7692-4207-B54B-A48E0B87749C}" type="datetimeFigureOut">
              <a:rPr lang="LID4096" smtClean="0"/>
              <a:t>09/20/2024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59F6EE4-5AF4-CE7C-B7F4-C587BFECE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9262F68-CBA3-0915-2295-961EC87EC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14CC9-68D5-47AD-8438-7B4A21BFF56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2701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EAAB05-2830-EFAE-DE4B-ACD17427A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4D6307-654D-D982-4407-B8F3D79466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E186F62-1DB1-3C6F-EA13-795572FAE5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7940FA2-011F-64EB-05FB-8559EF775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00BE-7692-4207-B54B-A48E0B87749C}" type="datetimeFigureOut">
              <a:rPr lang="LID4096" smtClean="0"/>
              <a:t>09/20/2024</a:t>
            </a:fld>
            <a:endParaRPr lang="LID4096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D7AD932-F2FD-1AF1-F4D9-F5E82D0C6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3145922-4144-9D1A-7394-C37497389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14CC9-68D5-47AD-8438-7B4A21BFF56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93752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4C79E9-E032-A699-2CFB-44AC92832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B2F1728-CD76-7149-9437-8308AF8E6C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E31FA6F-EC02-4DE3-6650-B80F00E860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6F9C784-C313-EF39-B97C-F19B68E627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9EC93D1-A12D-D057-6BE7-78586123AF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39B00CC-01F6-7087-C302-940F9C98E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00BE-7692-4207-B54B-A48E0B87749C}" type="datetimeFigureOut">
              <a:rPr lang="LID4096" smtClean="0"/>
              <a:t>09/20/2024</a:t>
            </a:fld>
            <a:endParaRPr lang="LID4096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6EBCC5B-A9F4-C18A-35F5-2949CEAAC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3B8B959-499F-742D-E1FF-78941C4BC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14CC9-68D5-47AD-8438-7B4A21BFF56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10290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1B2447-25C4-6DCF-DAD4-FEDF21FF1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846070A-CABC-8A01-79F7-51A84F443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00BE-7692-4207-B54B-A48E0B87749C}" type="datetimeFigureOut">
              <a:rPr lang="LID4096" smtClean="0"/>
              <a:t>09/20/2024</a:t>
            </a:fld>
            <a:endParaRPr lang="LID4096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6485DBC-EE1F-353D-3249-9E99780A5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FD416B2-2B57-8CF9-D053-EF6A7AB1F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14CC9-68D5-47AD-8438-7B4A21BFF56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36694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A9FDE4F-142C-5FCB-A615-EDAA13534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00BE-7692-4207-B54B-A48E0B87749C}" type="datetimeFigureOut">
              <a:rPr lang="LID4096" smtClean="0"/>
              <a:t>09/20/2024</a:t>
            </a:fld>
            <a:endParaRPr lang="LID4096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B6EB5D2-B75C-FB77-8F63-19FA53844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BB97733-0993-8A78-D35D-65EA8B9F8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14CC9-68D5-47AD-8438-7B4A21BFF56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0051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D8FC8E-4425-CC0C-710F-98C6425E3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473CCAC-EA76-40D6-17B2-7C2AFD435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3FDA7B0-EDAC-58A1-8AED-C4E8D631B6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7C5F31B-981C-419A-6E49-3095113FB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00BE-7692-4207-B54B-A48E0B87749C}" type="datetimeFigureOut">
              <a:rPr lang="LID4096" smtClean="0"/>
              <a:t>09/20/2024</a:t>
            </a:fld>
            <a:endParaRPr lang="LID4096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98C04E2-0ACD-F790-199B-7863EDE02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70F2067-A078-C57A-9204-3A8B2F260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14CC9-68D5-47AD-8438-7B4A21BFF56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92116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129DED-D98F-B6A2-AD7C-772F99A34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00C5605-1482-0713-0D51-A3FAC78156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6A60C0B-E2FB-D11A-ADBF-D996E01CFA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4DE09DD-B690-CF21-DFC4-F02331B63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00BE-7692-4207-B54B-A48E0B87749C}" type="datetimeFigureOut">
              <a:rPr lang="LID4096" smtClean="0"/>
              <a:t>09/20/2024</a:t>
            </a:fld>
            <a:endParaRPr lang="LID4096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D16318B-2EDE-3598-7847-C4B423955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97F3B72-6E6E-8853-E9C1-9458DC7C6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14CC9-68D5-47AD-8438-7B4A21BFF56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11409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8D0170-EF02-F5B2-75D2-863D12552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17FE9A8-6239-E8DA-5893-CC54DCF5A6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5C7A97B-8B60-4C6E-4780-AF77C5AA11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4700BE-7692-4207-B54B-A48E0B87749C}" type="datetimeFigureOut">
              <a:rPr lang="LID4096" smtClean="0"/>
              <a:t>09/20/2024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09804F4-87F9-55E6-92A8-EB0A9D1E61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E4F28E9-786F-C124-9986-B7AAB37E4D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14CC9-68D5-47AD-8438-7B4A21BFF56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00367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windows/win32/api/processthreadsapi/nf-processthreadsapi-createprocessw" TargetMode="External"/><Relationship Id="rId2" Type="http://schemas.openxmlformats.org/officeDocument/2006/relationships/hyperlink" Target="https://learn.microsoft.com/en-us/windows/win32/api/processthreadsapi/nf-processthreadsapi-createprocess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windows/win32/api/processthreadsapi/nf-processthreadsapi-createprocessw" TargetMode="External"/><Relationship Id="rId2" Type="http://schemas.openxmlformats.org/officeDocument/2006/relationships/hyperlink" Target="https://learn.microsoft.com/en-us/windows/win32/api/processthreadsapi/nf-processthreadsapi-createprocessa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windows/desktop/api/sysinfoapi/nf-sysinfoapi-getwindowsdirectorya" TargetMode="External"/><Relationship Id="rId2" Type="http://schemas.openxmlformats.org/officeDocument/2006/relationships/hyperlink" Target="https://learn.microsoft.com/en-us/windows/desktop/api/sysinfoapi/nf-sysinfoapi-getsystemdirectorya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windows/win32/api/synchapi/nf-synchapi-waitformultipleobjects" TargetMode="External"/><Relationship Id="rId2" Type="http://schemas.openxmlformats.org/officeDocument/2006/relationships/hyperlink" Target="https://learn.microsoft.com/en-us/windows/win32/api/synchapi/nf-synchapi-waitforsingleobject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windows/win32/api/synchapi/nf-synchapi-waitformultipleobjects" TargetMode="External"/><Relationship Id="rId2" Type="http://schemas.openxmlformats.org/officeDocument/2006/relationships/hyperlink" Target="https://learn.microsoft.com/en-us/windows/win32/api/synchapi/nf-synchapi-waitforsingleobject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windows/win32/api/processthreadsapi/nf-processthreadsapi-terminateprocess" TargetMode="External"/><Relationship Id="rId7" Type="http://schemas.openxmlformats.org/officeDocument/2006/relationships/image" Target="../media/image14.png"/><Relationship Id="rId2" Type="http://schemas.openxmlformats.org/officeDocument/2006/relationships/hyperlink" Target="https://learn.microsoft.com/en-us/windows/win32/api/processthreadsapi/nf-processthreadsapi-exitproces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hyperlink" Target="https://learn.microsoft.com/en-us/windows/win32/api/handleapi/nf-handleapi-closehandle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n7.org/linux/man-pages/man3/exec.3p.html" TargetMode="External"/><Relationship Id="rId2" Type="http://schemas.openxmlformats.org/officeDocument/2006/relationships/hyperlink" Target="https://www.man7.org/linux/man-pages/man3/fork.3p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n7.org/linux/man-pages/man3/wait.3p.html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an7.org/linux/man-pages/man3/exit.3p.html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www.man7.org/linux/man-pages/man3/system.3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hyperlink" Target="https://learn.microsoft.com/en-us/cpp/c-runtime-library/reference/system-wsystem?view=msvc-170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man7.org/linux/man-pages/man3/putenv.3p.html" TargetMode="External"/><Relationship Id="rId13" Type="http://schemas.openxmlformats.org/officeDocument/2006/relationships/hyperlink" Target="https://www.man7.org/linux/man-pages/man3/getcwd.3p.html" TargetMode="External"/><Relationship Id="rId3" Type="http://schemas.openxmlformats.org/officeDocument/2006/relationships/hyperlink" Target="https://www.man7.org/linux/man-pages/man3/getpid.3p.html" TargetMode="External"/><Relationship Id="rId7" Type="http://schemas.openxmlformats.org/officeDocument/2006/relationships/hyperlink" Target="https://www.man7.org/linux/man-pages/man3/getenv.3p.html" TargetMode="External"/><Relationship Id="rId12" Type="http://schemas.openxmlformats.org/officeDocument/2006/relationships/hyperlink" Target="https://learn.microsoft.com/en-us/windows/desktop/api/WinBase/nf-winbase-setcurrentdirectory" TargetMode="External"/><Relationship Id="rId2" Type="http://schemas.openxmlformats.org/officeDocument/2006/relationships/hyperlink" Target="https://learn.microsoft.com/en-us/windows/win32/api/processthreadsapi/nf-processthreadsapi-getcurrentprocessid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earn.microsoft.com/en-us/windows/desktop/api/WinBase/nf-winbase-setenvironmentvariable" TargetMode="External"/><Relationship Id="rId11" Type="http://schemas.openxmlformats.org/officeDocument/2006/relationships/hyperlink" Target="https://learn.microsoft.com/en-us/windows/desktop/api/WinBase/nf-winbase-getcurrentdirectory" TargetMode="External"/><Relationship Id="rId5" Type="http://schemas.openxmlformats.org/officeDocument/2006/relationships/hyperlink" Target="https://learn.microsoft.com/en-us/windows/desktop/api/WinBase/nf-winbase-getenvironmentvariable" TargetMode="External"/><Relationship Id="rId10" Type="http://schemas.openxmlformats.org/officeDocument/2006/relationships/hyperlink" Target="https://www.man7.org/linux/man-pages/man3/unsetenv.3p.html" TargetMode="External"/><Relationship Id="rId4" Type="http://schemas.openxmlformats.org/officeDocument/2006/relationships/hyperlink" Target="https://www.man7.org/linux/man-pages/man3/getppid.3p.html" TargetMode="External"/><Relationship Id="rId9" Type="http://schemas.openxmlformats.org/officeDocument/2006/relationships/hyperlink" Target="https://www.man7.org/linux/man-pages/man3/setenv.3p.html" TargetMode="External"/><Relationship Id="rId14" Type="http://schemas.openxmlformats.org/officeDocument/2006/relationships/hyperlink" Target="https://www.man7.org/linux/man-pages/man3/chdir.3p.html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linux-kernel-labs.github.io/refs/heads/master/lectures/processes.html#struct-task-struct" TargetMode="External"/><Relationship Id="rId2" Type="http://schemas.openxmlformats.org/officeDocument/2006/relationships/hyperlink" Target="https://www.geoffchappell.com/studies/windows/km/ntoskrnl/inc/ntos/ps/eprocess/index.htm?tx=160&amp;ts=0,413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975775-7036-98AF-A483-822007F372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523" y="1186961"/>
            <a:ext cx="11558954" cy="960194"/>
          </a:xfrm>
          <a:ln>
            <a:noFill/>
          </a:ln>
          <a:effectLst/>
        </p:spPr>
        <p:txBody>
          <a:bodyPr/>
          <a:lstStyle/>
          <a:p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Системное программирование</a:t>
            </a:r>
            <a:endParaRPr lang="LID4096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649BFEE-497D-21FD-61AE-CA3D267537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0810" y="3697763"/>
            <a:ext cx="9170377" cy="46183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lnSpcReduction="10000"/>
          </a:bodyPr>
          <a:lstStyle/>
          <a:p>
            <a:r>
              <a:rPr lang="ru-RU" sz="2800" b="1" dirty="0">
                <a:latin typeface="Verdana" panose="020B0604030504040204" pitchFamily="34" charset="0"/>
                <a:ea typeface="Verdana" panose="020B0604030504040204" pitchFamily="34" charset="0"/>
              </a:rPr>
              <a:t>Управление процессами </a:t>
            </a:r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I</a:t>
            </a:r>
            <a:endParaRPr lang="LID4096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D3AED9-28E1-DDF9-E07D-185D5DD54F4C}"/>
              </a:ext>
            </a:extLst>
          </p:cNvPr>
          <p:cNvSpPr txBox="1"/>
          <p:nvPr/>
        </p:nvSpPr>
        <p:spPr>
          <a:xfrm>
            <a:off x="3200400" y="650631"/>
            <a:ext cx="5627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LID4096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77C454-9338-E7F4-034B-E11CD51ED0FB}"/>
              </a:ext>
            </a:extLst>
          </p:cNvPr>
          <p:cNvSpPr txBox="1"/>
          <p:nvPr/>
        </p:nvSpPr>
        <p:spPr>
          <a:xfrm>
            <a:off x="5191861" y="3051019"/>
            <a:ext cx="180827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</a:rPr>
              <a:t>Лекция 3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519E2ADD-505C-77F2-DF62-A29BD8ED577A}"/>
              </a:ext>
            </a:extLst>
          </p:cNvPr>
          <p:cNvCxnSpPr/>
          <p:nvPr/>
        </p:nvCxnSpPr>
        <p:spPr>
          <a:xfrm>
            <a:off x="4339704" y="3574239"/>
            <a:ext cx="350954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9860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1740115"/>
              </p:ext>
            </p:extLst>
          </p:nvPr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kumimoji="0" lang="ru-RU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Создание процесса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4E3A822-AD38-9722-B96C-740947074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A1BA808-C3DE-7C0E-BA2D-81B0CBE57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580696"/>
            <a:ext cx="10499271" cy="50813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За создание процесса отвечает ядро ОС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Чтобы запросить у ядра создание нового процесса необходимо совершить системный вызов</a:t>
            </a:r>
          </a:p>
          <a:p>
            <a:pPr marL="0" indent="0">
              <a:buNone/>
            </a:pPr>
            <a:endParaRPr lang="ru-RU" sz="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Системный вызов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Windows – </a:t>
            </a:r>
            <a:r>
              <a:rPr lang="en-US" b="1" dirty="0" err="1">
                <a:latin typeface="Cambria" panose="02040503050406030204" pitchFamily="18" charset="0"/>
                <a:ea typeface="Cambria" panose="02040503050406030204" pitchFamily="18" charset="0"/>
              </a:rPr>
              <a:t>NtCreateUserProcess</a:t>
            </a:r>
            <a:endParaRPr lang="ru-RU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Системные вызовы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Linux (POSIX) –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fork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b="1" dirty="0" err="1">
                <a:latin typeface="Cambria" panose="02040503050406030204" pitchFamily="18" charset="0"/>
                <a:ea typeface="Cambria" panose="02040503050406030204" pitchFamily="18" charset="0"/>
              </a:rPr>
              <a:t>vfork</a:t>
            </a:r>
            <a:endParaRPr lang="ru-RU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ru-RU" sz="8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Дочерний процесс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–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процесс создаваемый в результате системного вызова</a:t>
            </a:r>
          </a:p>
          <a:p>
            <a:pPr marL="0" indent="0">
              <a:buNone/>
            </a:pP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Родительский процесс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–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процесс инициировавший системный вызов</a:t>
            </a:r>
          </a:p>
          <a:p>
            <a:pPr marL="0" indent="0">
              <a:buNone/>
            </a:pPr>
            <a:endParaRPr lang="ru-RU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3190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6345471"/>
              </p:ext>
            </p:extLst>
          </p:nvPr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kumimoji="0" lang="ru-RU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Создание процесса</a:t>
                      </a: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 – Windows 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4E3A822-AD38-9722-B96C-740947074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A1BA808-C3DE-7C0E-BA2D-81B0CBE57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580696"/>
            <a:ext cx="10499271" cy="50813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Функции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dirty="0" err="1">
                <a:latin typeface="Cambria" panose="02040503050406030204" pitchFamily="18" charset="0"/>
                <a:ea typeface="Cambria" panose="020405030504060302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CreateProcessA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и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dirty="0" err="1">
                <a:latin typeface="Cambria" panose="02040503050406030204" pitchFamily="18" charset="0"/>
                <a:ea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CreateProcessW</a:t>
            </a:r>
            <a:endParaRPr lang="en-US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ru-RU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35C3F7D-EA7C-2D0C-144C-6D2210D8EE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8147" y="2127738"/>
            <a:ext cx="9595705" cy="4534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0618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kumimoji="0" lang="ru-RU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Создание процесса</a:t>
                      </a: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 – Windows 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4E3A822-AD38-9722-B96C-740947074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A1BA808-C3DE-7C0E-BA2D-81B0CBE57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580696"/>
            <a:ext cx="10499271" cy="50813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Функции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dirty="0" err="1">
                <a:latin typeface="Cambria" panose="02040503050406030204" pitchFamily="18" charset="0"/>
                <a:ea typeface="Cambria" panose="020405030504060302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CreateProcessA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и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dirty="0" err="1">
                <a:latin typeface="Cambria" panose="02040503050406030204" pitchFamily="18" charset="0"/>
                <a:ea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CreateProcessW</a:t>
            </a:r>
            <a:endParaRPr lang="en-US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ru-RU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46160DB-2DCC-4B16-4310-EDA3C2BC6F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577" y="2137680"/>
            <a:ext cx="6019800" cy="4524375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2570A225-9F37-2367-99A5-1F245226D0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66160" y="3348751"/>
            <a:ext cx="4792505" cy="1545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5912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017952"/>
              </p:ext>
            </p:extLst>
          </p:nvPr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kumimoji="0" lang="ru-RU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Создание процесса</a:t>
                      </a: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 – Windows 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4E3A822-AD38-9722-B96C-740947074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E732B635-5419-6079-3849-3663AFB388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1966" y="1566171"/>
            <a:ext cx="7392867" cy="4856364"/>
          </a:xfrm>
        </p:spPr>
      </p:pic>
    </p:spTree>
    <p:extLst>
      <p:ext uri="{BB962C8B-B14F-4D97-AF65-F5344CB8AC3E}">
        <p14:creationId xmlns:p14="http://schemas.microsoft.com/office/powerpoint/2010/main" val="16863298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kumimoji="0" lang="ru-RU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Создание процесса</a:t>
                      </a: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 – Windows 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4E3A822-AD38-9722-B96C-740947074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9" name="Объект 3">
            <a:extLst>
              <a:ext uri="{FF2B5EF4-FFF2-40B4-BE49-F238E27FC236}">
                <a16:creationId xmlns:a16="http://schemas.microsoft.com/office/drawing/2014/main" id="{7BF63A36-DBAA-E5A8-1E3D-22CA2CCD72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580696"/>
            <a:ext cx="10499271" cy="50813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Стоит учесть что поиск указанного файла/команды осуществляется в следующем порядке: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Каталог, содержащий EXE-файл вызывающего процесса.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Текущий каталог вызывающего процесса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Системный каталог Windows (</a:t>
            </a:r>
            <a:r>
              <a:rPr lang="en-US" b="1" dirty="0" err="1">
                <a:latin typeface="Cambria" panose="02040503050406030204" pitchFamily="18" charset="0"/>
                <a:ea typeface="Cambria" panose="020405030504060302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GetSystemDirectory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Основной каталог Windows (</a:t>
            </a:r>
            <a:r>
              <a:rPr lang="en-US" b="1" dirty="0" err="1">
                <a:latin typeface="Cambria" panose="02040503050406030204" pitchFamily="18" charset="0"/>
                <a:ea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GetWindowsDirectory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Каталоги, перечисленные в переменной окружения PATH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Конечно, если в имени файла указан полный путь доступа, система сразу обращается туда и не просматривает эти каталоги</a:t>
            </a:r>
          </a:p>
        </p:txBody>
      </p:sp>
    </p:spTree>
    <p:extLst>
      <p:ext uri="{BB962C8B-B14F-4D97-AF65-F5344CB8AC3E}">
        <p14:creationId xmlns:p14="http://schemas.microsoft.com/office/powerpoint/2010/main" val="10347740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6803551"/>
              </p:ext>
            </p:extLst>
          </p:nvPr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kumimoji="0" lang="ru-RU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Создание процесса</a:t>
                      </a: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 – Windows 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4E3A822-AD38-9722-B96C-740947074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pic>
        <p:nvPicPr>
          <p:cNvPr id="13" name="Объект 12">
            <a:extLst>
              <a:ext uri="{FF2B5EF4-FFF2-40B4-BE49-F238E27FC236}">
                <a16:creationId xmlns:a16="http://schemas.microsoft.com/office/drawing/2014/main" id="{5C75A600-98B3-CB50-2927-ACF62A6A14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5193" y="4081262"/>
            <a:ext cx="9261614" cy="1783206"/>
          </a:xfr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C6135A5C-0A07-79AB-2FEF-4ED50149AE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1775" y="1748560"/>
            <a:ext cx="8428450" cy="2103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1880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kumimoji="0" lang="ru-RU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Завершение процесса</a:t>
                      </a: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 – Windows 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4E3A822-AD38-9722-B96C-740947074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A1BA808-C3DE-7C0E-BA2D-81B0CBE57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580696"/>
            <a:ext cx="10499271" cy="51981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Перед завершением процесса может возникнуть ситуация когда требуется дождаться завершения другого (напр. дочернего) процесса. В таком случае могут помочь функции </a:t>
            </a:r>
            <a:r>
              <a:rPr lang="en-US" b="1" dirty="0" err="1">
                <a:latin typeface="Cambria" panose="02040503050406030204" pitchFamily="18" charset="0"/>
                <a:ea typeface="Cambria" panose="020405030504060302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WaitForSingleObject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и </a:t>
            </a:r>
            <a:r>
              <a:rPr lang="en-US" b="1" dirty="0" err="1">
                <a:latin typeface="Cambria" panose="02040503050406030204" pitchFamily="18" charset="0"/>
                <a:ea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WaitForMultipleObjects</a:t>
            </a:r>
            <a:endParaRPr lang="ru-RU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48F888F-3BAA-25CA-C905-D073C1A1D5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3846" y="3348182"/>
            <a:ext cx="6448425" cy="131445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C7141E2-F3A3-C03A-267C-6DC7DE5D0A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3846" y="4859893"/>
            <a:ext cx="6448425" cy="17716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4DD621F-9633-4C91-2000-891EDE49C824}"/>
              </a:ext>
            </a:extLst>
          </p:cNvPr>
          <p:cNvSpPr txBox="1"/>
          <p:nvPr/>
        </p:nvSpPr>
        <p:spPr>
          <a:xfrm>
            <a:off x="1143000" y="3593268"/>
            <a:ext cx="3736731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Для бессрочного ожидания сигнала от другого процесса следует в последний параметр данных функций передать значение </a:t>
            </a:r>
            <a:r>
              <a:rPr lang="en-US" sz="2400" b="1" dirty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INFINITE</a:t>
            </a:r>
            <a:r>
              <a:rPr lang="ru-RU" sz="2400" b="1" dirty="0">
                <a:latin typeface="Cambria" panose="02040503050406030204" pitchFamily="18" charset="0"/>
                <a:ea typeface="Cambria" panose="02040503050406030204" pitchFamily="18" charset="0"/>
              </a:rPr>
              <a:t>,</a:t>
            </a:r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</a:t>
            </a:r>
            <a:r>
              <a:rPr lang="ru-RU" sz="2400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sz="24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НЕ</a:t>
            </a:r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INFINITY</a:t>
            </a:r>
            <a:endParaRPr lang="LID4096" sz="2400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82850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kumimoji="0" lang="ru-RU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Завершение процесса</a:t>
                      </a: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 – Windows 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4E3A822-AD38-9722-B96C-740947074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A1BA808-C3DE-7C0E-BA2D-81B0CBE57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580696"/>
            <a:ext cx="10499271" cy="51981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Перед завершением процесса может возникнуть ситуация когда требуется дождаться завершения другого (напр. дочернего) процесса. В таком случае могут помочь функции </a:t>
            </a:r>
            <a:r>
              <a:rPr lang="en-US" b="1" dirty="0" err="1">
                <a:latin typeface="Cambria" panose="02040503050406030204" pitchFamily="18" charset="0"/>
                <a:ea typeface="Cambria" panose="020405030504060302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WaitForSingleObject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и </a:t>
            </a:r>
            <a:r>
              <a:rPr lang="en-US" b="1" dirty="0" err="1">
                <a:latin typeface="Cambria" panose="02040503050406030204" pitchFamily="18" charset="0"/>
                <a:ea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WaitForMultipleObjects</a:t>
            </a:r>
            <a:endParaRPr lang="ru-RU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E94B14A-B518-DBDE-C906-880F96702D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3611" y="3935999"/>
            <a:ext cx="9224778" cy="794261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F7671A7D-FB78-D4AA-733A-FF37D27D37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70785" y="5277304"/>
            <a:ext cx="7850430" cy="679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169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2014573"/>
              </p:ext>
            </p:extLst>
          </p:nvPr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kumimoji="0" lang="ru-RU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Завершение процесса</a:t>
                      </a: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 – Windows 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4E3A822-AD38-9722-B96C-740947074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A1BA808-C3DE-7C0E-BA2D-81B0CBE57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580696"/>
            <a:ext cx="10499271" cy="50813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Функции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dirty="0" err="1">
                <a:latin typeface="Cambria" panose="02040503050406030204" pitchFamily="18" charset="0"/>
                <a:ea typeface="Cambria" panose="020405030504060302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ExitProcess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,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dirty="0" err="1">
                <a:latin typeface="Cambria" panose="02040503050406030204" pitchFamily="18" charset="0"/>
                <a:ea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TerminateProcess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и </a:t>
            </a:r>
            <a:r>
              <a:rPr lang="en-US" b="1" dirty="0" err="1">
                <a:latin typeface="Cambria" panose="02040503050406030204" pitchFamily="18" charset="0"/>
                <a:ea typeface="Cambria" panose="020405030504060302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CloseHandle</a:t>
            </a:r>
            <a:endParaRPr lang="en-US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ru-RU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099BB28-EE53-F543-9759-F8E53FC16A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04146" y="2305439"/>
            <a:ext cx="7688508" cy="1317381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F2758AD-5DD5-2D87-3307-D0175D4AA0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04146" y="3622820"/>
            <a:ext cx="7688508" cy="1589943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345EC0BE-938E-0EAC-1DA9-608F2428BE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04146" y="5175493"/>
            <a:ext cx="7688507" cy="1317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8361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kumimoji="0" lang="ru-RU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Завершение процесса</a:t>
                      </a: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 – Windows 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4E3A822-AD38-9722-B96C-740947074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A1BA808-C3DE-7C0E-BA2D-81B0CBE57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580696"/>
            <a:ext cx="10499271" cy="51981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>
                <a:latin typeface="Cambria" panose="02040503050406030204" pitchFamily="18" charset="0"/>
                <a:ea typeface="Cambria" panose="02040503050406030204" pitchFamily="18" charset="0"/>
              </a:rPr>
              <a:t>ExitProcess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Является функцией для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штатного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завершения работы процесса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Происходит выгрузка всех ресурсов используемых процессом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en-US" b="1" dirty="0" err="1">
                <a:latin typeface="Cambria" panose="02040503050406030204" pitchFamily="18" charset="0"/>
                <a:ea typeface="Cambria" panose="02040503050406030204" pitchFamily="18" charset="0"/>
              </a:rPr>
              <a:t>TerminateProcess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Является функцией для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аварийного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завершения работы процесса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Освобождение ресурсов процесса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не гарантируется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Рекомендуется использовать для завершения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зависших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процессов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ru-RU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1530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E4C872B9-D9C1-72E3-7ECA-E6F5C6AF1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4691"/>
            <a:ext cx="10515600" cy="499818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ru-RU" altLang="ru-RU" sz="32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Понятие «Процесс»</a:t>
            </a:r>
            <a:r>
              <a:rPr lang="en-US" altLang="ru-RU" sz="32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 I</a:t>
            </a:r>
            <a:endParaRPr lang="ru-RU" altLang="ru-RU" sz="3200" dirty="0"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ru-RU" altLang="ru-RU" sz="32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Ресурсы доступные процессу</a:t>
            </a:r>
            <a:r>
              <a:rPr lang="en-US" altLang="ru-RU" sz="32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 I</a:t>
            </a:r>
            <a:endParaRPr lang="ru-RU" altLang="ru-RU" sz="3200" dirty="0"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ru-RU" altLang="ru-RU" sz="32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Создание и завершение процессов</a:t>
            </a:r>
            <a:r>
              <a:rPr lang="en-US" altLang="ru-RU" sz="32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 I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altLang="ru-RU" sz="32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Функции получения информации о процессе </a:t>
            </a:r>
            <a:r>
              <a:rPr lang="en-US" altLang="ru-RU" sz="32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I</a:t>
            </a:r>
            <a:endParaRPr lang="ru-RU" altLang="ru-RU" sz="3200" dirty="0"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ru-RU" altLang="ru-RU" sz="3200" dirty="0" err="1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Межпроцессное</a:t>
            </a:r>
            <a:r>
              <a:rPr lang="ru-RU" altLang="ru-RU" sz="32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 взаимодействие</a:t>
            </a:r>
            <a:r>
              <a:rPr lang="en-US" altLang="ru-RU" sz="32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 II</a:t>
            </a:r>
            <a:endParaRPr lang="ru-RU" altLang="ru-RU" sz="3200" dirty="0"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ru-RU" altLang="ru-RU" sz="32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Синхронизация процессов</a:t>
            </a:r>
            <a:r>
              <a:rPr lang="en-US" altLang="ru-RU" sz="32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 II</a:t>
            </a:r>
            <a:endParaRPr lang="ru-RU" altLang="ru-RU" sz="3200" dirty="0"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ru-RU" altLang="ru-RU" sz="32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Безопасность</a:t>
            </a:r>
            <a:r>
              <a:rPr lang="en-US" altLang="ru-RU" sz="32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 II</a:t>
            </a:r>
            <a:endParaRPr lang="ru-RU" altLang="ru-RU" sz="3200" dirty="0"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ru-RU" altLang="ru-RU" sz="3200" dirty="0"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altLang="ru-RU" sz="3200" dirty="0"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altLang="ru-RU" sz="2800" dirty="0"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LID4096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1180719"/>
              </p:ext>
            </p:extLst>
          </p:nvPr>
        </p:nvGraphicFramePr>
        <p:xfrm>
          <a:off x="921328" y="365126"/>
          <a:ext cx="10432472" cy="1018309"/>
        </p:xfrm>
        <a:graphic>
          <a:graphicData uri="http://schemas.openxmlformats.org/drawingml/2006/table">
            <a:tbl>
              <a:tblPr/>
              <a:tblGrid>
                <a:gridCol w="10432472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kumimoji="0" lang="ru-RU" altLang="ru-RU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j-cs"/>
                        </a:rPr>
                        <a:t>План лекции</a:t>
                      </a:r>
                      <a:endParaRPr lang="LID4096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31000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kumimoji="0" lang="ru-RU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Завершение процесса</a:t>
                      </a: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 – Windows 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4E3A822-AD38-9722-B96C-740947074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A1BA808-C3DE-7C0E-BA2D-81B0CBE57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580696"/>
            <a:ext cx="10499271" cy="519817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err="1">
                <a:latin typeface="Cambria" panose="02040503050406030204" pitchFamily="18" charset="0"/>
                <a:ea typeface="Cambria" panose="02040503050406030204" pitchFamily="18" charset="0"/>
              </a:rPr>
              <a:t>CloseHandle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Функция делает указанный дескриптор не действительным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Уменьшает значение счётчика дескрипторов указанного объекта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Производит проверку на то, требуется ли освобождение объекта из системы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Использование данной функции на дескрипторе процесса не приводит к завершению его работы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В случае вызова функции </a:t>
            </a:r>
            <a:r>
              <a:rPr lang="en-US" b="1" dirty="0" err="1">
                <a:latin typeface="Cambria" panose="02040503050406030204" pitchFamily="18" charset="0"/>
                <a:ea typeface="Cambria" panose="02040503050406030204" pitchFamily="18" charset="0"/>
              </a:rPr>
              <a:t>TerminateProcess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,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требуется вручную вызвать </a:t>
            </a:r>
            <a:r>
              <a:rPr lang="en-US" b="1" dirty="0" err="1">
                <a:latin typeface="Cambria" panose="02040503050406030204" pitchFamily="18" charset="0"/>
                <a:ea typeface="Cambria" panose="02040503050406030204" pitchFamily="18" charset="0"/>
              </a:rPr>
              <a:t>CloseHandle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для дескриптора завершённого процесса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err="1">
                <a:latin typeface="Cambria" panose="02040503050406030204" pitchFamily="18" charset="0"/>
                <a:ea typeface="Cambria" panose="02040503050406030204" pitchFamily="18" charset="0"/>
              </a:rPr>
              <a:t>ExitProcess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вызывает данную функцию самостоятельно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ru-RU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12869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7208737"/>
              </p:ext>
            </p:extLst>
          </p:nvPr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kumimoji="0" lang="ru-RU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Создание процесса</a:t>
                      </a: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 – Linux (POSIX)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4E3A822-AD38-9722-B96C-740947074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A1BA808-C3DE-7C0E-BA2D-81B0CBE57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580696"/>
            <a:ext cx="10499271" cy="50813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Функции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fork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и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exec</a:t>
            </a:r>
            <a:endParaRPr lang="ru-RU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220D36A-315A-8883-2D67-D2E068EB05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5965" y="1918920"/>
            <a:ext cx="5225072" cy="123751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EBFBBA6-616B-1EA2-62FF-359604D2F1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0096" y="3677106"/>
            <a:ext cx="7572375" cy="22955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6759814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kumimoji="0" lang="ru-RU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Создание процесса</a:t>
                      </a: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 – Linux (POSIX)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4E3A822-AD38-9722-B96C-740947074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A1BA808-C3DE-7C0E-BA2D-81B0CBE57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580696"/>
            <a:ext cx="10499271" cy="50813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Функция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fork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– предназначена для создания нового дочернего процесса, который будет являться полной (насколько это возможно) копией родительского процесса</a:t>
            </a:r>
          </a:p>
          <a:p>
            <a:pPr marL="0" indent="0">
              <a:buNone/>
            </a:pP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Функция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exec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–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предназначена для замены образа исполняемого файла в рамках существующего процесса</a:t>
            </a:r>
          </a:p>
          <a:p>
            <a:pPr marL="0" indent="0">
              <a:buNone/>
            </a:pPr>
            <a:r>
              <a:rPr lang="ru-RU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Важно!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Никаких новых процессов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при вызове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exec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не создаётся. Загружается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новая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программа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!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По сути сбрасывается контекст процесса и загружается новый</a:t>
            </a:r>
          </a:p>
        </p:txBody>
      </p:sp>
    </p:spTree>
    <p:extLst>
      <p:ext uri="{BB962C8B-B14F-4D97-AF65-F5344CB8AC3E}">
        <p14:creationId xmlns:p14="http://schemas.microsoft.com/office/powerpoint/2010/main" val="42104737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0566958"/>
              </p:ext>
            </p:extLst>
          </p:nvPr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kumimoji="0" lang="ru-RU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Создание процесса</a:t>
                      </a: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 – Linux 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4E3A822-AD38-9722-B96C-740947074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pic>
        <p:nvPicPr>
          <p:cNvPr id="12" name="Объект 11">
            <a:extLst>
              <a:ext uri="{FF2B5EF4-FFF2-40B4-BE49-F238E27FC236}">
                <a16:creationId xmlns:a16="http://schemas.microsoft.com/office/drawing/2014/main" id="{7A720991-7399-E0BA-E400-63A2B5B93F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1554" y="2072095"/>
            <a:ext cx="6512337" cy="4539721"/>
          </a:xfr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2FFBE46-5745-5569-34D9-B75D9552CA94}"/>
              </a:ext>
            </a:extLst>
          </p:cNvPr>
          <p:cNvSpPr txBox="1"/>
          <p:nvPr/>
        </p:nvSpPr>
        <p:spPr>
          <a:xfrm>
            <a:off x="571554" y="1610430"/>
            <a:ext cx="4317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fork.c</a:t>
            </a:r>
            <a:endParaRPr lang="LID4096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BEE930-0BCD-8F92-294B-F8CDBBE9C3CA}"/>
              </a:ext>
            </a:extLst>
          </p:cNvPr>
          <p:cNvSpPr txBox="1"/>
          <p:nvPr/>
        </p:nvSpPr>
        <p:spPr>
          <a:xfrm>
            <a:off x="7413820" y="2760676"/>
            <a:ext cx="4317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next.c</a:t>
            </a:r>
            <a:endParaRPr lang="LID4096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78A80459-C88A-BE0E-CA2E-1754E6CBC7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3820" y="3273657"/>
            <a:ext cx="4041828" cy="1512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2529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1704149"/>
              </p:ext>
            </p:extLst>
          </p:nvPr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kumimoji="0" lang="ru-RU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Создание процесса</a:t>
                      </a: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 – Linux (POSIX)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4E3A822-AD38-9722-B96C-740947074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E49D8911-7BBE-EE4A-3A5E-8B4AC9E35D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8519" y="2450355"/>
            <a:ext cx="4751897" cy="2218360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D686891-DCCD-7B61-DFDA-C31EFFE43249}"/>
              </a:ext>
            </a:extLst>
          </p:cNvPr>
          <p:cNvSpPr txBox="1"/>
          <p:nvPr/>
        </p:nvSpPr>
        <p:spPr>
          <a:xfrm>
            <a:off x="1143000" y="1899030"/>
            <a:ext cx="4317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Ошибка выполнения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Exec</a:t>
            </a:r>
            <a:endParaRPr lang="LID4096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9" name="Объект 6">
            <a:extLst>
              <a:ext uri="{FF2B5EF4-FFF2-40B4-BE49-F238E27FC236}">
                <a16:creationId xmlns:a16="http://schemas.microsoft.com/office/drawing/2014/main" id="{258FB7CF-3778-06F5-7678-C2AD358778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81326" y="3884678"/>
            <a:ext cx="4751897" cy="206771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01B9197-71FD-0D03-7625-A49D5F14A7EF}"/>
              </a:ext>
            </a:extLst>
          </p:cNvPr>
          <p:cNvSpPr txBox="1"/>
          <p:nvPr/>
        </p:nvSpPr>
        <p:spPr>
          <a:xfrm>
            <a:off x="6381326" y="3328702"/>
            <a:ext cx="4317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Успешное выполнение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Exec</a:t>
            </a:r>
            <a:endParaRPr lang="LID4096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76808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4106387"/>
              </p:ext>
            </p:extLst>
          </p:nvPr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kumimoji="0" lang="ru-RU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Создание процесса</a:t>
                      </a: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 – Linux (POSIX) 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4E3A822-AD38-9722-B96C-740947074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9" name="Объект 3">
            <a:extLst>
              <a:ext uri="{FF2B5EF4-FFF2-40B4-BE49-F238E27FC236}">
                <a16:creationId xmlns:a16="http://schemas.microsoft.com/office/drawing/2014/main" id="{7BF63A36-DBAA-E5A8-1E3D-22CA2CCD72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580696"/>
            <a:ext cx="10499271" cy="50813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В случае с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exec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поиск образа происходит так: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Если параметр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path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содержит символ «\», то система интерпретирует такое значение как относительный либо абсолютный путь к файлу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В остальных случаях система проверяет каталоги, перечисленные в переменной окружения PATH на наличие указанной команды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Просмотреть информацию о всех процессах можно с помощью утилит </a:t>
            </a:r>
            <a:r>
              <a:rPr lang="en-US" b="1" dirty="0" err="1">
                <a:latin typeface="Cambria" panose="02040503050406030204" pitchFamily="18" charset="0"/>
                <a:ea typeface="Cambria" panose="02040503050406030204" pitchFamily="18" charset="0"/>
              </a:rPr>
              <a:t>ps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и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top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или изучив файлы расположенные в папке соответствующего процесса (/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proc/{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pid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}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endParaRPr lang="ru-RU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17348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7811536"/>
              </p:ext>
            </p:extLst>
          </p:nvPr>
        </p:nvGraphicFramePr>
        <p:xfrm>
          <a:off x="1116623" y="118936"/>
          <a:ext cx="4440116" cy="2307736"/>
        </p:xfrm>
        <a:graphic>
          <a:graphicData uri="http://schemas.openxmlformats.org/drawingml/2006/table">
            <a:tbl>
              <a:tblPr/>
              <a:tblGrid>
                <a:gridCol w="4440116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2307736">
                <a:tc>
                  <a:txBody>
                    <a:bodyPr/>
                    <a:lstStyle/>
                    <a:p>
                      <a:r>
                        <a:rPr kumimoji="0" lang="ru-RU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Завершение процесса </a:t>
                      </a: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– Linux (POSIX) 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4E3A822-AD38-9722-B96C-740947074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DE80BB21-9F2B-1B1B-20FE-5A9B0DC884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5783" y="0"/>
            <a:ext cx="5730986" cy="68580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475C0AA-348B-8F27-4509-27B2456A5F92}"/>
              </a:ext>
            </a:extLst>
          </p:cNvPr>
          <p:cNvSpPr txBox="1"/>
          <p:nvPr/>
        </p:nvSpPr>
        <p:spPr>
          <a:xfrm>
            <a:off x="1035294" y="2547482"/>
            <a:ext cx="485048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sz="2000" dirty="0">
                <a:latin typeface="Cambria" panose="02040503050406030204" pitchFamily="18" charset="0"/>
                <a:ea typeface="Cambria" panose="02040503050406030204" pitchFamily="18" charset="0"/>
              </a:rPr>
              <a:t>Функция </a:t>
            </a: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wait</a:t>
            </a: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– </a:t>
            </a:r>
            <a:r>
              <a:rPr lang="ru-RU" sz="2000" dirty="0">
                <a:latin typeface="Cambria" panose="02040503050406030204" pitchFamily="18" charset="0"/>
                <a:ea typeface="Cambria" panose="02040503050406030204" pitchFamily="18" charset="0"/>
              </a:rPr>
              <a:t>приостанавливает выполнение родителя, пока не будет завершен один из его потомков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sz="2000" dirty="0">
                <a:latin typeface="Cambria" panose="02040503050406030204" pitchFamily="18" charset="0"/>
                <a:ea typeface="Cambria" panose="02040503050406030204" pitchFamily="18" charset="0"/>
              </a:rPr>
              <a:t>Библиотечная функция </a:t>
            </a:r>
            <a:r>
              <a:rPr lang="ru-RU" sz="2000" b="1" dirty="0" err="1">
                <a:latin typeface="Cambria" panose="02040503050406030204" pitchFamily="18" charset="0"/>
                <a:ea typeface="Cambria" panose="020405030504060302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exit</a:t>
            </a:r>
            <a:r>
              <a:rPr lang="ru-RU" sz="2000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sz="2000" dirty="0">
                <a:latin typeface="Cambria" panose="02040503050406030204" pitchFamily="18" charset="0"/>
                <a:ea typeface="Cambria" panose="02040503050406030204" pitchFamily="18" charset="0"/>
              </a:rPr>
              <a:t>завершает процесс, делая все его ресурсы (память, дескрипторы открытых файлов и т. д.) доступными для последующего перераспределения ядром. </a:t>
            </a:r>
          </a:p>
        </p:txBody>
      </p:sp>
    </p:spTree>
    <p:extLst>
      <p:ext uri="{BB962C8B-B14F-4D97-AF65-F5344CB8AC3E}">
        <p14:creationId xmlns:p14="http://schemas.microsoft.com/office/powerpoint/2010/main" val="3061300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8075024"/>
              </p:ext>
            </p:extLst>
          </p:nvPr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kumimoji="0" lang="ru-RU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Создание процесса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4E3A822-AD38-9722-B96C-740947074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A1BA808-C3DE-7C0E-BA2D-81B0CBE57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580696"/>
            <a:ext cx="10499271" cy="50813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Функция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system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–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позволяет вызывающей программе выполнять произвольные консольные команды</a:t>
            </a:r>
          </a:p>
          <a:p>
            <a:pPr marL="0" indent="0">
              <a:buNone/>
            </a:pP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5" name="Рисунок 4">
            <a:hlinkClick r:id="rId2"/>
            <a:extLst>
              <a:ext uri="{FF2B5EF4-FFF2-40B4-BE49-F238E27FC236}">
                <a16:creationId xmlns:a16="http://schemas.microsoft.com/office/drawing/2014/main" id="{FF94EAA3-84A0-E5D9-C813-B034E2FE7A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5159966"/>
            <a:ext cx="5105400" cy="7715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Рисунок 9">
            <a:hlinkClick r:id="rId4"/>
            <a:extLst>
              <a:ext uri="{FF2B5EF4-FFF2-40B4-BE49-F238E27FC236}">
                <a16:creationId xmlns:a16="http://schemas.microsoft.com/office/drawing/2014/main" id="{0EA90968-BDB4-D811-AB67-6C86591CE5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3000" y="2964130"/>
            <a:ext cx="6448425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8186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kumimoji="0" lang="ru-RU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Создание процесса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4E3A822-AD38-9722-B96C-740947074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A1BA808-C3DE-7C0E-BA2D-81B0CBE57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580696"/>
            <a:ext cx="10499271" cy="50813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Принципиальные преимущества функции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system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– это простота и удобство, а именно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Нам не нужно иметь дело с деталями вызовов </a:t>
            </a:r>
            <a:r>
              <a:rPr lang="ru-RU" b="1" dirty="0" err="1">
                <a:latin typeface="Cambria" panose="02040503050406030204" pitchFamily="18" charset="0"/>
                <a:ea typeface="Cambria" panose="02040503050406030204" pitchFamily="18" charset="0"/>
              </a:rPr>
              <a:t>fork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ru-RU" b="1" dirty="0" err="1">
                <a:latin typeface="Cambria" panose="02040503050406030204" pitchFamily="18" charset="0"/>
                <a:ea typeface="Cambria" panose="02040503050406030204" pitchFamily="18" charset="0"/>
              </a:rPr>
              <a:t>exec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ru-RU" b="1" dirty="0" err="1">
                <a:latin typeface="Cambria" panose="02040503050406030204" pitchFamily="18" charset="0"/>
                <a:ea typeface="Cambria" panose="02040503050406030204" pitchFamily="18" charset="0"/>
              </a:rPr>
              <a:t>wait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и </a:t>
            </a:r>
            <a:r>
              <a:rPr lang="ru-RU" b="1" dirty="0" err="1">
                <a:latin typeface="Cambria" panose="02040503050406030204" pitchFamily="18" charset="0"/>
                <a:ea typeface="Cambria" panose="02040503050406030204" pitchFamily="18" charset="0"/>
              </a:rPr>
              <a:t>exit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в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Linux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или </a:t>
            </a:r>
            <a:r>
              <a:rPr lang="en-US" b="1" dirty="0" err="1">
                <a:latin typeface="Cambria" panose="02040503050406030204" pitchFamily="18" charset="0"/>
                <a:ea typeface="Cambria" panose="02040503050406030204" pitchFamily="18" charset="0"/>
              </a:rPr>
              <a:t>CreateProcess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и </a:t>
            </a:r>
            <a:r>
              <a:rPr lang="en-US" b="1" dirty="0" err="1">
                <a:latin typeface="Cambria" panose="02040503050406030204" pitchFamily="18" charset="0"/>
                <a:ea typeface="Cambria" panose="02040503050406030204" pitchFamily="18" charset="0"/>
              </a:rPr>
              <a:t>WaitForSingleObject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в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Windows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Обработка ошибок и сигналов выполняется за нас самой функцией </a:t>
            </a:r>
            <a:r>
              <a:rPr lang="ru-RU" b="1" dirty="0" err="1">
                <a:latin typeface="Cambria" panose="02040503050406030204" pitchFamily="18" charset="0"/>
                <a:ea typeface="Cambria" panose="02040503050406030204" pitchFamily="18" charset="0"/>
              </a:rPr>
              <a:t>system</a:t>
            </a:r>
            <a:endParaRPr lang="en-US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Поскольку </a:t>
            </a:r>
            <a:r>
              <a:rPr lang="ru-RU" b="1" dirty="0" err="1">
                <a:latin typeface="Cambria" panose="02040503050406030204" pitchFamily="18" charset="0"/>
                <a:ea typeface="Cambria" panose="02040503050406030204" pitchFamily="18" charset="0"/>
              </a:rPr>
              <a:t>system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использует для выполнения команды командную оболочку, перед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ее запуском выполняются все стандартные процедуры обработки, подстановки и перенаправления</a:t>
            </a:r>
          </a:p>
          <a:p>
            <a:pPr marL="0" indent="0">
              <a:buNone/>
            </a:pP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28229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4373354"/>
              </p:ext>
            </p:extLst>
          </p:nvPr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kumimoji="0" lang="ru-RU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Свойства процесса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4E3A822-AD38-9722-B96C-740947074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3030E880-7972-19D6-C76C-FAF9C31E1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9332"/>
            <a:ext cx="10515600" cy="5178668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ru-RU" sz="2000" dirty="0">
                <a:latin typeface="Cambria" panose="02040503050406030204" pitchFamily="18" charset="0"/>
                <a:ea typeface="Cambria" panose="02040503050406030204" pitchFamily="18" charset="0"/>
              </a:rPr>
              <a:t>Процессу соответствует исполняемый программный файл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ru-RU" sz="2000" dirty="0">
                <a:latin typeface="Cambria" panose="02040503050406030204" pitchFamily="18" charset="0"/>
                <a:ea typeface="Cambria" panose="02040503050406030204" pitchFamily="18" charset="0"/>
              </a:rPr>
              <a:t>У процесса есть PID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ru-RU" sz="2000" dirty="0">
                <a:latin typeface="Cambria" panose="02040503050406030204" pitchFamily="18" charset="0"/>
                <a:ea typeface="Cambria" panose="02040503050406030204" pitchFamily="18" charset="0"/>
              </a:rPr>
              <a:t>У процесса есть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P</a:t>
            </a:r>
            <a:r>
              <a:rPr lang="ru-RU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arent</a:t>
            </a:r>
            <a:r>
              <a:rPr lang="ru-RU" sz="2000" dirty="0">
                <a:latin typeface="Cambria" panose="02040503050406030204" pitchFamily="18" charset="0"/>
                <a:ea typeface="Cambria" panose="02040503050406030204" pitchFamily="18" charset="0"/>
              </a:rPr>
              <a:t> PID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ru-RU" sz="2000" dirty="0">
                <a:latin typeface="Cambria" panose="02040503050406030204" pitchFamily="18" charset="0"/>
                <a:ea typeface="Cambria" panose="02040503050406030204" pitchFamily="18" charset="0"/>
              </a:rPr>
              <a:t>Идентификатор объекта процесса: в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W</a:t>
            </a:r>
            <a:r>
              <a:rPr lang="ru-RU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indows</a:t>
            </a:r>
            <a:r>
              <a:rPr lang="ru-RU" sz="2000" dirty="0">
                <a:latin typeface="Cambria" panose="02040503050406030204" pitchFamily="18" charset="0"/>
                <a:ea typeface="Cambria" panose="02040503050406030204" pitchFamily="18" charset="0"/>
              </a:rPr>
              <a:t> - HANDLE  и в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Linux</a:t>
            </a:r>
            <a:r>
              <a:rPr lang="ru-RU" sz="2000" dirty="0">
                <a:latin typeface="Cambria" panose="02040503050406030204" pitchFamily="18" charset="0"/>
                <a:ea typeface="Cambria" panose="02040503050406030204" pitchFamily="18" charset="0"/>
              </a:rPr>
              <a:t> - 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pid_t</a:t>
            </a:r>
            <a:r>
              <a:rPr lang="ru-RU" sz="2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ru-RU" sz="2000" dirty="0">
                <a:latin typeface="Cambria" panose="02040503050406030204" pitchFamily="18" charset="0"/>
                <a:ea typeface="Cambria" panose="02040503050406030204" pitchFamily="18" charset="0"/>
              </a:rPr>
              <a:t>В OS есть процесс инициализации (родитель для всех)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ru-RU" sz="2000" dirty="0">
                <a:latin typeface="Cambria" panose="02040503050406030204" pitchFamily="18" charset="0"/>
                <a:ea typeface="Cambria" panose="02040503050406030204" pitchFamily="18" charset="0"/>
              </a:rPr>
              <a:t>Запуск и управление (создать, остановить,…) процессом осуществляется с помощью системных вызовов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ru-RU" sz="2000" dirty="0">
                <a:latin typeface="Cambria" panose="02040503050406030204" pitchFamily="18" charset="0"/>
                <a:ea typeface="Cambria" panose="02040503050406030204" pitchFamily="18" charset="0"/>
              </a:rPr>
              <a:t>Процессы изолированы друг от друга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ru-RU" sz="2000" dirty="0">
                <a:latin typeface="Cambria" panose="02040503050406030204" pitchFamily="18" charset="0"/>
                <a:ea typeface="Cambria" panose="02040503050406030204" pitchFamily="18" charset="0"/>
              </a:rPr>
              <a:t>Процессу выделяется линейное адресное пространство (размер зависит от разрядности), сегменты: </a:t>
            </a:r>
            <a:r>
              <a:rPr lang="ru-RU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code</a:t>
            </a:r>
            <a:r>
              <a:rPr lang="ru-RU" sz="20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ru-RU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static</a:t>
            </a:r>
            <a:r>
              <a:rPr lang="ru-RU" sz="20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ru-RU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data</a:t>
            </a:r>
            <a:r>
              <a:rPr lang="ru-RU" sz="20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ru-RU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heap</a:t>
            </a:r>
            <a:r>
              <a:rPr lang="ru-RU" sz="20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ru-RU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stack</a:t>
            </a:r>
            <a:endParaRPr lang="ru-RU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ru-RU" sz="2000" dirty="0">
                <a:latin typeface="Cambria" panose="02040503050406030204" pitchFamily="18" charset="0"/>
                <a:ea typeface="Cambria" panose="02040503050406030204" pitchFamily="18" charset="0"/>
              </a:rPr>
              <a:t>Контекст процесса – данные, которые сохраняются при переключении процессов и предназначенные для продолжения работы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ru-RU" sz="2000" dirty="0">
                <a:latin typeface="Cambria" panose="02040503050406030204" pitchFamily="18" charset="0"/>
                <a:ea typeface="Cambria" panose="02040503050406030204" pitchFamily="18" charset="0"/>
              </a:rPr>
              <a:t>Процессу автоматически доступны три потока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sz="2000" dirty="0">
                <a:latin typeface="Cambria" panose="02040503050406030204" pitchFamily="18" charset="0"/>
                <a:ea typeface="Cambria" panose="02040503050406030204" pitchFamily="18" charset="0"/>
              </a:rPr>
              <a:t>данных: ввода (0), вывода (1), вывода ошибок (2)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ru-RU" sz="2000" dirty="0">
                <a:latin typeface="Cambria" panose="02040503050406030204" pitchFamily="18" charset="0"/>
                <a:ea typeface="Cambria" panose="02040503050406030204" pitchFamily="18" charset="0"/>
              </a:rPr>
              <a:t>В составе ОS есть таблица, содержащая объекты ядра процессов (состояние, приоритет, указатели на другие объекты); есть средства ОС позволяющие ее просматривать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ru-RU" sz="2000" dirty="0">
                <a:latin typeface="Cambria" panose="02040503050406030204" pitchFamily="18" charset="0"/>
                <a:ea typeface="Cambria" panose="02040503050406030204" pitchFamily="18" charset="0"/>
              </a:rPr>
              <a:t>Процесс – единица работы ОС</a:t>
            </a:r>
          </a:p>
        </p:txBody>
      </p:sp>
    </p:spTree>
    <p:extLst>
      <p:ext uri="{BB962C8B-B14F-4D97-AF65-F5344CB8AC3E}">
        <p14:creationId xmlns:p14="http://schemas.microsoft.com/office/powerpoint/2010/main" val="2653778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2592732"/>
              </p:ext>
            </p:extLst>
          </p:nvPr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kumimoji="0" lang="ru-RU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Процесс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4E3A822-AD38-9722-B96C-740947074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A1BA808-C3DE-7C0E-BA2D-81B0CBE57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809297"/>
            <a:ext cx="10210800" cy="4351338"/>
          </a:xfrm>
        </p:spPr>
        <p:txBody>
          <a:bodyPr/>
          <a:lstStyle/>
          <a:p>
            <a:pPr marL="0" indent="0">
              <a:buNone/>
            </a:pP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Процесс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– управляющий объект, который обеспечивает изоляцию адресных пространств и представляет работающий экземпляр программы</a:t>
            </a:r>
          </a:p>
          <a:p>
            <a:pPr marL="0" indent="0">
              <a:buNone/>
            </a:pP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Процесс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– исполняемое на устройстве приложение весте со всеми ресурсами, которые требуются для его исполнения</a:t>
            </a:r>
          </a:p>
          <a:p>
            <a:pPr marL="0" indent="0">
              <a:buNone/>
            </a:pPr>
            <a:endParaRPr lang="LID4096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5841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5131962"/>
              </p:ext>
            </p:extLst>
          </p:nvPr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kumimoji="0" lang="ru-RU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Информация о процессе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4E3A822-AD38-9722-B96C-740947074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graphicFrame>
        <p:nvGraphicFramePr>
          <p:cNvPr id="3" name="Объект 2">
            <a:extLst>
              <a:ext uri="{FF2B5EF4-FFF2-40B4-BE49-F238E27FC236}">
                <a16:creationId xmlns:a16="http://schemas.microsoft.com/office/drawing/2014/main" id="{45EC6579-B333-2A61-27F1-6FE6D5B012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3990083"/>
              </p:ext>
            </p:extLst>
          </p:nvPr>
        </p:nvGraphicFramePr>
        <p:xfrm>
          <a:off x="838200" y="1825624"/>
          <a:ext cx="10515600" cy="4297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562507139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726402024"/>
                    </a:ext>
                  </a:extLst>
                </a:gridCol>
              </a:tblGrid>
              <a:tr h="49972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Windows</a:t>
                      </a:r>
                      <a:endParaRPr lang="LID4096" sz="24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Linux (POSIX)</a:t>
                      </a:r>
                      <a:endParaRPr lang="LID4096" sz="24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496630"/>
                  </a:ext>
                </a:extLst>
              </a:tr>
              <a:tr h="499720">
                <a:tc gridSpan="2"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Получение </a:t>
                      </a:r>
                      <a:r>
                        <a:rPr lang="en-US" sz="2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PID </a:t>
                      </a:r>
                      <a:r>
                        <a:rPr lang="ru-RU" sz="2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и </a:t>
                      </a:r>
                      <a:r>
                        <a:rPr lang="en-US" sz="2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PPID</a:t>
                      </a:r>
                      <a:endParaRPr lang="LID4096" sz="24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LID4096" sz="24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8854500"/>
                  </a:ext>
                </a:extLst>
              </a:tr>
              <a:tr h="499720"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GetCurrentProcessId</a:t>
                      </a:r>
                      <a:endParaRPr lang="LID4096" sz="2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getpid</a:t>
                      </a:r>
                      <a:r>
                        <a:rPr lang="en-US" sz="2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4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getppid</a:t>
                      </a:r>
                      <a:endParaRPr lang="LID4096" sz="2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9584602"/>
                  </a:ext>
                </a:extLst>
              </a:tr>
              <a:tr h="499720">
                <a:tc gridSpan="2"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Переменные окружения</a:t>
                      </a:r>
                      <a:endParaRPr lang="LID4096" sz="24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LID4096" sz="24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9293242"/>
                  </a:ext>
                </a:extLst>
              </a:tr>
              <a:tr h="899495"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GetEnvironmentVariable</a:t>
                      </a:r>
                      <a:endParaRPr lang="ru-RU" sz="2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24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SetEnvironmentVariable</a:t>
                      </a:r>
                      <a:endParaRPr lang="LID4096" sz="2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getenv</a:t>
                      </a:r>
                      <a:r>
                        <a:rPr lang="ru-RU" sz="2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4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putenv</a:t>
                      </a:r>
                      <a:endParaRPr lang="ru-RU" sz="2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2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setenv</a:t>
                      </a:r>
                      <a:r>
                        <a:rPr lang="en-US" sz="2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4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1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unsetenv</a:t>
                      </a:r>
                      <a:endParaRPr lang="LID4096" sz="2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550245"/>
                  </a:ext>
                </a:extLst>
              </a:tr>
              <a:tr h="499720">
                <a:tc gridSpan="2"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Текущие диск и каталог</a:t>
                      </a:r>
                      <a:endParaRPr lang="LID4096" sz="24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LID4096" sz="24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5982195"/>
                  </a:ext>
                </a:extLst>
              </a:tr>
              <a:tr h="899495"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11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GetCurrentDirectory</a:t>
                      </a:r>
                      <a:endParaRPr lang="ru-RU" sz="2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24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1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SetCurrentDirectory</a:t>
                      </a:r>
                      <a:endParaRPr lang="LID4096" sz="2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1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getcwd</a:t>
                      </a:r>
                      <a:endParaRPr lang="ru-RU" sz="2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24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1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chdir</a:t>
                      </a:r>
                      <a:endParaRPr lang="LID4096" sz="2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04610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99607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975775-7036-98AF-A483-822007F372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523" y="1186961"/>
            <a:ext cx="11558954" cy="960194"/>
          </a:xfrm>
          <a:ln>
            <a:noFill/>
          </a:ln>
          <a:effectLst/>
        </p:spPr>
        <p:txBody>
          <a:bodyPr/>
          <a:lstStyle/>
          <a:p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Системное программирование</a:t>
            </a:r>
            <a:endParaRPr lang="LID4096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649BFEE-497D-21FD-61AE-CA3D267537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0810" y="3697763"/>
            <a:ext cx="9170377" cy="46183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lnSpcReduction="10000"/>
          </a:bodyPr>
          <a:lstStyle/>
          <a:p>
            <a:r>
              <a:rPr lang="ru-RU" sz="2800" b="1" dirty="0">
                <a:latin typeface="Verdana" panose="020B0604030504040204" pitchFamily="34" charset="0"/>
                <a:ea typeface="Verdana" panose="020B0604030504040204" pitchFamily="34" charset="0"/>
              </a:rPr>
              <a:t>Управление процессами </a:t>
            </a:r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I</a:t>
            </a:r>
            <a:endParaRPr lang="LID4096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D3AED9-28E1-DDF9-E07D-185D5DD54F4C}"/>
              </a:ext>
            </a:extLst>
          </p:cNvPr>
          <p:cNvSpPr txBox="1"/>
          <p:nvPr/>
        </p:nvSpPr>
        <p:spPr>
          <a:xfrm>
            <a:off x="3200400" y="650631"/>
            <a:ext cx="5627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LID4096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77C454-9338-E7F4-034B-E11CD51ED0FB}"/>
              </a:ext>
            </a:extLst>
          </p:cNvPr>
          <p:cNvSpPr txBox="1"/>
          <p:nvPr/>
        </p:nvSpPr>
        <p:spPr>
          <a:xfrm>
            <a:off x="5191861" y="3051019"/>
            <a:ext cx="180827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</a:rPr>
              <a:t>Лекция 3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519E2ADD-505C-77F2-DF62-A29BD8ED577A}"/>
              </a:ext>
            </a:extLst>
          </p:cNvPr>
          <p:cNvCxnSpPr/>
          <p:nvPr/>
        </p:nvCxnSpPr>
        <p:spPr>
          <a:xfrm>
            <a:off x="4339704" y="3574239"/>
            <a:ext cx="350954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6013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8726313"/>
              </p:ext>
            </p:extLst>
          </p:nvPr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kumimoji="0" lang="ru-RU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Почему именно процесс?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4E3A822-AD38-9722-B96C-740947074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A1BA808-C3DE-7C0E-BA2D-81B0CBE57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809297"/>
            <a:ext cx="102108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Инструмент обеспечения многозадачности и параллелизма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sz="2600" dirty="0">
                <a:latin typeface="Cambria" panose="02040503050406030204" pitchFamily="18" charset="0"/>
                <a:ea typeface="Cambria" panose="02040503050406030204" pitchFamily="18" charset="0"/>
              </a:rPr>
              <a:t>Процессная многозадачность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sz="2600" dirty="0">
                <a:latin typeface="Cambria" panose="02040503050406030204" pitchFamily="18" charset="0"/>
                <a:ea typeface="Cambria" panose="02040503050406030204" pitchFamily="18" charset="0"/>
              </a:rPr>
              <a:t>Поточная многозадачность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Защита ресурсов необходимых отдельному приложению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Модульность и абстракция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Управление процессом обеспечивает ОС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Обеспечение стабильности и надёжности работы системы</a:t>
            </a:r>
          </a:p>
          <a:p>
            <a:pPr marL="0" indent="0">
              <a:buNone/>
            </a:pPr>
            <a:endParaRPr lang="LID4096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2106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1717330"/>
              </p:ext>
            </p:extLst>
          </p:nvPr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kumimoji="0" lang="ru-RU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Процесс или поток?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4E3A822-AD38-9722-B96C-740947074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A1BA808-C3DE-7C0E-BA2D-81B0CBE57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580696"/>
            <a:ext cx="10499271" cy="50813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Аргументы в пользу использования процессной многозадачности: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Задачи являются независимыми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Безопасность и изоляция отдельных задач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Поддержка языками и библиотеками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Ресурсоёмкие задачи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Переносимость и масштабирование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Устойчивость к ошибкам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Задачи, связанные с вводом/выводом и сетью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Длительные и сложные задачи</a:t>
            </a:r>
          </a:p>
        </p:txBody>
      </p:sp>
    </p:spTree>
    <p:extLst>
      <p:ext uri="{BB962C8B-B14F-4D97-AF65-F5344CB8AC3E}">
        <p14:creationId xmlns:p14="http://schemas.microsoft.com/office/powerpoint/2010/main" val="1449603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2814955"/>
              </p:ext>
            </p:extLst>
          </p:nvPr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kumimoji="0" lang="ru-RU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Ресурсы процесса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4E3A822-AD38-9722-B96C-740947074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A1BA808-C3DE-7C0E-BA2D-81B0CBE57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580696"/>
            <a:ext cx="10499271" cy="50813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К типичным ресурсам процесса относятся: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Образ исполняемого файла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Память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Список дескрипторов объектов выделенных процессу (файлы, потоки, объекты синхронизации и т.д.)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Атрибуты безопасности (маркеры)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Контекст процесса</a:t>
            </a:r>
          </a:p>
          <a:p>
            <a:pPr marL="0" indent="0">
              <a:buNone/>
            </a:pP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4933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7509532"/>
              </p:ext>
            </p:extLst>
          </p:nvPr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kumimoji="0" lang="ru-RU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Ресурсы процесса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4E3A822-AD38-9722-B96C-740947074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242CE6A6-5195-89C5-4B86-1658C554D2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3029" y="1748560"/>
            <a:ext cx="813074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474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kumimoji="0" lang="ru-RU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Ресурсы процесса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4E3A822-AD38-9722-B96C-740947074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A1BA808-C3DE-7C0E-BA2D-81B0CBE57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580696"/>
            <a:ext cx="10499271" cy="508135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Контекст процесса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– минимальный набор данных, используемый процессом, который должен быть сохранен, чтобы выполнение процесса могло быть прервано и в последующем возобновлено с той же точки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Контекст процесса состоит из: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Program Counter (PC)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или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Instruction Pointer (IP)</a:t>
            </a: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Значений регистров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Стека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Кучи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Глобальных переменных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и т. д.</a:t>
            </a:r>
          </a:p>
        </p:txBody>
      </p:sp>
    </p:spTree>
    <p:extLst>
      <p:ext uri="{BB962C8B-B14F-4D97-AF65-F5344CB8AC3E}">
        <p14:creationId xmlns:p14="http://schemas.microsoft.com/office/powerpoint/2010/main" val="4079852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kumimoji="0" lang="ru-RU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Ресурсы процесса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4E3A822-AD38-9722-B96C-740947074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A1BA808-C3DE-7C0E-BA2D-81B0CBE57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580696"/>
            <a:ext cx="10499271" cy="508135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Каждому процессу соответствует своя структура данных  в ядре ОС которая представляет его и содержит важную информацию о состоянии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атрибутах и ресурсах процесса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Кроме ранее названных ресурсов в такой структуре также содержатся: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Идентификатор процесса (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PID)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Идентификатор родительского процесса (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PPID)</a:t>
            </a: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Состояние процесса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Флаги процесса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Информация связанная с диспетчеризацией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И т. д.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Более подробно о ней в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Windows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EPROCESS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) и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Linux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(</a:t>
            </a:r>
            <a:r>
              <a:rPr lang="en-US" b="1" dirty="0" err="1">
                <a:latin typeface="Cambria" panose="02040503050406030204" pitchFamily="18" charset="0"/>
                <a:ea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task_struct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</a:p>
          <a:p>
            <a:pPr marL="0" indent="0">
              <a:buNone/>
            </a:pP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652905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8192</TotalTime>
  <Words>1145</Words>
  <Application>Microsoft Office PowerPoint</Application>
  <PresentationFormat>Широкоэкранный</PresentationFormat>
  <Paragraphs>169</Paragraphs>
  <Slides>31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31</vt:i4>
      </vt:variant>
    </vt:vector>
  </HeadingPairs>
  <TitlesOfParts>
    <vt:vector size="38" baseType="lpstr">
      <vt:lpstr>Arial</vt:lpstr>
      <vt:lpstr>Calibri</vt:lpstr>
      <vt:lpstr>Calibri Light</vt:lpstr>
      <vt:lpstr>Cambria</vt:lpstr>
      <vt:lpstr>Verdana</vt:lpstr>
      <vt:lpstr>Wingdings</vt:lpstr>
      <vt:lpstr>Тема Office</vt:lpstr>
      <vt:lpstr>Системное программирование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Системное программирование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Pavel Bernatsky</dc:creator>
  <cp:lastModifiedBy>Pavel Bernatsky</cp:lastModifiedBy>
  <cp:revision>82</cp:revision>
  <dcterms:created xsi:type="dcterms:W3CDTF">2024-09-04T11:03:42Z</dcterms:created>
  <dcterms:modified xsi:type="dcterms:W3CDTF">2024-09-20T15:19:01Z</dcterms:modified>
</cp:coreProperties>
</file>