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6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13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33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56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88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219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9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8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4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09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6998C-51BF-45CB-90FB-35D2C61C8E00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26F7-4261-46B5-A72E-92EA69593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72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0155" y="256223"/>
            <a:ext cx="10515600" cy="1325563"/>
          </a:xfrm>
        </p:spPr>
        <p:txBody>
          <a:bodyPr/>
          <a:lstStyle/>
          <a:p>
            <a:r>
              <a:rPr lang="ru-RU" b="1" dirty="0"/>
              <a:t>Актуальность разработки </a:t>
            </a:r>
            <a:r>
              <a:rPr lang="ru-RU" b="1" dirty="0" smtClean="0"/>
              <a:t>ПИБ в Туристической Фирме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90155" y="1938836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Разработка политики информационной безопасности (ПИБ) становится жизненно важной для туристических компаний, поскольку они активно используют цифровые технологии для обработки персональных данных, бронирования туров и финансовых транзакций. Угрозы </a:t>
            </a:r>
            <a:r>
              <a:rPr lang="ru-RU" dirty="0" err="1"/>
              <a:t>кибератак</a:t>
            </a:r>
            <a:r>
              <a:rPr lang="ru-RU" dirty="0"/>
              <a:t>, утечек данных и мошенничества требуют серьезного внимания, поскольку нарушение безопасности может привести к утрате доверия клиентов, юридическим последствиям, штрафам и финансовым потерям. Взлом системы бронирования или утечка данных платежных систем могут вызвать серьезные </a:t>
            </a:r>
            <a:r>
              <a:rPr lang="ru-RU" dirty="0" err="1"/>
              <a:t>репутационные</a:t>
            </a:r>
            <a:r>
              <a:rPr lang="ru-RU" dirty="0"/>
              <a:t> и финансовые риски, а вредоносные программы и внутренние угрозы от недобросовестных сотрудников усугубляют ситуацию.</a:t>
            </a:r>
          </a:p>
          <a:p>
            <a:r>
              <a:rPr lang="ru-RU" dirty="0"/>
              <a:t>Несоблюдение политики безопасности может привести к значительным последствиям, включая утрату данных, юридические проблемы, нарушение законодательства и даже прекращение деятельности. Важнейшими мерами защиты являются внедрение комплексной системы защиты, обучение сотрудников, мониторинг угроз и соответствие нормативным требованиям, что позволит избежать угроз и обеспечит стабильную работу туристического бизнеса в цифровой эпохе.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0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Реагирование на нарушения режима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r>
              <a:rPr lang="ru-RU" dirty="0"/>
              <a:t>Компания должна разработать и утвердить план действий при выявлении инцидентов ИБ. Это может включать:</a:t>
            </a:r>
          </a:p>
          <a:p>
            <a:pPr lvl="0"/>
            <a:r>
              <a:rPr lang="ru-RU" dirty="0"/>
              <a:t>Мониторинг активности пользователей и сетевого трафика</a:t>
            </a:r>
          </a:p>
          <a:p>
            <a:pPr lvl="0"/>
            <a:r>
              <a:rPr lang="ru-RU" dirty="0"/>
              <a:t>Проведение расследований при утечках данных</a:t>
            </a:r>
          </a:p>
          <a:p>
            <a:pPr lvl="0"/>
            <a:r>
              <a:rPr lang="ru-RU" dirty="0"/>
              <a:t>Блокировку учетных записей при подозрительной активности</a:t>
            </a:r>
          </a:p>
          <a:p>
            <a:pPr lvl="0"/>
            <a:r>
              <a:rPr lang="ru-RU" dirty="0"/>
              <a:t>Наличие ответственного сотрудника или группы по реагированию на </a:t>
            </a:r>
            <a:r>
              <a:rPr lang="ru-RU" dirty="0" smtClean="0"/>
              <a:t>инциденты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81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Планирование восстановительных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минимизации последствий возможных атак или сбоев необходимо заранее подготовить план восстановления, включающий:</a:t>
            </a:r>
          </a:p>
          <a:p>
            <a:pPr lvl="0"/>
            <a:r>
              <a:rPr lang="ru-RU" dirty="0"/>
              <a:t>Регулярное тестирование резервных копий данных</a:t>
            </a:r>
          </a:p>
          <a:p>
            <a:pPr lvl="0"/>
            <a:r>
              <a:rPr lang="ru-RU" dirty="0"/>
              <a:t>Создание резервных облачных хранилищ</a:t>
            </a:r>
          </a:p>
          <a:p>
            <a:pPr lvl="0"/>
            <a:r>
              <a:rPr lang="ru-RU" dirty="0"/>
              <a:t>Разработку четкого алгоритма действий при потере доступа к основным системам (например, к системе бронирования)</a:t>
            </a:r>
          </a:p>
          <a:p>
            <a:pPr lvl="0"/>
            <a:r>
              <a:rPr lang="ru-RU" dirty="0"/>
              <a:t>Определение ответственных лиц за восстановление работы ИВС</a:t>
            </a:r>
          </a:p>
        </p:txBody>
      </p:sp>
    </p:spTree>
    <p:extLst>
      <p:ext uri="{BB962C8B-B14F-4D97-AF65-F5344CB8AC3E}">
        <p14:creationId xmlns:p14="http://schemas.microsoft.com/office/powerpoint/2010/main" val="20512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Программно-технические меры обеспечения безопасности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43481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ru-RU" b="1" dirty="0"/>
              <a:t>Идентификация и аутентификация пользователей</a:t>
            </a:r>
            <a:r>
              <a:rPr lang="ru-RU" dirty="0"/>
              <a:t> – использование надежных паролей и многофакторной аутентификации</a:t>
            </a:r>
          </a:p>
          <a:p>
            <a:pPr lvl="0"/>
            <a:r>
              <a:rPr lang="ru-RU" b="1" dirty="0"/>
              <a:t>Управление доступом</a:t>
            </a:r>
            <a:r>
              <a:rPr lang="ru-RU" dirty="0"/>
              <a:t> – ограничение прав пользователей в зависимости от их должностных обязанностей</a:t>
            </a:r>
          </a:p>
          <a:p>
            <a:pPr lvl="0"/>
            <a:r>
              <a:rPr lang="ru-RU" b="1" dirty="0"/>
              <a:t>Протоколирование и аудит</a:t>
            </a:r>
            <a:r>
              <a:rPr lang="ru-RU" dirty="0"/>
              <a:t> – ведение логов доступа и активности пользователей</a:t>
            </a:r>
          </a:p>
          <a:p>
            <a:pPr lvl="0"/>
            <a:r>
              <a:rPr lang="ru-RU" b="1" dirty="0"/>
              <a:t>Криптография</a:t>
            </a:r>
            <a:r>
              <a:rPr lang="ru-RU" dirty="0"/>
              <a:t> – шифрование персональных данных клиентов</a:t>
            </a:r>
          </a:p>
          <a:p>
            <a:pPr lvl="0"/>
            <a:r>
              <a:rPr lang="ru-RU" b="1" dirty="0"/>
              <a:t>Экранирование</a:t>
            </a:r>
            <a:r>
              <a:rPr lang="ru-RU" dirty="0"/>
              <a:t> – использование межсетевых экранов для защиты внутренней сети</a:t>
            </a:r>
          </a:p>
          <a:p>
            <a:pPr lvl="0"/>
            <a:r>
              <a:rPr lang="ru-RU" b="1" dirty="0"/>
              <a:t>Обеспечение высокой доступности</a:t>
            </a:r>
            <a:r>
              <a:rPr lang="ru-RU" dirty="0"/>
              <a:t> – создание отказоустойчивых серверов и резервных каналов связи</a:t>
            </a:r>
          </a:p>
        </p:txBody>
      </p:sp>
    </p:spTree>
    <p:extLst>
      <p:ext uri="{BB962C8B-B14F-4D97-AF65-F5344CB8AC3E}">
        <p14:creationId xmlns:p14="http://schemas.microsoft.com/office/powerpoint/2010/main" val="343716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08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Объекты 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Структура </a:t>
            </a:r>
            <a:r>
              <a:rPr lang="ru-RU" b="1" dirty="0"/>
              <a:t>организации</a:t>
            </a:r>
            <a:endParaRPr lang="ru-RU" dirty="0"/>
          </a:p>
          <a:p>
            <a:pPr lvl="0"/>
            <a:r>
              <a:rPr lang="ru-RU" dirty="0" smtClean="0"/>
              <a:t>Центральный </a:t>
            </a:r>
            <a:r>
              <a:rPr lang="ru-RU" dirty="0"/>
              <a:t>офис.</a:t>
            </a:r>
          </a:p>
          <a:p>
            <a:pPr lvl="0"/>
            <a:r>
              <a:rPr lang="ru-RU" dirty="0"/>
              <a:t>Офисы продаж и филиалы.</a:t>
            </a:r>
          </a:p>
          <a:p>
            <a:pPr lvl="0"/>
            <a:r>
              <a:rPr lang="ru-RU" dirty="0"/>
              <a:t>Веб-портал и мобильное приложение.</a:t>
            </a:r>
          </a:p>
          <a:p>
            <a:pPr lvl="0"/>
            <a:r>
              <a:rPr lang="ru-RU" dirty="0"/>
              <a:t>Серверную инфраструктуру.</a:t>
            </a:r>
          </a:p>
          <a:p>
            <a:pPr lvl="0"/>
            <a:r>
              <a:rPr lang="ru-RU" dirty="0"/>
              <a:t>Базы данных клиентов и партнеров.</a:t>
            </a:r>
          </a:p>
          <a:p>
            <a:pPr lvl="0"/>
            <a:r>
              <a:rPr lang="ru-RU" dirty="0"/>
              <a:t>Каналы связи (VPN, корпоративная почта, мессенджеры).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457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Субъекты информационных отношений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 smtClean="0"/>
              <a:t>Сотрудники компании</a:t>
            </a:r>
            <a:r>
              <a:rPr lang="ru-RU" dirty="0" smtClean="0"/>
              <a:t> (менеджеры, бухгалтерия, IT-отдел).</a:t>
            </a:r>
          </a:p>
          <a:p>
            <a:pPr lvl="0"/>
            <a:r>
              <a:rPr lang="ru-RU" b="1" dirty="0" smtClean="0"/>
              <a:t>Клиенты</a:t>
            </a:r>
            <a:r>
              <a:rPr lang="ru-RU" dirty="0" smtClean="0"/>
              <a:t> (пользователи сайта, заказчики туров).</a:t>
            </a:r>
          </a:p>
          <a:p>
            <a:pPr lvl="0"/>
            <a:r>
              <a:rPr lang="ru-RU" b="1" dirty="0" smtClean="0"/>
              <a:t>Партнеры</a:t>
            </a:r>
            <a:r>
              <a:rPr lang="ru-RU" dirty="0" smtClean="0"/>
              <a:t> (гостиницы, авиакомпании, страховые компании).</a:t>
            </a:r>
          </a:p>
          <a:p>
            <a:pPr lvl="0"/>
            <a:r>
              <a:rPr lang="ru-RU" b="1" dirty="0" smtClean="0"/>
              <a:t>Хакеры и злоумышленники</a:t>
            </a:r>
            <a:r>
              <a:rPr lang="ru-RU" dirty="0" smtClean="0"/>
              <a:t> (потенциальные атакующие).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1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491" y="217080"/>
            <a:ext cx="10515600" cy="923744"/>
          </a:xfrm>
        </p:spPr>
        <p:txBody>
          <a:bodyPr/>
          <a:lstStyle/>
          <a:p>
            <a:pPr algn="ctr"/>
            <a:r>
              <a:rPr lang="ru-RU" dirty="0"/>
              <a:t>Оценка рисков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7303528"/>
              </p:ext>
            </p:extLst>
          </p:nvPr>
        </p:nvGraphicFramePr>
        <p:xfrm>
          <a:off x="951409" y="1288870"/>
          <a:ext cx="10393683" cy="52668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5839">
                  <a:extLst>
                    <a:ext uri="{9D8B030D-6E8A-4147-A177-3AD203B41FA5}">
                      <a16:colId xmlns:a16="http://schemas.microsoft.com/office/drawing/2014/main" val="2044396948"/>
                    </a:ext>
                  </a:extLst>
                </a:gridCol>
                <a:gridCol w="952059">
                  <a:extLst>
                    <a:ext uri="{9D8B030D-6E8A-4147-A177-3AD203B41FA5}">
                      <a16:colId xmlns:a16="http://schemas.microsoft.com/office/drawing/2014/main" val="1084811128"/>
                    </a:ext>
                  </a:extLst>
                </a:gridCol>
                <a:gridCol w="1576014">
                  <a:extLst>
                    <a:ext uri="{9D8B030D-6E8A-4147-A177-3AD203B41FA5}">
                      <a16:colId xmlns:a16="http://schemas.microsoft.com/office/drawing/2014/main" val="2812137082"/>
                    </a:ext>
                  </a:extLst>
                </a:gridCol>
                <a:gridCol w="946498">
                  <a:extLst>
                    <a:ext uri="{9D8B030D-6E8A-4147-A177-3AD203B41FA5}">
                      <a16:colId xmlns:a16="http://schemas.microsoft.com/office/drawing/2014/main" val="2515796815"/>
                    </a:ext>
                  </a:extLst>
                </a:gridCol>
                <a:gridCol w="4403273">
                  <a:extLst>
                    <a:ext uri="{9D8B030D-6E8A-4147-A177-3AD203B41FA5}">
                      <a16:colId xmlns:a16="http://schemas.microsoft.com/office/drawing/2014/main" val="554912676"/>
                    </a:ext>
                  </a:extLst>
                </a:gridCol>
              </a:tblGrid>
              <a:tr h="4218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Описание атаки/угрозы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Ущерб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Вероятность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Риск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Мероприятия по обеспечению безопасности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9938495"/>
                  </a:ext>
                </a:extLst>
              </a:tr>
              <a:tr h="1068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827405" algn="l"/>
                        </a:tabLst>
                        <a:defRPr/>
                      </a:pPr>
                      <a:r>
                        <a:rPr lang="ru-RU" sz="1400" dirty="0" smtClean="0">
                          <a:effectLst/>
                        </a:rPr>
                        <a:t>Утечка персональных данных клиентов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27405" algn="l"/>
                        </a:tabLs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Контроль доступа к данным, шифрование, аудит логов доступа</a:t>
                      </a:r>
                      <a:endParaRPr lang="ru-RU" sz="14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0938574"/>
                  </a:ext>
                </a:extLst>
              </a:tr>
              <a:tr h="637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Взлом клиентских аккаунтов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Политика сложных паролей, мониторинг аномальной активности пользователей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548152"/>
                  </a:ext>
                </a:extLst>
              </a:tr>
              <a:tr h="4218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DDoS</a:t>
                      </a:r>
                      <a:r>
                        <a:rPr lang="ru-RU" sz="1400" dirty="0">
                          <a:effectLst/>
                        </a:rPr>
                        <a:t>-атака на веб-сайт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Использование средств защиты от DDoS (прокси-серверы (</a:t>
                      </a:r>
                      <a:r>
                        <a:rPr lang="en-US" sz="1400">
                          <a:effectLst/>
                        </a:rPr>
                        <a:t>Cloudfare</a:t>
                      </a:r>
                      <a:r>
                        <a:rPr lang="ru-RU" sz="1400">
                          <a:effectLst/>
                        </a:rPr>
                        <a:t>))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2054562"/>
                  </a:ext>
                </a:extLst>
              </a:tr>
              <a:tr h="637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827405" algn="l"/>
                        </a:tabLst>
                      </a:pPr>
                      <a:r>
                        <a:rPr lang="ru-RU" sz="1400" dirty="0" err="1" smtClean="0">
                          <a:effectLst/>
                        </a:rPr>
                        <a:t>Фишинговая</a:t>
                      </a:r>
                      <a:r>
                        <a:rPr lang="ru-RU" sz="1400" dirty="0" smtClean="0">
                          <a:effectLst/>
                        </a:rPr>
                        <a:t> атака на сотрудников</a:t>
                      </a:r>
                      <a:endParaRPr lang="ru-RU" sz="14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effectLst/>
                        </a:rPr>
                        <a:t>Проведение тренингов по </a:t>
                      </a:r>
                      <a:r>
                        <a:rPr lang="ru-RU" sz="1400" dirty="0" err="1" smtClean="0">
                          <a:effectLst/>
                        </a:rPr>
                        <a:t>кибербезопасности</a:t>
                      </a:r>
                      <a:r>
                        <a:rPr lang="ru-RU" sz="1400" dirty="0" smtClean="0">
                          <a:effectLst/>
                        </a:rPr>
                        <a:t>, использование антивирусных решений, внедрение многофакторной аутентификации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400858"/>
                  </a:ext>
                </a:extLst>
              </a:tr>
              <a:tr h="637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Кража ноутбука с конфиденциальными данными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Настройка удаленного блокирования устройств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463457"/>
                  </a:ext>
                </a:extLst>
              </a:tr>
              <a:tr h="637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Вредоносное ПО на рабочих станциях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Использование антивирусного ПО, регулярные обновления ПО, запрет установки стороннего ПО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930781"/>
                  </a:ext>
                </a:extLst>
              </a:tr>
              <a:tr h="637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Саботаж сотрудника (намеренное удаление данных)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0,6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Разграничение прав пользователей, резервное копирование данных, контроль действий сотрудников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478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20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0910" y="156120"/>
            <a:ext cx="10515600" cy="923744"/>
          </a:xfrm>
        </p:spPr>
        <p:txBody>
          <a:bodyPr/>
          <a:lstStyle/>
          <a:p>
            <a:pPr algn="ctr"/>
            <a:r>
              <a:rPr lang="ru-RU" dirty="0"/>
              <a:t>Оценка рисков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705064"/>
              </p:ext>
            </p:extLst>
          </p:nvPr>
        </p:nvGraphicFramePr>
        <p:xfrm>
          <a:off x="760909" y="1271452"/>
          <a:ext cx="10515600" cy="5233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350">
                  <a:extLst>
                    <a:ext uri="{9D8B030D-6E8A-4147-A177-3AD203B41FA5}">
                      <a16:colId xmlns:a16="http://schemas.microsoft.com/office/drawing/2014/main" val="1058782772"/>
                    </a:ext>
                  </a:extLst>
                </a:gridCol>
                <a:gridCol w="963226">
                  <a:extLst>
                    <a:ext uri="{9D8B030D-6E8A-4147-A177-3AD203B41FA5}">
                      <a16:colId xmlns:a16="http://schemas.microsoft.com/office/drawing/2014/main" val="480929515"/>
                    </a:ext>
                  </a:extLst>
                </a:gridCol>
                <a:gridCol w="1594499">
                  <a:extLst>
                    <a:ext uri="{9D8B030D-6E8A-4147-A177-3AD203B41FA5}">
                      <a16:colId xmlns:a16="http://schemas.microsoft.com/office/drawing/2014/main" val="936499120"/>
                    </a:ext>
                  </a:extLst>
                </a:gridCol>
                <a:gridCol w="957600">
                  <a:extLst>
                    <a:ext uri="{9D8B030D-6E8A-4147-A177-3AD203B41FA5}">
                      <a16:colId xmlns:a16="http://schemas.microsoft.com/office/drawing/2014/main" val="768612984"/>
                    </a:ext>
                  </a:extLst>
                </a:gridCol>
                <a:gridCol w="4454925">
                  <a:extLst>
                    <a:ext uri="{9D8B030D-6E8A-4147-A177-3AD203B41FA5}">
                      <a16:colId xmlns:a16="http://schemas.microsoft.com/office/drawing/2014/main" val="1735335449"/>
                    </a:ext>
                  </a:extLst>
                </a:gridCol>
              </a:tblGrid>
              <a:tr h="5800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effectLst/>
                        </a:rPr>
                        <a:t>Описание атаки/угрозы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Ущерб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Вероятность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effectLst/>
                        </a:rPr>
                        <a:t>Риск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effectLst/>
                        </a:rPr>
                        <a:t>Мероприятия по обеспечению безопасности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435350"/>
                  </a:ext>
                </a:extLst>
              </a:tr>
              <a:tr h="876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Утрата доступа к облачным сервисам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Использование нескольких облачных провайдеров, локальное резервирование данных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972669"/>
                  </a:ext>
                </a:extLst>
              </a:tr>
              <a:tr h="2834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Пожар в офисе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0,1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Системы пожаротушения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783754"/>
                  </a:ext>
                </a:extLst>
              </a:tr>
              <a:tr h="876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Отказ электропитания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Установка ИБП (источников бесперебойного питания), резервные генераторы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1156149"/>
                  </a:ext>
                </a:extLst>
              </a:tr>
              <a:tr h="580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Сбой интернет-подключения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0,4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Использование нескольких интернет-провайдеров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0317286"/>
                  </a:ext>
                </a:extLst>
              </a:tr>
              <a:tr h="5800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Аппаратный сбой серверов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Горизонтальное масштабирование серверов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040910"/>
                  </a:ext>
                </a:extLst>
              </a:tr>
              <a:tr h="11732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Программные ошибки (сбой системы бронирования)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0,3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0,9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Регулярное тестирование ПО, разработка процедур аварийного восстановления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557159"/>
                  </a:ext>
                </a:extLst>
              </a:tr>
              <a:tr h="2834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Итого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 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8,5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 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340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5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Мероприятия по внедрению политики безопасности в туристической компании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После разработки документации по информационной безопасности (ИБ) необходимо внедрить ее в повседневную работу компании. Основой таких мероприятий являются инструкции, содержащие подробное описание алгоритмов защиты данных и обеспечения стандартов ИБ, а также план мероприятий по обучению сотрудников и тестированию их знаний в области безопасности.</a:t>
            </a:r>
          </a:p>
          <a:p>
            <a:pPr marL="0" indent="0">
              <a:buNone/>
            </a:pPr>
            <a:r>
              <a:rPr lang="ru-RU" dirty="0"/>
              <a:t>Можно выделить следующие основные направления мероприятий:</a:t>
            </a:r>
          </a:p>
          <a:p>
            <a:pPr lvl="0"/>
            <a:r>
              <a:rPr lang="ru-RU" b="1" dirty="0"/>
              <a:t>Управление персоналом</a:t>
            </a:r>
            <a:endParaRPr lang="ru-RU" dirty="0"/>
          </a:p>
          <a:p>
            <a:pPr lvl="0"/>
            <a:r>
              <a:rPr lang="ru-RU" b="1" dirty="0"/>
              <a:t>Физическая защита инфраструктуры ИВС</a:t>
            </a:r>
            <a:endParaRPr lang="ru-RU" dirty="0"/>
          </a:p>
          <a:p>
            <a:pPr lvl="0"/>
            <a:r>
              <a:rPr lang="ru-RU" b="1" dirty="0"/>
              <a:t>Поддержание работоспособности ИВС</a:t>
            </a:r>
            <a:endParaRPr lang="ru-RU" dirty="0"/>
          </a:p>
          <a:p>
            <a:pPr lvl="0"/>
            <a:r>
              <a:rPr lang="ru-RU" b="1" dirty="0"/>
              <a:t>Реагирование на нарушения режима безопасности</a:t>
            </a:r>
            <a:endParaRPr lang="ru-RU" dirty="0"/>
          </a:p>
          <a:p>
            <a:pPr lvl="0"/>
            <a:r>
              <a:rPr lang="ru-RU" b="1" dirty="0"/>
              <a:t>Планирование восстановительных работ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3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Управление персоналом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каждого сотрудника, имеющего доступ к информационным ресурсам компании (системам бронирования, платежным системам, клиентским данным), должны быть установлены квалификационные требования по ИБ. В должностные инструкции необходимо включить разделы, касающиеся защиты информации.</a:t>
            </a:r>
          </a:p>
          <a:p>
            <a:pPr marL="0" indent="0">
              <a:buNone/>
            </a:pPr>
            <a:r>
              <a:rPr lang="ru-RU" dirty="0"/>
              <a:t>Обучение сотрудников мерам ИБ включает в себя:</a:t>
            </a:r>
          </a:p>
          <a:p>
            <a:pPr lvl="0"/>
            <a:r>
              <a:rPr lang="ru-RU" dirty="0"/>
              <a:t>Проведение вводных инструктажей при приеме на работу</a:t>
            </a:r>
          </a:p>
          <a:p>
            <a:pPr lvl="0"/>
            <a:r>
              <a:rPr lang="ru-RU" dirty="0"/>
              <a:t>Регулярное обучение по распознаванию </a:t>
            </a:r>
            <a:r>
              <a:rPr lang="ru-RU" dirty="0" err="1"/>
              <a:t>фишинговых</a:t>
            </a:r>
            <a:r>
              <a:rPr lang="ru-RU" dirty="0"/>
              <a:t> атак, безопасному использованию ИТ-инфраструктуры</a:t>
            </a:r>
          </a:p>
          <a:p>
            <a:pPr lvl="0"/>
            <a:r>
              <a:rPr lang="ru-RU" dirty="0"/>
              <a:t>Проведение тестов на знание политики ИБ</a:t>
            </a:r>
          </a:p>
          <a:p>
            <a:pPr marL="0" indent="0">
              <a:buNone/>
            </a:pPr>
            <a:r>
              <a:rPr lang="ru-RU" dirty="0"/>
              <a:t>Также важно определить уровень доступа к различным системам в зависимости от должностных обязанностей сотрудника.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4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Физическая защита инфраструктуры ИВС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Физическая защита информационной инфраструктуры туристической компании включает в себя:</a:t>
            </a:r>
          </a:p>
          <a:p>
            <a:pPr lvl="0"/>
            <a:r>
              <a:rPr lang="ru-RU" dirty="0"/>
              <a:t>Ограничение физического доступа к серверам, маршрутизаторам, рабочим компьютерам с критической информацией</a:t>
            </a:r>
          </a:p>
          <a:p>
            <a:pPr lvl="0"/>
            <a:r>
              <a:rPr lang="ru-RU" dirty="0"/>
              <a:t>Использование видеонаблюдения и контроля доступа в серверные помещения</a:t>
            </a:r>
          </a:p>
          <a:p>
            <a:pPr lvl="0"/>
            <a:r>
              <a:rPr lang="ru-RU" dirty="0"/>
              <a:t>Применение инженерных методов защиты от пожаров, затоплений и других угроз</a:t>
            </a:r>
          </a:p>
          <a:p>
            <a:pPr lvl="0"/>
            <a:r>
              <a:rPr lang="ru-RU" dirty="0"/>
              <a:t>Обеспечение бесперебойного питания серверов и сетевого оборудования</a:t>
            </a:r>
          </a:p>
        </p:txBody>
      </p:sp>
    </p:spTree>
    <p:extLst>
      <p:ext uri="{BB962C8B-B14F-4D97-AF65-F5344CB8AC3E}">
        <p14:creationId xmlns:p14="http://schemas.microsoft.com/office/powerpoint/2010/main" val="21209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Поддержание работоспособности ИВС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Для обеспечения бесперебойной работы информационной инфраструктуры компании необходимо:</a:t>
            </a:r>
          </a:p>
          <a:p>
            <a:pPr lvl="0"/>
            <a:r>
              <a:rPr lang="ru-RU" dirty="0"/>
              <a:t>Регулярно обновлять программное обеспечение</a:t>
            </a:r>
          </a:p>
          <a:p>
            <a:pPr lvl="0"/>
            <a:r>
              <a:rPr lang="ru-RU" dirty="0"/>
              <a:t>Обеспечивать резервное копирование данных (в том числе облачное хранение)</a:t>
            </a:r>
          </a:p>
          <a:p>
            <a:pPr lvl="0"/>
            <a:r>
              <a:rPr lang="ru-RU" dirty="0"/>
              <a:t>Использовать антивирусное ПО и средства защиты от вредоносного ПО</a:t>
            </a:r>
          </a:p>
          <a:p>
            <a:pPr lvl="0"/>
            <a:r>
              <a:rPr lang="ru-RU" dirty="0"/>
              <a:t>Ограничивать установку неавторизованных программ на рабочие станции </a:t>
            </a:r>
            <a:r>
              <a:rPr lang="ru-RU" dirty="0" smtClean="0"/>
              <a:t>сотрудников</a:t>
            </a:r>
          </a:p>
          <a:p>
            <a:pPr marL="0" indent="0">
              <a:buNone/>
            </a:pPr>
            <a:r>
              <a:rPr lang="ru-RU" dirty="0"/>
              <a:t>Также стоит регламентировать работу с персональными данными клиентов, чтобы они хранились в зашифрованном виде и доступ к ним был строго ограничен.</a:t>
            </a:r>
          </a:p>
          <a:p>
            <a:pPr marL="0" lv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4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887</Words>
  <Application>Microsoft Office PowerPoint</Application>
  <PresentationFormat>Широкоэкранный</PresentationFormat>
  <Paragraphs>146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Актуальность разработки ПИБ в Туристической Фирме</vt:lpstr>
      <vt:lpstr>Объекты защиты</vt:lpstr>
      <vt:lpstr>Субъекты информационных отношений</vt:lpstr>
      <vt:lpstr>Оценка рисков</vt:lpstr>
      <vt:lpstr>Оценка рисков</vt:lpstr>
      <vt:lpstr>Мероприятия по внедрению политики безопасности в туристической компании</vt:lpstr>
      <vt:lpstr>Управление персоналом </vt:lpstr>
      <vt:lpstr>Физическая защита инфраструктуры ИВС</vt:lpstr>
      <vt:lpstr>Поддержание работоспособности ИВС</vt:lpstr>
      <vt:lpstr>Реагирование на нарушения режима безопасности</vt:lpstr>
      <vt:lpstr>Планирование восстановительных работ</vt:lpstr>
      <vt:lpstr>Программно-технические меры обеспечения безопасности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Туристическая фирма</dc:title>
  <dc:creator>Valentine Korneliuk</dc:creator>
  <cp:lastModifiedBy>Valentine Korneliuk</cp:lastModifiedBy>
  <cp:revision>4</cp:revision>
  <dcterms:created xsi:type="dcterms:W3CDTF">2025-02-21T12:00:08Z</dcterms:created>
  <dcterms:modified xsi:type="dcterms:W3CDTF">2025-02-21T12:28:56Z</dcterms:modified>
</cp:coreProperties>
</file>