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Оценка качества показателей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Подготовил: </a:t>
            </a:r>
            <a:r>
              <a:rPr lang="ru-RU" dirty="0" err="1" smtClean="0"/>
              <a:t>Преловский</a:t>
            </a:r>
            <a:r>
              <a:rPr lang="ru-RU" dirty="0" smtClean="0"/>
              <a:t> В.А., </a:t>
            </a:r>
          </a:p>
          <a:p>
            <a:pPr algn="r"/>
            <a:r>
              <a:rPr lang="ru-RU" dirty="0" smtClean="0"/>
              <a:t>4-ИС-1-13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4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/>
              <a:t>Качество программного обеспечения — способность программного продукта при заданных условиях удовлетворять установленным или предполагаемым потребностям </a:t>
            </a:r>
            <a:endParaRPr lang="ru-RU" dirty="0" smtClean="0"/>
          </a:p>
          <a:p>
            <a:pPr marL="137160" indent="0">
              <a:buNone/>
            </a:pPr>
            <a:r>
              <a:rPr lang="ru-RU" dirty="0" smtClean="0"/>
              <a:t>(ISO/IEC 25000:2014)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качество ПО?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7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 algn="just">
              <a:buNone/>
            </a:pPr>
            <a:r>
              <a:rPr lang="ru-RU" dirty="0"/>
              <a:t>Стандарт ISO/IEC 25010:2011 (ГОСТ Р ИСО/МЭК 25010-2015</a:t>
            </a:r>
            <a:r>
              <a:rPr lang="ru-RU" dirty="0" smtClean="0"/>
              <a:t>) определяет модель </a:t>
            </a:r>
            <a:r>
              <a:rPr lang="ru-RU" dirty="0"/>
              <a:t>качества продукта, которая включает восемь </a:t>
            </a:r>
            <a:r>
              <a:rPr lang="ru-RU" dirty="0" smtClean="0"/>
              <a:t>основных характеристик:</a:t>
            </a:r>
            <a:endParaRPr lang="ru-RU" dirty="0"/>
          </a:p>
          <a:p>
            <a:pPr marL="137160" indent="0">
              <a:buNone/>
            </a:pPr>
            <a:r>
              <a:rPr lang="ru-RU" dirty="0"/>
              <a:t>•	функциональная пригодность;</a:t>
            </a:r>
          </a:p>
          <a:p>
            <a:pPr marL="137160" indent="0">
              <a:buNone/>
            </a:pPr>
            <a:r>
              <a:rPr lang="ru-RU" dirty="0"/>
              <a:t>•	уровень производительности;</a:t>
            </a:r>
          </a:p>
          <a:p>
            <a:pPr marL="137160" indent="0">
              <a:buNone/>
            </a:pPr>
            <a:r>
              <a:rPr lang="ru-RU" dirty="0"/>
              <a:t>•	совместимость;</a:t>
            </a:r>
          </a:p>
          <a:p>
            <a:pPr marL="137160" indent="0">
              <a:buNone/>
            </a:pPr>
            <a:r>
              <a:rPr lang="ru-RU" dirty="0"/>
              <a:t>•	удобство пользования;</a:t>
            </a:r>
          </a:p>
          <a:p>
            <a:pPr marL="137160" indent="0">
              <a:buNone/>
            </a:pPr>
            <a:r>
              <a:rPr lang="ru-RU" dirty="0"/>
              <a:t>•	надёжность;</a:t>
            </a:r>
          </a:p>
          <a:p>
            <a:pPr marL="137160" indent="0">
              <a:buNone/>
            </a:pPr>
            <a:r>
              <a:rPr lang="ru-RU" dirty="0"/>
              <a:t>•	защищённость;</a:t>
            </a:r>
          </a:p>
          <a:p>
            <a:pPr marL="137160" indent="0">
              <a:buNone/>
            </a:pPr>
            <a:r>
              <a:rPr lang="ru-RU" dirty="0"/>
              <a:t>•	</a:t>
            </a:r>
            <a:r>
              <a:rPr lang="ru-RU" dirty="0" err="1"/>
              <a:t>сопровождаемость</a:t>
            </a:r>
            <a:r>
              <a:rPr lang="ru-RU" dirty="0"/>
              <a:t>;</a:t>
            </a:r>
          </a:p>
          <a:p>
            <a:pPr marL="137160" indent="0">
              <a:buNone/>
            </a:pPr>
            <a:r>
              <a:rPr lang="ru-RU" dirty="0" smtClean="0"/>
              <a:t>•	переносимость </a:t>
            </a:r>
            <a:r>
              <a:rPr lang="ru-RU" dirty="0"/>
              <a:t>(мобильность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качества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3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 algn="just">
              <a:buNone/>
            </a:pPr>
            <a:r>
              <a:rPr lang="ru-RU" dirty="0"/>
              <a:t>В этом стандарте модель качества продукта (англ.  </a:t>
            </a:r>
            <a:r>
              <a:rPr lang="ru-RU" dirty="0" smtClean="0"/>
              <a:t>«</a:t>
            </a:r>
            <a:r>
              <a:rPr lang="ru-RU" dirty="0" err="1" smtClean="0"/>
              <a:t>software</a:t>
            </a:r>
            <a:r>
              <a:rPr lang="ru-RU" dirty="0" smtClean="0"/>
              <a:t> </a:t>
            </a:r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quality</a:t>
            </a:r>
            <a:r>
              <a:rPr lang="ru-RU" dirty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») </a:t>
            </a:r>
            <a:r>
              <a:rPr lang="ru-RU" dirty="0"/>
              <a:t>рассматривается отдельно от субъективного качества в использовании (англ. </a:t>
            </a:r>
            <a:r>
              <a:rPr lang="ru-RU" dirty="0" smtClean="0"/>
              <a:t>«</a:t>
            </a:r>
            <a:r>
              <a:rPr lang="ru-RU" dirty="0" err="1" smtClean="0"/>
              <a:t>quality</a:t>
            </a:r>
            <a:r>
              <a:rPr lang="ru-RU" dirty="0" smtClean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»), </a:t>
            </a:r>
            <a:r>
              <a:rPr lang="ru-RU" dirty="0"/>
              <a:t>которое может сильно </a:t>
            </a:r>
            <a:r>
              <a:rPr lang="ru-RU" dirty="0" smtClean="0"/>
              <a:t>отличаться. </a:t>
            </a:r>
            <a:r>
              <a:rPr lang="ru-RU" dirty="0"/>
              <a:t>Модель </a:t>
            </a:r>
            <a:r>
              <a:rPr lang="ru-RU" dirty="0" smtClean="0"/>
              <a:t>дополняется следующими характеристиками верхнего уровня:</a:t>
            </a:r>
            <a:endParaRPr lang="ru-RU" dirty="0"/>
          </a:p>
          <a:p>
            <a:pPr marL="137160" indent="0">
              <a:buNone/>
            </a:pPr>
            <a:r>
              <a:rPr lang="ru-RU" dirty="0"/>
              <a:t>•	результативность;</a:t>
            </a:r>
          </a:p>
          <a:p>
            <a:pPr marL="137160" indent="0">
              <a:buNone/>
            </a:pPr>
            <a:r>
              <a:rPr lang="ru-RU" dirty="0"/>
              <a:t>•	производительность;</a:t>
            </a:r>
          </a:p>
          <a:p>
            <a:pPr marL="137160" indent="0">
              <a:buNone/>
            </a:pPr>
            <a:r>
              <a:rPr lang="ru-RU" dirty="0"/>
              <a:t>•	удовлетворенность;</a:t>
            </a:r>
          </a:p>
          <a:p>
            <a:pPr marL="137160" indent="0">
              <a:buNone/>
            </a:pPr>
            <a:r>
              <a:rPr lang="ru-RU" dirty="0"/>
              <a:t>•	свобода от риска;</a:t>
            </a:r>
          </a:p>
          <a:p>
            <a:pPr marL="137160" indent="0">
              <a:buNone/>
            </a:pPr>
            <a:r>
              <a:rPr lang="ru-RU" dirty="0"/>
              <a:t>•	покрытие контекста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Характеристики верхнего уровня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 algn="just">
              <a:buNone/>
            </a:pPr>
            <a:r>
              <a:rPr lang="ru-RU" dirty="0"/>
              <a:t>Роберт </a:t>
            </a:r>
            <a:r>
              <a:rPr lang="ru-RU" dirty="0" err="1" smtClean="0"/>
              <a:t>Гласс</a:t>
            </a:r>
            <a:r>
              <a:rPr lang="ru-RU" dirty="0" smtClean="0"/>
              <a:t> в книге </a:t>
            </a:r>
            <a:r>
              <a:rPr lang="ru-RU" dirty="0"/>
              <a:t>«Факты и заблуждения профессионального программирования» утверждает, что большинство профессиональных разработчиков согласны с выделением </a:t>
            </a:r>
            <a:r>
              <a:rPr lang="ru-RU" dirty="0" smtClean="0"/>
              <a:t>7показателей </a:t>
            </a:r>
            <a:r>
              <a:rPr lang="ru-RU" dirty="0"/>
              <a:t>качества как </a:t>
            </a:r>
            <a:r>
              <a:rPr lang="ru-RU" dirty="0" smtClean="0"/>
              <a:t>основных:</a:t>
            </a:r>
            <a:endParaRPr lang="ru-RU" dirty="0"/>
          </a:p>
          <a:p>
            <a:pPr marL="137160" indent="0">
              <a:buNone/>
            </a:pPr>
            <a:r>
              <a:rPr lang="ru-RU" dirty="0"/>
              <a:t>•	переносимость;</a:t>
            </a:r>
          </a:p>
          <a:p>
            <a:pPr marL="137160" indent="0">
              <a:buNone/>
            </a:pPr>
            <a:r>
              <a:rPr lang="ru-RU" dirty="0"/>
              <a:t>•	надёжность;</a:t>
            </a:r>
          </a:p>
          <a:p>
            <a:pPr marL="137160" indent="0">
              <a:buNone/>
            </a:pPr>
            <a:r>
              <a:rPr lang="ru-RU" dirty="0"/>
              <a:t>•	эффективность;</a:t>
            </a:r>
          </a:p>
          <a:p>
            <a:pPr marL="137160" indent="0">
              <a:buNone/>
            </a:pPr>
            <a:r>
              <a:rPr lang="ru-RU" dirty="0"/>
              <a:t>•	</a:t>
            </a:r>
            <a:r>
              <a:rPr lang="ru-RU" dirty="0" err="1"/>
              <a:t>юзабилити</a:t>
            </a:r>
            <a:r>
              <a:rPr lang="ru-RU" dirty="0"/>
              <a:t>;</a:t>
            </a:r>
          </a:p>
          <a:p>
            <a:pPr marL="137160" indent="0">
              <a:buNone/>
            </a:pPr>
            <a:r>
              <a:rPr lang="ru-RU" dirty="0"/>
              <a:t>•	тестируемость;</a:t>
            </a:r>
          </a:p>
          <a:p>
            <a:pPr marL="137160" indent="0">
              <a:buNone/>
            </a:pPr>
            <a:r>
              <a:rPr lang="ru-RU" dirty="0"/>
              <a:t>•	понятность;</a:t>
            </a:r>
          </a:p>
          <a:p>
            <a:pPr marL="137160" indent="0">
              <a:buNone/>
            </a:pPr>
            <a:r>
              <a:rPr lang="ru-RU" dirty="0"/>
              <a:t>•	модифицируемость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оценивают программисты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://ok-t.ru/mydocxru/baza1/405758378.files/image120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6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-612576" y="1268760"/>
            <a:ext cx="9756576" cy="4162467"/>
          </a:xfrm>
        </p:spPr>
        <p:txBody>
          <a:bodyPr>
            <a:prstTxWarp prst="textCanDown">
              <a:avLst>
                <a:gd name="adj" fmla="val 11531"/>
              </a:avLst>
            </a:prstTxWarp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ru-RU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Спасибо </a:t>
            </a:r>
            <a:r>
              <a:rPr lang="ru-RU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за </a:t>
            </a:r>
          </a:p>
          <a:p>
            <a:r>
              <a:rPr lang="ru-RU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внимание!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4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137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Оценка качества показателей по</vt:lpstr>
      <vt:lpstr>Что такое качество ПО?</vt:lpstr>
      <vt:lpstr>Характеристики качества</vt:lpstr>
      <vt:lpstr>Характеристики верхнего уровня</vt:lpstr>
      <vt:lpstr>Как оценивают программисты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качества показателей по</dc:title>
  <dc:creator>Valentin</dc:creator>
  <cp:lastModifiedBy>Valentin</cp:lastModifiedBy>
  <cp:revision>10</cp:revision>
  <dcterms:created xsi:type="dcterms:W3CDTF">2016-12-18T15:20:34Z</dcterms:created>
  <dcterms:modified xsi:type="dcterms:W3CDTF">2016-12-18T15:33:51Z</dcterms:modified>
</cp:coreProperties>
</file>