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5B106E36-FD25-4E2D-B0AA-010F637433A0}" type="datetimeFigureOut">
              <a:rPr lang="ru-RU" smtClean="0"/>
              <a:t>19.12.2016</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725C68B6-61C2-468F-89AB-4B9F7531AA68}"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725C68B6-61C2-468F-89AB-4B9F7531AA68}"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t>19.12.2016</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5B106E36-FD25-4E2D-B0AA-010F637433A0}" type="datetimeFigureOut">
              <a:rPr lang="ru-RU" smtClean="0"/>
              <a:t>19.12.2016</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25C68B6-61C2-468F-89AB-4B9F7531AA68}"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5B106E36-FD25-4E2D-B0AA-010F637433A0}" type="datetimeFigureOut">
              <a:rPr lang="ru-RU" smtClean="0"/>
              <a:t>19.12.2016</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725C68B6-61C2-468F-89AB-4B9F7531AA68}"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106E36-FD25-4E2D-B0AA-010F637433A0}" type="datetimeFigureOut">
              <a:rPr lang="ru-RU" smtClean="0"/>
              <a:t>19.12.2016</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5C68B6-61C2-468F-89AB-4B9F7531AA68}"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Оценка качества показателей по</a:t>
            </a:r>
            <a:endParaRPr lang="ru-RU" dirty="0"/>
          </a:p>
        </p:txBody>
      </p:sp>
      <p:sp>
        <p:nvSpPr>
          <p:cNvPr id="3" name="Подзаголовок 2"/>
          <p:cNvSpPr>
            <a:spLocks noGrp="1"/>
          </p:cNvSpPr>
          <p:nvPr>
            <p:ph type="subTitle" idx="1"/>
          </p:nvPr>
        </p:nvSpPr>
        <p:spPr/>
        <p:txBody>
          <a:bodyPr/>
          <a:lstStyle/>
          <a:p>
            <a:pPr algn="r"/>
            <a:r>
              <a:rPr lang="ru-RU" dirty="0" smtClean="0"/>
              <a:t>Подготовил: </a:t>
            </a:r>
            <a:r>
              <a:rPr lang="ru-RU" dirty="0" err="1" smtClean="0"/>
              <a:t>Преловский</a:t>
            </a:r>
            <a:r>
              <a:rPr lang="ru-RU" dirty="0" smtClean="0"/>
              <a:t> В.А., </a:t>
            </a:r>
          </a:p>
          <a:p>
            <a:pPr algn="r"/>
            <a:r>
              <a:rPr lang="ru-RU" dirty="0" smtClean="0"/>
              <a:t>4-ИС-1-13</a:t>
            </a:r>
            <a:endParaRPr lang="ru-RU" dirty="0"/>
          </a:p>
        </p:txBody>
      </p:sp>
    </p:spTree>
    <p:extLst>
      <p:ext uri="{BB962C8B-B14F-4D97-AF65-F5344CB8AC3E}">
        <p14:creationId xmlns:p14="http://schemas.microsoft.com/office/powerpoint/2010/main" val="2780401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7530" y="1124744"/>
            <a:ext cx="9116469" cy="5256584"/>
          </a:xfrm>
        </p:spPr>
        <p:txBody>
          <a:bodyPr>
            <a:normAutofit fontScale="85000" lnSpcReduction="10000"/>
          </a:bodyPr>
          <a:lstStyle/>
          <a:p>
            <a:r>
              <a:rPr lang="ru-RU" dirty="0" smtClean="0"/>
              <a:t>Предупреждение </a:t>
            </a:r>
            <a:r>
              <a:rPr lang="ru-RU" dirty="0"/>
              <a:t>ошибок — количество ошибок минимизируют на этапе проектирования и реализации</a:t>
            </a:r>
            <a:r>
              <a:rPr lang="ru-RU" dirty="0" smtClean="0"/>
              <a:t>.</a:t>
            </a:r>
            <a:endParaRPr lang="en-US" dirty="0" smtClean="0"/>
          </a:p>
          <a:p>
            <a:endParaRPr lang="ru-RU" dirty="0"/>
          </a:p>
          <a:p>
            <a:r>
              <a:rPr lang="ru-RU" dirty="0" smtClean="0"/>
              <a:t>Обнаружение </a:t>
            </a:r>
            <a:r>
              <a:rPr lang="ru-RU" dirty="0"/>
              <a:t>ошибок — программа во время выполнения способна обнаруживать возникающие ошибки</a:t>
            </a:r>
            <a:r>
              <a:rPr lang="ru-RU" dirty="0" smtClean="0"/>
              <a:t>.</a:t>
            </a:r>
            <a:endParaRPr lang="en-US" dirty="0" smtClean="0"/>
          </a:p>
          <a:p>
            <a:endParaRPr lang="ru-RU" dirty="0"/>
          </a:p>
          <a:p>
            <a:r>
              <a:rPr lang="ru-RU" dirty="0" smtClean="0"/>
              <a:t>Исправление </a:t>
            </a:r>
            <a:r>
              <a:rPr lang="ru-RU" dirty="0"/>
              <a:t>ошибок — программа во время выполнения способна исправлять обнаруженные ошибки</a:t>
            </a:r>
            <a:r>
              <a:rPr lang="ru-RU" dirty="0" smtClean="0"/>
              <a:t>.</a:t>
            </a:r>
            <a:endParaRPr lang="en-US" dirty="0" smtClean="0"/>
          </a:p>
          <a:p>
            <a:endParaRPr lang="ru-RU" dirty="0"/>
          </a:p>
          <a:p>
            <a:r>
              <a:rPr lang="ru-RU" dirty="0" smtClean="0"/>
              <a:t>Устойчивость </a:t>
            </a:r>
            <a:r>
              <a:rPr lang="ru-RU" dirty="0"/>
              <a:t>к ошибкам — несмотря на возникновение ошибок, программа способна продолжать работать, возможно, со сниженными показателями качества</a:t>
            </a:r>
            <a:endParaRPr lang="ru-RU" dirty="0"/>
          </a:p>
        </p:txBody>
      </p:sp>
      <p:sp>
        <p:nvSpPr>
          <p:cNvPr id="3" name="Заголовок 2"/>
          <p:cNvSpPr>
            <a:spLocks noGrp="1"/>
          </p:cNvSpPr>
          <p:nvPr>
            <p:ph type="title"/>
          </p:nvPr>
        </p:nvSpPr>
        <p:spPr/>
        <p:txBody>
          <a:bodyPr>
            <a:normAutofit fontScale="90000"/>
          </a:bodyPr>
          <a:lstStyle/>
          <a:p>
            <a:r>
              <a:rPr lang="ru-RU" dirty="0"/>
              <a:t>Четыре подхода к надёжности</a:t>
            </a:r>
            <a:r>
              <a:rPr lang="ru-RU" dirty="0" smtClean="0"/>
              <a:t>.</a:t>
            </a:r>
            <a:endParaRPr lang="ru-RU" dirty="0"/>
          </a:p>
        </p:txBody>
      </p:sp>
    </p:spTree>
    <p:extLst>
      <p:ext uri="{BB962C8B-B14F-4D97-AF65-F5344CB8AC3E}">
        <p14:creationId xmlns:p14="http://schemas.microsoft.com/office/powerpoint/2010/main" val="286439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12576" y="1268760"/>
            <a:ext cx="9756576" cy="4162467"/>
          </a:xfrm>
        </p:spPr>
        <p:txBody>
          <a:bodyPr>
            <a:prstTxWarp prst="textCanDown">
              <a:avLst>
                <a:gd name="adj" fmla="val 11531"/>
              </a:avLst>
            </a:prstTxWarp>
            <a:scene3d>
              <a:camera prst="orthographicFront"/>
              <a:lightRig rig="threePt" dir="t"/>
            </a:scene3d>
            <a:sp3d extrusionH="57150">
              <a:bevelT w="50800" h="38100" prst="riblet"/>
            </a:sp3d>
          </a:bodyPr>
          <a:lstStyle/>
          <a:p>
            <a:r>
              <a:rPr lang="ru-RU" sz="3600" b="1" dirty="0" smtClean="0">
                <a:ln w="18000">
                  <a:solidFill>
                    <a:schemeClr val="accent2">
                      <a:satMod val="140000"/>
                    </a:schemeClr>
                  </a:solidFill>
                  <a:prstDash val="solid"/>
                  <a:miter lim="800000"/>
                </a:ln>
                <a:solidFill>
                  <a:schemeClr val="accent2">
                    <a:lumMod val="60000"/>
                    <a:lumOff val="40000"/>
                  </a:schemeClr>
                </a:solidFill>
                <a:effectLst>
                  <a:outerShdw blurRad="25500" dist="23000" dir="7020000" algn="tl">
                    <a:srgbClr val="000000">
                      <a:alpha val="50000"/>
                    </a:srgbClr>
                  </a:outerShdw>
                </a:effectLst>
              </a:rPr>
              <a:t>Спасибо </a:t>
            </a:r>
            <a:r>
              <a:rPr lang="ru-RU" sz="3200" b="1" dirty="0" smtClean="0">
                <a:ln w="18000">
                  <a:solidFill>
                    <a:schemeClr val="accent2">
                      <a:satMod val="140000"/>
                    </a:schemeClr>
                  </a:solidFill>
                  <a:prstDash val="solid"/>
                  <a:miter lim="800000"/>
                </a:ln>
                <a:solidFill>
                  <a:schemeClr val="accent2">
                    <a:lumMod val="60000"/>
                    <a:lumOff val="40000"/>
                  </a:schemeClr>
                </a:solidFill>
                <a:effectLst>
                  <a:outerShdw blurRad="25500" dist="23000" dir="7020000" algn="tl">
                    <a:srgbClr val="000000">
                      <a:alpha val="50000"/>
                    </a:srgbClr>
                  </a:outerShdw>
                </a:effectLst>
              </a:rPr>
              <a:t>за </a:t>
            </a:r>
          </a:p>
          <a:p>
            <a:r>
              <a:rPr lang="ru-RU" sz="3600" b="1" dirty="0" smtClean="0">
                <a:ln w="18000">
                  <a:solidFill>
                    <a:schemeClr val="accent2">
                      <a:satMod val="140000"/>
                    </a:schemeClr>
                  </a:solidFill>
                  <a:prstDash val="solid"/>
                  <a:miter lim="800000"/>
                </a:ln>
                <a:solidFill>
                  <a:schemeClr val="accent2">
                    <a:lumMod val="60000"/>
                    <a:lumOff val="40000"/>
                  </a:schemeClr>
                </a:solidFill>
                <a:effectLst>
                  <a:outerShdw blurRad="25500" dist="23000" dir="7020000" algn="tl">
                    <a:srgbClr val="000000">
                      <a:alpha val="50000"/>
                    </a:srgbClr>
                  </a:outerShdw>
                </a:effectLst>
              </a:rPr>
              <a:t>внимание!</a:t>
            </a:r>
            <a:endParaRPr lang="ru-RU" b="1" dirty="0">
              <a:ln w="18000">
                <a:solidFill>
                  <a:schemeClr val="accent2">
                    <a:satMod val="140000"/>
                  </a:schemeClr>
                </a:solidFill>
                <a:prstDash val="solid"/>
                <a:miter lim="800000"/>
              </a:ln>
              <a:solidFill>
                <a:schemeClr val="accent2">
                  <a:lumMod val="60000"/>
                  <a:lumOff val="40000"/>
                </a:schemeClr>
              </a:solidFill>
              <a:effectLst>
                <a:outerShdw blurRad="25500" dist="23000" dir="7020000" algn="tl">
                  <a:srgbClr val="000000">
                    <a:alpha val="50000"/>
                  </a:srgbClr>
                </a:outerShdw>
              </a:effectLst>
            </a:endParaRPr>
          </a:p>
        </p:txBody>
      </p:sp>
      <p:sp>
        <p:nvSpPr>
          <p:cNvPr id="3" name="Заголовок 2"/>
          <p:cNvSpPr>
            <a:spLocks noGrp="1"/>
          </p:cNvSpPr>
          <p:nvPr>
            <p:ph type="title"/>
          </p:nvPr>
        </p:nvSpPr>
        <p:spPr/>
        <p:txBody>
          <a:bodyPr/>
          <a:lstStyle/>
          <a:p>
            <a:endParaRPr lang="ru-RU"/>
          </a:p>
        </p:txBody>
      </p:sp>
    </p:spTree>
    <p:extLst>
      <p:ext uri="{BB962C8B-B14F-4D97-AF65-F5344CB8AC3E}">
        <p14:creationId xmlns:p14="http://schemas.microsoft.com/office/powerpoint/2010/main" val="3206490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137160" indent="0">
              <a:buNone/>
            </a:pPr>
            <a:r>
              <a:rPr lang="ru-RU" dirty="0"/>
              <a:t>Качество программного обеспечения — способность программного продукта при заданных условиях удовлетворять установленным или предполагаемым потребностям </a:t>
            </a:r>
            <a:endParaRPr lang="ru-RU" dirty="0" smtClean="0"/>
          </a:p>
          <a:p>
            <a:pPr marL="137160" indent="0">
              <a:buNone/>
            </a:pPr>
            <a:r>
              <a:rPr lang="ru-RU" dirty="0" smtClean="0"/>
              <a:t>(ISO/IEC 25000:2014)</a:t>
            </a:r>
            <a:endParaRPr lang="ru-RU" dirty="0"/>
          </a:p>
        </p:txBody>
      </p:sp>
      <p:sp>
        <p:nvSpPr>
          <p:cNvPr id="2" name="Заголовок 1"/>
          <p:cNvSpPr>
            <a:spLocks noGrp="1"/>
          </p:cNvSpPr>
          <p:nvPr>
            <p:ph type="title"/>
          </p:nvPr>
        </p:nvSpPr>
        <p:spPr/>
        <p:txBody>
          <a:bodyPr/>
          <a:lstStyle/>
          <a:p>
            <a:r>
              <a:rPr lang="ru-RU" dirty="0" smtClean="0"/>
              <a:t>Что такое качество ПО?</a:t>
            </a:r>
            <a:endParaRPr lang="ru-RU" dirty="0"/>
          </a:p>
        </p:txBody>
      </p:sp>
    </p:spTree>
    <p:extLst>
      <p:ext uri="{BB962C8B-B14F-4D97-AF65-F5344CB8AC3E}">
        <p14:creationId xmlns:p14="http://schemas.microsoft.com/office/powerpoint/2010/main" val="2534731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marL="137160" indent="0" algn="just">
              <a:buNone/>
            </a:pPr>
            <a:r>
              <a:rPr lang="ru-RU" dirty="0"/>
              <a:t>Стандарт ISO/IEC 25010:2011 (ГОСТ Р ИСО/МЭК 25010-2015</a:t>
            </a:r>
            <a:r>
              <a:rPr lang="ru-RU" dirty="0" smtClean="0"/>
              <a:t>) определяет модель </a:t>
            </a:r>
            <a:r>
              <a:rPr lang="ru-RU" dirty="0"/>
              <a:t>качества продукта, которая включает восемь </a:t>
            </a:r>
            <a:r>
              <a:rPr lang="ru-RU" dirty="0" smtClean="0"/>
              <a:t>основных характеристик:</a:t>
            </a:r>
            <a:endParaRPr lang="ru-RU" dirty="0"/>
          </a:p>
          <a:p>
            <a:pPr marL="137160" indent="0">
              <a:buNone/>
            </a:pPr>
            <a:r>
              <a:rPr lang="ru-RU" dirty="0"/>
              <a:t>•	функциональная пригодность;</a:t>
            </a:r>
          </a:p>
          <a:p>
            <a:pPr marL="137160" indent="0">
              <a:buNone/>
            </a:pPr>
            <a:r>
              <a:rPr lang="ru-RU" dirty="0"/>
              <a:t>•	уровень производительности;</a:t>
            </a:r>
          </a:p>
          <a:p>
            <a:pPr marL="137160" indent="0">
              <a:buNone/>
            </a:pPr>
            <a:r>
              <a:rPr lang="ru-RU" dirty="0"/>
              <a:t>•	совместимость;</a:t>
            </a:r>
          </a:p>
          <a:p>
            <a:pPr marL="137160" indent="0">
              <a:buNone/>
            </a:pPr>
            <a:r>
              <a:rPr lang="ru-RU" dirty="0"/>
              <a:t>•	удобство пользования;</a:t>
            </a:r>
          </a:p>
          <a:p>
            <a:pPr marL="137160" indent="0">
              <a:buNone/>
            </a:pPr>
            <a:r>
              <a:rPr lang="ru-RU" dirty="0"/>
              <a:t>•	надёжность;</a:t>
            </a:r>
          </a:p>
          <a:p>
            <a:pPr marL="137160" indent="0">
              <a:buNone/>
            </a:pPr>
            <a:r>
              <a:rPr lang="ru-RU" dirty="0"/>
              <a:t>•	защищённость;</a:t>
            </a:r>
          </a:p>
          <a:p>
            <a:pPr marL="137160" indent="0">
              <a:buNone/>
            </a:pPr>
            <a:r>
              <a:rPr lang="ru-RU" dirty="0"/>
              <a:t>•	</a:t>
            </a:r>
            <a:r>
              <a:rPr lang="ru-RU" dirty="0" err="1"/>
              <a:t>сопровождаемость</a:t>
            </a:r>
            <a:r>
              <a:rPr lang="ru-RU" dirty="0"/>
              <a:t>;</a:t>
            </a:r>
          </a:p>
          <a:p>
            <a:pPr marL="137160" indent="0">
              <a:buNone/>
            </a:pPr>
            <a:r>
              <a:rPr lang="ru-RU" dirty="0" smtClean="0"/>
              <a:t>•	переносимость </a:t>
            </a:r>
            <a:r>
              <a:rPr lang="ru-RU" dirty="0"/>
              <a:t>(мобильность</a:t>
            </a:r>
            <a:r>
              <a:rPr lang="ru-RU" dirty="0" smtClean="0"/>
              <a:t>).</a:t>
            </a:r>
            <a:endParaRPr lang="ru-RU" dirty="0"/>
          </a:p>
        </p:txBody>
      </p:sp>
      <p:sp>
        <p:nvSpPr>
          <p:cNvPr id="2" name="Заголовок 1"/>
          <p:cNvSpPr>
            <a:spLocks noGrp="1"/>
          </p:cNvSpPr>
          <p:nvPr>
            <p:ph type="title"/>
          </p:nvPr>
        </p:nvSpPr>
        <p:spPr/>
        <p:txBody>
          <a:bodyPr/>
          <a:lstStyle/>
          <a:p>
            <a:r>
              <a:rPr lang="ru-RU" dirty="0" smtClean="0"/>
              <a:t>Характеристики качества</a:t>
            </a:r>
            <a:endParaRPr lang="ru-RU" dirty="0"/>
          </a:p>
        </p:txBody>
      </p:sp>
    </p:spTree>
    <p:extLst>
      <p:ext uri="{BB962C8B-B14F-4D97-AF65-F5344CB8AC3E}">
        <p14:creationId xmlns:p14="http://schemas.microsoft.com/office/powerpoint/2010/main" val="3978363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10000"/>
          </a:bodyPr>
          <a:lstStyle/>
          <a:p>
            <a:pPr marL="137160" indent="0" algn="just">
              <a:buNone/>
            </a:pPr>
            <a:r>
              <a:rPr lang="ru-RU" dirty="0"/>
              <a:t>В этом стандарте модель качества продукта (англ.  </a:t>
            </a:r>
            <a:r>
              <a:rPr lang="ru-RU" dirty="0" smtClean="0"/>
              <a:t>«</a:t>
            </a:r>
            <a:r>
              <a:rPr lang="ru-RU" dirty="0" err="1" smtClean="0"/>
              <a:t>software</a:t>
            </a:r>
            <a:r>
              <a:rPr lang="ru-RU" dirty="0" smtClean="0"/>
              <a:t> </a:t>
            </a:r>
            <a:r>
              <a:rPr lang="ru-RU" dirty="0" err="1"/>
              <a:t>product</a:t>
            </a:r>
            <a:r>
              <a:rPr lang="ru-RU" dirty="0"/>
              <a:t> </a:t>
            </a:r>
            <a:r>
              <a:rPr lang="ru-RU" dirty="0" err="1"/>
              <a:t>quality</a:t>
            </a:r>
            <a:r>
              <a:rPr lang="ru-RU" dirty="0"/>
              <a:t> </a:t>
            </a:r>
            <a:r>
              <a:rPr lang="ru-RU" dirty="0" err="1" smtClean="0"/>
              <a:t>model</a:t>
            </a:r>
            <a:r>
              <a:rPr lang="ru-RU" dirty="0" smtClean="0"/>
              <a:t>») </a:t>
            </a:r>
            <a:r>
              <a:rPr lang="ru-RU" dirty="0"/>
              <a:t>рассматривается отдельно от субъективного качества в использовании (англ. </a:t>
            </a:r>
            <a:r>
              <a:rPr lang="ru-RU" dirty="0" smtClean="0"/>
              <a:t>«</a:t>
            </a:r>
            <a:r>
              <a:rPr lang="ru-RU" dirty="0" err="1" smtClean="0"/>
              <a:t>quality</a:t>
            </a:r>
            <a:r>
              <a:rPr lang="ru-RU" dirty="0" smtClean="0"/>
              <a:t> </a:t>
            </a:r>
            <a:r>
              <a:rPr lang="ru-RU" dirty="0" err="1"/>
              <a:t>in</a:t>
            </a:r>
            <a:r>
              <a:rPr lang="ru-RU" dirty="0"/>
              <a:t> </a:t>
            </a:r>
            <a:r>
              <a:rPr lang="ru-RU" dirty="0" err="1"/>
              <a:t>use</a:t>
            </a:r>
            <a:r>
              <a:rPr lang="ru-RU" dirty="0"/>
              <a:t> </a:t>
            </a:r>
            <a:r>
              <a:rPr lang="ru-RU" dirty="0" err="1" smtClean="0"/>
              <a:t>model</a:t>
            </a:r>
            <a:r>
              <a:rPr lang="ru-RU" dirty="0" smtClean="0"/>
              <a:t>»), </a:t>
            </a:r>
            <a:r>
              <a:rPr lang="ru-RU" dirty="0"/>
              <a:t>которое может сильно </a:t>
            </a:r>
            <a:r>
              <a:rPr lang="ru-RU" dirty="0" smtClean="0"/>
              <a:t>отличаться. </a:t>
            </a:r>
            <a:r>
              <a:rPr lang="ru-RU" dirty="0"/>
              <a:t>Модель </a:t>
            </a:r>
            <a:r>
              <a:rPr lang="ru-RU" dirty="0" smtClean="0"/>
              <a:t>дополняется следующими характеристиками верхнего уровня:</a:t>
            </a:r>
            <a:endParaRPr lang="ru-RU" dirty="0"/>
          </a:p>
          <a:p>
            <a:pPr marL="137160" indent="0">
              <a:buNone/>
            </a:pPr>
            <a:r>
              <a:rPr lang="ru-RU" dirty="0"/>
              <a:t>•	результативность;</a:t>
            </a:r>
          </a:p>
          <a:p>
            <a:pPr marL="137160" indent="0">
              <a:buNone/>
            </a:pPr>
            <a:r>
              <a:rPr lang="ru-RU" dirty="0"/>
              <a:t>•	производительность;</a:t>
            </a:r>
          </a:p>
          <a:p>
            <a:pPr marL="137160" indent="0">
              <a:buNone/>
            </a:pPr>
            <a:r>
              <a:rPr lang="ru-RU" dirty="0"/>
              <a:t>•	удовлетворенность;</a:t>
            </a:r>
          </a:p>
          <a:p>
            <a:pPr marL="137160" indent="0">
              <a:buNone/>
            </a:pPr>
            <a:r>
              <a:rPr lang="ru-RU" dirty="0"/>
              <a:t>•	свобода от риска;</a:t>
            </a:r>
          </a:p>
          <a:p>
            <a:pPr marL="137160" indent="0">
              <a:buNone/>
            </a:pPr>
            <a:r>
              <a:rPr lang="ru-RU" dirty="0"/>
              <a:t>•	покрытие контекста</a:t>
            </a:r>
            <a:r>
              <a:rPr lang="ru-RU" dirty="0" smtClean="0"/>
              <a:t>.</a:t>
            </a:r>
            <a:endParaRPr lang="ru-RU" dirty="0"/>
          </a:p>
          <a:p>
            <a:endParaRPr lang="ru-RU" dirty="0"/>
          </a:p>
        </p:txBody>
      </p:sp>
      <p:sp>
        <p:nvSpPr>
          <p:cNvPr id="2" name="Заголовок 1"/>
          <p:cNvSpPr>
            <a:spLocks noGrp="1"/>
          </p:cNvSpPr>
          <p:nvPr>
            <p:ph type="title"/>
          </p:nvPr>
        </p:nvSpPr>
        <p:spPr/>
        <p:txBody>
          <a:bodyPr>
            <a:normAutofit fontScale="90000"/>
          </a:bodyPr>
          <a:lstStyle/>
          <a:p>
            <a:r>
              <a:rPr lang="ru-RU" dirty="0" smtClean="0"/>
              <a:t>Характеристики верхнего уровня</a:t>
            </a:r>
            <a:endParaRPr lang="ru-RU" dirty="0"/>
          </a:p>
        </p:txBody>
      </p:sp>
    </p:spTree>
    <p:extLst>
      <p:ext uri="{BB962C8B-B14F-4D97-AF65-F5344CB8AC3E}">
        <p14:creationId xmlns:p14="http://schemas.microsoft.com/office/powerpoint/2010/main" val="69855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marL="137160" indent="0" algn="just">
              <a:buNone/>
            </a:pPr>
            <a:r>
              <a:rPr lang="ru-RU" dirty="0"/>
              <a:t>Роберт </a:t>
            </a:r>
            <a:r>
              <a:rPr lang="ru-RU" dirty="0" err="1" smtClean="0"/>
              <a:t>Гласс</a:t>
            </a:r>
            <a:r>
              <a:rPr lang="ru-RU" dirty="0" smtClean="0"/>
              <a:t> в книге </a:t>
            </a:r>
            <a:r>
              <a:rPr lang="ru-RU" dirty="0"/>
              <a:t>«Факты и заблуждения профессионального программирования» утверждает, что большинство профессиональных разработчиков согласны с выделением </a:t>
            </a:r>
            <a:r>
              <a:rPr lang="ru-RU" dirty="0" smtClean="0"/>
              <a:t>7показателей </a:t>
            </a:r>
            <a:r>
              <a:rPr lang="ru-RU" dirty="0"/>
              <a:t>качества как </a:t>
            </a:r>
            <a:r>
              <a:rPr lang="ru-RU" dirty="0" smtClean="0"/>
              <a:t>основных:</a:t>
            </a:r>
            <a:endParaRPr lang="ru-RU" dirty="0"/>
          </a:p>
          <a:p>
            <a:pPr marL="137160" indent="0">
              <a:buNone/>
            </a:pPr>
            <a:r>
              <a:rPr lang="ru-RU" dirty="0"/>
              <a:t>•	переносимость;</a:t>
            </a:r>
          </a:p>
          <a:p>
            <a:pPr marL="137160" indent="0">
              <a:buNone/>
            </a:pPr>
            <a:r>
              <a:rPr lang="ru-RU" dirty="0"/>
              <a:t>•	надёжность;</a:t>
            </a:r>
          </a:p>
          <a:p>
            <a:pPr marL="137160" indent="0">
              <a:buNone/>
            </a:pPr>
            <a:r>
              <a:rPr lang="ru-RU" dirty="0"/>
              <a:t>•	эффективность;</a:t>
            </a:r>
          </a:p>
          <a:p>
            <a:pPr marL="137160" indent="0">
              <a:buNone/>
            </a:pPr>
            <a:r>
              <a:rPr lang="ru-RU" dirty="0"/>
              <a:t>•	</a:t>
            </a:r>
            <a:r>
              <a:rPr lang="ru-RU" dirty="0" err="1"/>
              <a:t>юзабилити</a:t>
            </a:r>
            <a:r>
              <a:rPr lang="ru-RU" dirty="0"/>
              <a:t>;</a:t>
            </a:r>
          </a:p>
          <a:p>
            <a:pPr marL="137160" indent="0">
              <a:buNone/>
            </a:pPr>
            <a:r>
              <a:rPr lang="ru-RU" dirty="0"/>
              <a:t>•	тестируемость;</a:t>
            </a:r>
          </a:p>
          <a:p>
            <a:pPr marL="137160" indent="0">
              <a:buNone/>
            </a:pPr>
            <a:r>
              <a:rPr lang="ru-RU" dirty="0"/>
              <a:t>•	понятность;</a:t>
            </a:r>
          </a:p>
          <a:p>
            <a:pPr marL="137160" indent="0">
              <a:buNone/>
            </a:pPr>
            <a:r>
              <a:rPr lang="ru-RU" dirty="0"/>
              <a:t>•	модифицируемость</a:t>
            </a:r>
          </a:p>
        </p:txBody>
      </p:sp>
      <p:sp>
        <p:nvSpPr>
          <p:cNvPr id="2" name="Заголовок 1"/>
          <p:cNvSpPr>
            <a:spLocks noGrp="1"/>
          </p:cNvSpPr>
          <p:nvPr>
            <p:ph type="title"/>
          </p:nvPr>
        </p:nvSpPr>
        <p:spPr/>
        <p:txBody>
          <a:bodyPr/>
          <a:lstStyle/>
          <a:p>
            <a:r>
              <a:rPr lang="ru-RU" dirty="0" smtClean="0"/>
              <a:t>Как оценивают программисты</a:t>
            </a:r>
            <a:endParaRPr lang="ru-RU" dirty="0"/>
          </a:p>
        </p:txBody>
      </p:sp>
    </p:spTree>
    <p:extLst>
      <p:ext uri="{BB962C8B-B14F-4D97-AF65-F5344CB8AC3E}">
        <p14:creationId xmlns:p14="http://schemas.microsoft.com/office/powerpoint/2010/main" val="293228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descr="http://ok-t.ru/mydocxru/baza1/405758378.files/image1206.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2" name="Заголовок 1"/>
          <p:cNvSpPr>
            <a:spLocks noGrp="1"/>
          </p:cNvSpPr>
          <p:nvPr>
            <p:ph type="title"/>
          </p:nvPr>
        </p:nvSpPr>
        <p:spPr/>
        <p:txBody>
          <a:bodyPr/>
          <a:lstStyle/>
          <a:p>
            <a:endParaRPr lang="ru-RU"/>
          </a:p>
        </p:txBody>
      </p:sp>
    </p:spTree>
    <p:extLst>
      <p:ext uri="{BB962C8B-B14F-4D97-AF65-F5344CB8AC3E}">
        <p14:creationId xmlns:p14="http://schemas.microsoft.com/office/powerpoint/2010/main" val="542691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109728" indent="0" algn="just">
              <a:buNone/>
            </a:pPr>
            <a:r>
              <a:rPr lang="ru-RU" dirty="0"/>
              <a:t>Надёжность определяется количеством ошибок, содержащихся в программном </a:t>
            </a:r>
            <a:r>
              <a:rPr lang="ru-RU" dirty="0" smtClean="0"/>
              <a:t>продукте.</a:t>
            </a:r>
            <a:r>
              <a:rPr lang="en-US" dirty="0" smtClean="0"/>
              <a:t> </a:t>
            </a:r>
            <a:r>
              <a:rPr lang="ru-RU" dirty="0" smtClean="0"/>
              <a:t>Можно </a:t>
            </a:r>
            <a:r>
              <a:rPr lang="ru-RU" dirty="0"/>
              <a:t>выделить два класса ошибок:</a:t>
            </a:r>
          </a:p>
          <a:p>
            <a:r>
              <a:rPr lang="ru-RU" dirty="0"/>
              <a:t>1. Отказы программы (невозможность получить результат выполнения функции).</a:t>
            </a:r>
          </a:p>
          <a:p>
            <a:r>
              <a:rPr lang="ru-RU" dirty="0"/>
              <a:t>2. Неправильные с точки зрения пользователя результаты работы, даже если с точки зрения разработчика эти результаты верны</a:t>
            </a:r>
          </a:p>
          <a:p>
            <a:endParaRPr lang="ru-RU" dirty="0"/>
          </a:p>
        </p:txBody>
      </p:sp>
      <p:sp>
        <p:nvSpPr>
          <p:cNvPr id="3" name="Заголовок 2"/>
          <p:cNvSpPr>
            <a:spLocks noGrp="1"/>
          </p:cNvSpPr>
          <p:nvPr>
            <p:ph type="title"/>
          </p:nvPr>
        </p:nvSpPr>
        <p:spPr/>
        <p:txBody>
          <a:bodyPr>
            <a:normAutofit fontScale="90000"/>
          </a:bodyPr>
          <a:lstStyle/>
          <a:p>
            <a:r>
              <a:rPr lang="ru-RU" dirty="0">
                <a:effectLst/>
              </a:rPr>
              <a:t>Надёжность программных </a:t>
            </a:r>
            <a:r>
              <a:rPr lang="ru-RU" dirty="0" smtClean="0">
                <a:effectLst/>
              </a:rPr>
              <a:t>систем</a:t>
            </a:r>
            <a:endParaRPr lang="ru-RU" dirty="0"/>
          </a:p>
        </p:txBody>
      </p:sp>
    </p:spTree>
    <p:extLst>
      <p:ext uri="{BB962C8B-B14F-4D97-AF65-F5344CB8AC3E}">
        <p14:creationId xmlns:p14="http://schemas.microsoft.com/office/powerpoint/2010/main" val="328146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109728" indent="0">
              <a:buNone/>
            </a:pPr>
            <a:r>
              <a:rPr lang="ru-RU" dirty="0" smtClean="0"/>
              <a:t>«</a:t>
            </a:r>
            <a:r>
              <a:rPr lang="ru-RU" dirty="0"/>
              <a:t>В программном обеспечении имеется ошибка, если оно не выполняет того, что пользователю разумно от него ожидать», то есть ошибки не являются внутренним свойством программы, наличие ошибок зависит как от самого программного обеспечения, так и от ожиданий пользователя.</a:t>
            </a:r>
          </a:p>
          <a:p>
            <a:endParaRPr lang="ru-RU" dirty="0"/>
          </a:p>
        </p:txBody>
      </p:sp>
      <p:sp>
        <p:nvSpPr>
          <p:cNvPr id="3" name="Заголовок 2"/>
          <p:cNvSpPr>
            <a:spLocks noGrp="1"/>
          </p:cNvSpPr>
          <p:nvPr>
            <p:ph type="title"/>
          </p:nvPr>
        </p:nvSpPr>
        <p:spPr/>
        <p:txBody>
          <a:bodyPr/>
          <a:lstStyle/>
          <a:p>
            <a:endParaRPr lang="ru-RU"/>
          </a:p>
        </p:txBody>
      </p:sp>
    </p:spTree>
    <p:extLst>
      <p:ext uri="{BB962C8B-B14F-4D97-AF65-F5344CB8AC3E}">
        <p14:creationId xmlns:p14="http://schemas.microsoft.com/office/powerpoint/2010/main" val="265023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Autofit/>
          </a:bodyPr>
          <a:lstStyle/>
          <a:p>
            <a:endParaRPr lang="ru-RU" sz="1400" dirty="0"/>
          </a:p>
          <a:p>
            <a:pPr marL="109728" indent="0">
              <a:buNone/>
            </a:pPr>
            <a:r>
              <a:rPr lang="ru-RU" sz="1400" dirty="0"/>
              <a:t>1. Недопонимание между участниками процесса разработки (как внутри коллектива разработчиков, так и между заказчиком и разработчиками). Сюда, например, можно отнести:</a:t>
            </a:r>
          </a:p>
          <a:p>
            <a:pPr marL="109728" indent="0">
              <a:buNone/>
            </a:pPr>
            <a:r>
              <a:rPr lang="ru-RU" sz="1400" dirty="0"/>
              <a:t>- чтение между строк — исполнитель может неоднозначные моменты понимать по-своему, а отсутствующие моменты додумывать;</a:t>
            </a:r>
          </a:p>
          <a:p>
            <a:pPr marL="109728" indent="0">
              <a:buNone/>
            </a:pPr>
            <a:r>
              <a:rPr lang="ru-RU" sz="1400" dirty="0"/>
              <a:t>- непонимание — невозможность понять, например, из-за недостатка знаний в некоторой области;</a:t>
            </a:r>
          </a:p>
          <a:p>
            <a:pPr marL="109728" indent="0">
              <a:buNone/>
            </a:pPr>
            <a:r>
              <a:rPr lang="ru-RU" sz="1400" dirty="0"/>
              <a:t>- нечёткое выражение мыслей — созданный документ изначально не соответствует замыслу составителя.</a:t>
            </a:r>
          </a:p>
          <a:p>
            <a:pPr marL="109728" indent="0">
              <a:buNone/>
            </a:pPr>
            <a:endParaRPr lang="en-US" sz="1400" dirty="0" smtClean="0"/>
          </a:p>
          <a:p>
            <a:pPr marL="109728" indent="0">
              <a:buNone/>
            </a:pPr>
            <a:r>
              <a:rPr lang="en-US" sz="1400" dirty="0" smtClean="0"/>
              <a:t>2. </a:t>
            </a:r>
            <a:r>
              <a:rPr lang="ru-RU" sz="1400" dirty="0" smtClean="0"/>
              <a:t>Сложность </a:t>
            </a:r>
            <a:r>
              <a:rPr lang="ru-RU" sz="1400" dirty="0"/>
              <a:t>системы. </a:t>
            </a:r>
            <a:endParaRPr lang="en-US" sz="1400" dirty="0" smtClean="0"/>
          </a:p>
          <a:p>
            <a:pPr marL="109728" indent="0">
              <a:buNone/>
            </a:pPr>
            <a:r>
              <a:rPr lang="ru-RU" sz="1400" dirty="0" smtClean="0"/>
              <a:t>При </a:t>
            </a:r>
            <a:r>
              <a:rPr lang="ru-RU" sz="1400" dirty="0"/>
              <a:t>увеличении программы больше некоторого критического объема разработчик больше не в состоянии эффективно отслеживать её внутренние связи, что потенциально ведёт к ошибкам. Также сложность может увеличивать непонимание. Основным методом борьбы со сложностью является разбиение системы на компоненты, при этом, с одной стороны, компоненты должны быть достаточно простыми внутри, и, с другой стороны, их взаимодействие также должно быть не сложным. Для уменьшения сложности взаимодействия, компоненты организуют в иерархическую </a:t>
            </a:r>
            <a:r>
              <a:rPr lang="ru-RU" sz="1400" dirty="0" smtClean="0"/>
              <a:t>структуру.</a:t>
            </a:r>
            <a:endParaRPr lang="ru-RU" sz="1400" dirty="0"/>
          </a:p>
        </p:txBody>
      </p:sp>
      <p:sp>
        <p:nvSpPr>
          <p:cNvPr id="3" name="Заголовок 2"/>
          <p:cNvSpPr>
            <a:spLocks noGrp="1"/>
          </p:cNvSpPr>
          <p:nvPr>
            <p:ph type="title"/>
          </p:nvPr>
        </p:nvSpPr>
        <p:spPr/>
        <p:txBody>
          <a:bodyPr>
            <a:normAutofit fontScale="90000"/>
          </a:bodyPr>
          <a:lstStyle/>
          <a:p>
            <a:r>
              <a:rPr lang="ru-RU" dirty="0"/>
              <a:t>Можно выделить две основные причины ошибок:</a:t>
            </a:r>
          </a:p>
        </p:txBody>
      </p:sp>
    </p:spTree>
    <p:extLst>
      <p:ext uri="{BB962C8B-B14F-4D97-AF65-F5344CB8AC3E}">
        <p14:creationId xmlns:p14="http://schemas.microsoft.com/office/powerpoint/2010/main" val="2646416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TotalTime>
  <Words>455</Words>
  <Application>Microsoft Office PowerPoint</Application>
  <PresentationFormat>Экран (4:3)</PresentationFormat>
  <Paragraphs>56</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Открытая</vt:lpstr>
      <vt:lpstr>Оценка качества показателей по</vt:lpstr>
      <vt:lpstr>Что такое качество ПО?</vt:lpstr>
      <vt:lpstr>Характеристики качества</vt:lpstr>
      <vt:lpstr>Характеристики верхнего уровня</vt:lpstr>
      <vt:lpstr>Как оценивают программисты</vt:lpstr>
      <vt:lpstr>Презентация PowerPoint</vt:lpstr>
      <vt:lpstr>Надёжность программных систем</vt:lpstr>
      <vt:lpstr>Презентация PowerPoint</vt:lpstr>
      <vt:lpstr>Можно выделить две основные причины ошибок:</vt:lpstr>
      <vt:lpstr>Четыре подхода к надёжности.</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Оценка качества показателей по</dc:title>
  <dc:creator>Valentin</dc:creator>
  <cp:lastModifiedBy>Valentin</cp:lastModifiedBy>
  <cp:revision>11</cp:revision>
  <dcterms:created xsi:type="dcterms:W3CDTF">2016-12-18T15:20:34Z</dcterms:created>
  <dcterms:modified xsi:type="dcterms:W3CDTF">2016-12-19T05:18:35Z</dcterms:modified>
</cp:coreProperties>
</file>