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769040"/>
            <a:ext cx="9071640" cy="2315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4304880"/>
            <a:ext cx="907164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4304880"/>
            <a:ext cx="4426920" cy="23155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769040"/>
            <a:ext cx="2920680" cy="23155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3155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3155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4304880"/>
            <a:ext cx="2920680" cy="23155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4304880"/>
            <a:ext cx="2920680" cy="23155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4304880"/>
            <a:ext cx="292068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504000" y="1769040"/>
            <a:ext cx="9071640" cy="485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4000" y="1769040"/>
            <a:ext cx="9071640" cy="485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504000" y="1769040"/>
            <a:ext cx="4426920" cy="485496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769040"/>
            <a:ext cx="4426920" cy="485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9040"/>
            <a:ext cx="4426920" cy="48549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85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769040"/>
            <a:ext cx="4426920" cy="48549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268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304880"/>
            <a:ext cx="907164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504000" y="1769040"/>
            <a:ext cx="9071640" cy="231552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304880"/>
            <a:ext cx="907164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304880"/>
            <a:ext cx="4426920" cy="23155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268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504000" y="1769040"/>
            <a:ext cx="2920680" cy="231552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1200" y="1769040"/>
            <a:ext cx="2920680" cy="231552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8040" y="1769040"/>
            <a:ext cx="2920680" cy="231552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4000" y="4304880"/>
            <a:ext cx="2920680" cy="231552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1200" y="4304880"/>
            <a:ext cx="2920680" cy="231552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8040" y="4304880"/>
            <a:ext cx="292068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9040"/>
            <a:ext cx="9071640" cy="485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769040"/>
            <a:ext cx="4426920" cy="485496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85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85496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769040"/>
            <a:ext cx="4426920" cy="485496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4304880"/>
            <a:ext cx="4426920" cy="2315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769040"/>
            <a:ext cx="4426920" cy="23155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3155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4304880"/>
            <a:ext cx="9071640" cy="2315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88000" y="1728000"/>
            <a:ext cx="8927640" cy="1786680"/>
          </a:xfrm>
          <a:prstGeom prst="rect">
            <a:avLst/>
          </a:prstGeom>
        </p:spPr>
        <p:txBody>
          <a:bodyPr lIns="0" rIns="0" tIns="0" bIns="0" anchor="ctr">
            <a:noAutofit/>
          </a:bodyPr>
          <a:p>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032360" y="3854520"/>
            <a:ext cx="5183640" cy="969480"/>
          </a:xfrm>
          <a:prstGeom prst="rect">
            <a:avLst/>
          </a:prstGeom>
        </p:spPr>
        <p:txBody>
          <a:bodyPr lIns="0" rIns="0" tIns="0" bIns="0">
            <a:normAutofit fontScale="13000"/>
          </a:bodyPr>
          <a:p>
            <a:pPr marL="432000" indent="-324000" algn="r">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lgn="r">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lgn="r">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lgn="r">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lgn="r">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lgn="r">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lgn="r">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0" y="7200000"/>
            <a:ext cx="2348280" cy="233280"/>
          </a:xfrm>
          <a:prstGeom prst="rect">
            <a:avLst/>
          </a:prstGeom>
        </p:spPr>
        <p:txBody>
          <a:bodyPr lIns="0" rIns="0" tIns="0" bIns="0">
            <a:noAutofit/>
          </a:bodyPr>
          <a:p>
            <a:pPr algn="ctr"/>
            <a:r>
              <a:rPr b="0" lang="en-US" sz="1400" spc="-1" strike="noStrike">
                <a:latin typeface="Arial"/>
              </a:rPr>
              <a:t>&lt;date/time&gt;</a:t>
            </a:r>
            <a:endParaRPr b="0" lang="en-US" sz="1400" spc="-1" strike="noStrike">
              <a:latin typeface="Arial"/>
            </a:endParaRPr>
          </a:p>
        </p:txBody>
      </p:sp>
      <p:sp>
        <p:nvSpPr>
          <p:cNvPr id="3" name="PlaceHolder 4"/>
          <p:cNvSpPr>
            <a:spLocks noGrp="1"/>
          </p:cNvSpPr>
          <p:nvPr>
            <p:ph type="ftr"/>
          </p:nvPr>
        </p:nvSpPr>
        <p:spPr>
          <a:xfrm>
            <a:off x="3447360" y="7200000"/>
            <a:ext cx="3195000" cy="17244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 name="PlaceHolder 5"/>
          <p:cNvSpPr>
            <a:spLocks noGrp="1"/>
          </p:cNvSpPr>
          <p:nvPr>
            <p:ph type="sldNum"/>
          </p:nvPr>
        </p:nvSpPr>
        <p:spPr>
          <a:xfrm>
            <a:off x="9288000" y="7236000"/>
            <a:ext cx="648000" cy="288000"/>
          </a:xfrm>
          <a:prstGeom prst="rect">
            <a:avLst/>
          </a:prstGeom>
        </p:spPr>
        <p:txBody>
          <a:bodyPr lIns="0" rIns="0" tIns="0" bIns="0">
            <a:noAutofit/>
          </a:bodyPr>
          <a:p>
            <a:pPr algn="r"/>
            <a:fld id="{D0218631-9F9F-4304-B98D-A55655C1207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42" name="PlaceHolder 2"/>
          <p:cNvSpPr>
            <a:spLocks noGrp="1"/>
          </p:cNvSpPr>
          <p:nvPr>
            <p:ph type="body"/>
          </p:nvPr>
        </p:nvSpPr>
        <p:spPr>
          <a:xfrm>
            <a:off x="504000" y="1769040"/>
            <a:ext cx="9071640" cy="485496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 name="PlaceHolder 3"/>
          <p:cNvSpPr>
            <a:spLocks noGrp="1"/>
          </p:cNvSpPr>
          <p:nvPr>
            <p:ph type="dt"/>
          </p:nvPr>
        </p:nvSpPr>
        <p:spPr>
          <a:xfrm>
            <a:off x="27720" y="7272000"/>
            <a:ext cx="2348280" cy="52128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p:nvPr>
        </p:nvSpPr>
        <p:spPr>
          <a:xfrm>
            <a:off x="3447360" y="7272000"/>
            <a:ext cx="3195000" cy="52128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p:nvPr>
        </p:nvSpPr>
        <p:spPr>
          <a:xfrm>
            <a:off x="7587720" y="7254720"/>
            <a:ext cx="2348280" cy="521280"/>
          </a:xfrm>
          <a:prstGeom prst="rect">
            <a:avLst/>
          </a:prstGeom>
        </p:spPr>
        <p:txBody>
          <a:bodyPr lIns="0" rIns="0" tIns="0" bIns="0">
            <a:noAutofit/>
          </a:bodyPr>
          <a:p>
            <a:pPr algn="r"/>
            <a:fld id="{722C49A5-35FA-422F-95A5-6019DE6B68E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288000" y="1728000"/>
            <a:ext cx="8927640" cy="1786680"/>
          </a:xfrm>
          <a:prstGeom prst="rect">
            <a:avLst/>
          </a:prstGeom>
          <a:noFill/>
          <a:ln>
            <a:noFill/>
          </a:ln>
        </p:spPr>
        <p:txBody>
          <a:bodyPr lIns="0" rIns="0" tIns="0" bIns="0" anchor="ctr">
            <a:noAutofit/>
          </a:bodyPr>
          <a:p>
            <a:r>
              <a:rPr b="0" lang="en-US" sz="4400" spc="-1" strike="noStrike">
                <a:latin typeface="Arial"/>
              </a:rPr>
              <a:t>AIR POLLUTION</a:t>
            </a:r>
            <a:endParaRPr b="0" lang="en-US" sz="4400" spc="-1" strike="noStrike">
              <a:latin typeface="Arial"/>
            </a:endParaRPr>
          </a:p>
        </p:txBody>
      </p:sp>
      <p:sp>
        <p:nvSpPr>
          <p:cNvPr id="83" name="TextShape 2"/>
          <p:cNvSpPr txBox="1"/>
          <p:nvPr/>
        </p:nvSpPr>
        <p:spPr>
          <a:xfrm>
            <a:off x="4032360" y="3854520"/>
            <a:ext cx="5183640" cy="969480"/>
          </a:xfrm>
          <a:prstGeom prst="rect">
            <a:avLst/>
          </a:prstGeom>
          <a:noFill/>
          <a:ln>
            <a:noFill/>
          </a:ln>
        </p:spPr>
        <p:txBody>
          <a:bodyPr lIns="0" rIns="0" tIns="0" bIns="0" anchor="ct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solidFill>
            <a:srgbClr val="ffffff">
              <a:alpha val="50000"/>
            </a:srgbClr>
          </a:solidFill>
          <a:ln>
            <a:noFill/>
          </a:ln>
        </p:spPr>
        <p:txBody>
          <a:bodyPr lIns="0" rIns="0" tIns="0" bIns="0" anchor="ctr">
            <a:noAutofit/>
          </a:bodyPr>
          <a:p>
            <a:pPr algn="ctr"/>
            <a:r>
              <a:rPr b="0" lang="en-US" sz="4400" spc="-1" strike="noStrike">
                <a:latin typeface="Arial"/>
              </a:rPr>
              <a:t>Causes</a:t>
            </a:r>
            <a:endParaRPr b="0" lang="en-US" sz="4400" spc="-1" strike="noStrike">
              <a:latin typeface="Arial"/>
            </a:endParaRPr>
          </a:p>
        </p:txBody>
      </p:sp>
      <p:pic>
        <p:nvPicPr>
          <p:cNvPr id="85" name="" descr=""/>
          <p:cNvPicPr/>
          <p:nvPr/>
        </p:nvPicPr>
        <p:blipFill>
          <a:blip r:embed="rId1"/>
          <a:stretch/>
        </p:blipFill>
        <p:spPr>
          <a:xfrm>
            <a:off x="1188720" y="1737360"/>
            <a:ext cx="2011680" cy="1339920"/>
          </a:xfrm>
          <a:prstGeom prst="rect">
            <a:avLst/>
          </a:prstGeom>
          <a:ln>
            <a:noFill/>
          </a:ln>
        </p:spPr>
      </p:pic>
      <p:sp>
        <p:nvSpPr>
          <p:cNvPr id="86" name="TextShape 2"/>
          <p:cNvSpPr txBox="1"/>
          <p:nvPr/>
        </p:nvSpPr>
        <p:spPr>
          <a:xfrm>
            <a:off x="1188720" y="3200400"/>
            <a:ext cx="2286000" cy="602280"/>
          </a:xfrm>
          <a:prstGeom prst="rect">
            <a:avLst/>
          </a:prstGeom>
          <a:noFill/>
          <a:ln>
            <a:noFill/>
          </a:ln>
        </p:spPr>
        <p:txBody>
          <a:bodyPr lIns="90000" rIns="90000" tIns="45000" bIns="45000">
            <a:noAutofit/>
          </a:bodyPr>
          <a:p>
            <a:r>
              <a:rPr b="0" lang="en-US" sz="1800" spc="-1" strike="noStrike">
                <a:latin typeface="Arial"/>
              </a:rPr>
              <a:t>Industrial Pollution</a:t>
            </a:r>
            <a:endParaRPr b="0" lang="en-US" sz="1800" spc="-1" strike="noStrike">
              <a:latin typeface="Arial"/>
            </a:endParaRPr>
          </a:p>
        </p:txBody>
      </p:sp>
      <p:pic>
        <p:nvPicPr>
          <p:cNvPr id="87" name="" descr=""/>
          <p:cNvPicPr/>
          <p:nvPr/>
        </p:nvPicPr>
        <p:blipFill>
          <a:blip r:embed="rId2"/>
          <a:stretch/>
        </p:blipFill>
        <p:spPr>
          <a:xfrm>
            <a:off x="3566160" y="1758600"/>
            <a:ext cx="1580760" cy="1533240"/>
          </a:xfrm>
          <a:prstGeom prst="rect">
            <a:avLst/>
          </a:prstGeom>
          <a:ln>
            <a:noFill/>
          </a:ln>
        </p:spPr>
      </p:pic>
      <p:pic>
        <p:nvPicPr>
          <p:cNvPr id="88" name="" descr=""/>
          <p:cNvPicPr/>
          <p:nvPr/>
        </p:nvPicPr>
        <p:blipFill>
          <a:blip r:embed="rId3"/>
          <a:stretch/>
        </p:blipFill>
        <p:spPr>
          <a:xfrm>
            <a:off x="5577840" y="1741680"/>
            <a:ext cx="1695240" cy="1733040"/>
          </a:xfrm>
          <a:prstGeom prst="rect">
            <a:avLst/>
          </a:prstGeom>
          <a:ln>
            <a:noFill/>
          </a:ln>
        </p:spPr>
      </p:pic>
      <p:pic>
        <p:nvPicPr>
          <p:cNvPr id="89" name="" descr=""/>
          <p:cNvPicPr/>
          <p:nvPr/>
        </p:nvPicPr>
        <p:blipFill>
          <a:blip r:embed="rId4"/>
          <a:stretch/>
        </p:blipFill>
        <p:spPr>
          <a:xfrm>
            <a:off x="7772400" y="1828800"/>
            <a:ext cx="1866600" cy="1171080"/>
          </a:xfrm>
          <a:prstGeom prst="rect">
            <a:avLst/>
          </a:prstGeom>
          <a:ln>
            <a:noFill/>
          </a:ln>
        </p:spPr>
      </p:pic>
      <p:pic>
        <p:nvPicPr>
          <p:cNvPr id="90" name="" descr=""/>
          <p:cNvPicPr/>
          <p:nvPr/>
        </p:nvPicPr>
        <p:blipFill>
          <a:blip r:embed="rId5"/>
          <a:stretch/>
        </p:blipFill>
        <p:spPr>
          <a:xfrm>
            <a:off x="1208160" y="4385520"/>
            <a:ext cx="1352160" cy="1466640"/>
          </a:xfrm>
          <a:prstGeom prst="rect">
            <a:avLst/>
          </a:prstGeom>
          <a:ln>
            <a:noFill/>
          </a:ln>
        </p:spPr>
      </p:pic>
      <p:pic>
        <p:nvPicPr>
          <p:cNvPr id="91" name="" descr=""/>
          <p:cNvPicPr/>
          <p:nvPr/>
        </p:nvPicPr>
        <p:blipFill>
          <a:blip r:embed="rId6"/>
          <a:stretch/>
        </p:blipFill>
        <p:spPr>
          <a:xfrm>
            <a:off x="3566160" y="4297680"/>
            <a:ext cx="1761840" cy="1466640"/>
          </a:xfrm>
          <a:prstGeom prst="rect">
            <a:avLst/>
          </a:prstGeom>
          <a:ln>
            <a:noFill/>
          </a:ln>
        </p:spPr>
      </p:pic>
      <p:sp>
        <p:nvSpPr>
          <p:cNvPr id="92" name="TextShape 3"/>
          <p:cNvSpPr txBox="1"/>
          <p:nvPr/>
        </p:nvSpPr>
        <p:spPr>
          <a:xfrm>
            <a:off x="3566160" y="3383280"/>
            <a:ext cx="1737360" cy="346320"/>
          </a:xfrm>
          <a:prstGeom prst="rect">
            <a:avLst/>
          </a:prstGeom>
          <a:noFill/>
          <a:ln>
            <a:noFill/>
          </a:ln>
        </p:spPr>
        <p:txBody>
          <a:bodyPr lIns="90000" rIns="90000" tIns="45000" bIns="45000">
            <a:noAutofit/>
          </a:bodyPr>
          <a:p>
            <a:r>
              <a:rPr b="0" lang="en-US" sz="1800" spc="-1" strike="noStrike">
                <a:latin typeface="Arial"/>
              </a:rPr>
              <a:t>Fossil Fuels</a:t>
            </a:r>
            <a:endParaRPr b="0" lang="en-US" sz="1800" spc="-1" strike="noStrike">
              <a:latin typeface="Arial"/>
            </a:endParaRPr>
          </a:p>
        </p:txBody>
      </p:sp>
      <p:sp>
        <p:nvSpPr>
          <p:cNvPr id="93" name="TextShape 4"/>
          <p:cNvSpPr txBox="1"/>
          <p:nvPr/>
        </p:nvSpPr>
        <p:spPr>
          <a:xfrm>
            <a:off x="5577840" y="3474720"/>
            <a:ext cx="1737360" cy="346320"/>
          </a:xfrm>
          <a:prstGeom prst="rect">
            <a:avLst/>
          </a:prstGeom>
          <a:noFill/>
          <a:ln>
            <a:noFill/>
          </a:ln>
        </p:spPr>
        <p:txBody>
          <a:bodyPr lIns="90000" rIns="90000" tIns="45000" bIns="45000">
            <a:noAutofit/>
          </a:bodyPr>
          <a:p>
            <a:r>
              <a:rPr b="0" lang="en-US" sz="1800" spc="-1" strike="noStrike">
                <a:latin typeface="Arial"/>
              </a:rPr>
              <a:t>Forest Fires</a:t>
            </a:r>
            <a:endParaRPr b="0" lang="en-US" sz="1800" spc="-1" strike="noStrike">
              <a:latin typeface="Arial"/>
            </a:endParaRPr>
          </a:p>
        </p:txBody>
      </p:sp>
      <p:sp>
        <p:nvSpPr>
          <p:cNvPr id="94" name="TextShape 5"/>
          <p:cNvSpPr txBox="1"/>
          <p:nvPr/>
        </p:nvSpPr>
        <p:spPr>
          <a:xfrm>
            <a:off x="7863840" y="3200400"/>
            <a:ext cx="1828800" cy="346320"/>
          </a:xfrm>
          <a:prstGeom prst="rect">
            <a:avLst/>
          </a:prstGeom>
          <a:noFill/>
          <a:ln>
            <a:noFill/>
          </a:ln>
        </p:spPr>
        <p:txBody>
          <a:bodyPr lIns="90000" rIns="90000" tIns="45000" bIns="45000">
            <a:noAutofit/>
          </a:bodyPr>
          <a:p>
            <a:r>
              <a:rPr b="0" lang="en-US" sz="1800" spc="-1" strike="noStrike">
                <a:latin typeface="Arial"/>
              </a:rPr>
              <a:t>Transportation</a:t>
            </a:r>
            <a:endParaRPr b="0" lang="en-US" sz="1800" spc="-1" strike="noStrike">
              <a:latin typeface="Arial"/>
            </a:endParaRPr>
          </a:p>
        </p:txBody>
      </p:sp>
      <p:sp>
        <p:nvSpPr>
          <p:cNvPr id="95" name="TextShape 6"/>
          <p:cNvSpPr txBox="1"/>
          <p:nvPr/>
        </p:nvSpPr>
        <p:spPr>
          <a:xfrm>
            <a:off x="1280160" y="5943600"/>
            <a:ext cx="1371600" cy="602280"/>
          </a:xfrm>
          <a:prstGeom prst="rect">
            <a:avLst/>
          </a:prstGeom>
          <a:noFill/>
          <a:ln>
            <a:noFill/>
          </a:ln>
        </p:spPr>
        <p:txBody>
          <a:bodyPr lIns="90000" rIns="90000" tIns="45000" bIns="45000">
            <a:noAutofit/>
          </a:bodyPr>
          <a:p>
            <a:r>
              <a:rPr b="0" lang="en-US" sz="1800" spc="-1" strike="noStrike">
                <a:latin typeface="Arial"/>
              </a:rPr>
              <a:t>Cigarette smoke</a:t>
            </a:r>
            <a:endParaRPr b="0" lang="en-US" sz="1800" spc="-1" strike="noStrike">
              <a:latin typeface="Arial"/>
            </a:endParaRPr>
          </a:p>
        </p:txBody>
      </p:sp>
      <p:sp>
        <p:nvSpPr>
          <p:cNvPr id="96" name="TextShape 7"/>
          <p:cNvSpPr txBox="1"/>
          <p:nvPr/>
        </p:nvSpPr>
        <p:spPr>
          <a:xfrm>
            <a:off x="3566160" y="5852160"/>
            <a:ext cx="2103120" cy="602280"/>
          </a:xfrm>
          <a:prstGeom prst="rect">
            <a:avLst/>
          </a:prstGeom>
          <a:noFill/>
          <a:ln>
            <a:noFill/>
          </a:ln>
        </p:spPr>
        <p:txBody>
          <a:bodyPr lIns="90000" rIns="90000" tIns="45000" bIns="45000">
            <a:noAutofit/>
          </a:bodyPr>
          <a:p>
            <a:r>
              <a:rPr b="0" lang="en-US" sz="1800" spc="-1" strike="noStrike">
                <a:latin typeface="Arial"/>
              </a:rPr>
              <a:t>Chemicals from mining</a:t>
            </a:r>
            <a:endParaRPr b="0" lang="en-US" sz="1800" spc="-1" strike="noStrike">
              <a:latin typeface="Arial"/>
            </a:endParaRPr>
          </a:p>
        </p:txBody>
      </p:sp>
      <p:sp>
        <p:nvSpPr>
          <p:cNvPr id="97" name="TextShape 8"/>
          <p:cNvSpPr txBox="1"/>
          <p:nvPr/>
        </p:nvSpPr>
        <p:spPr>
          <a:xfrm>
            <a:off x="5943600" y="4480560"/>
            <a:ext cx="3474720" cy="1370160"/>
          </a:xfrm>
          <a:prstGeom prst="rect">
            <a:avLst/>
          </a:prstGeom>
          <a:noFill/>
          <a:ln>
            <a:noFill/>
          </a:ln>
        </p:spPr>
        <p:txBody>
          <a:bodyPr lIns="90000" rIns="90000" tIns="45000" bIns="45000">
            <a:noAutofit/>
          </a:bodyPr>
          <a:p>
            <a:r>
              <a:rPr b="0" lang="en-US" sz="1800" spc="-1" strike="noStrike">
                <a:latin typeface="Arial"/>
              </a:rPr>
              <a:t>Air pollution is caused activities such as industrial pollution, fossil fuels, forest fires, transportation, cigarette smoke and chemicals from mining.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solidFill>
            <a:srgbClr val="ffffff">
              <a:alpha val="50000"/>
            </a:srgbClr>
          </a:solidFill>
          <a:ln>
            <a:noFill/>
          </a:ln>
        </p:spPr>
        <p:txBody>
          <a:bodyPr lIns="0" rIns="0" tIns="0" bIns="0" anchor="ctr">
            <a:noAutofit/>
          </a:bodyPr>
          <a:p>
            <a:pPr algn="ctr"/>
            <a:r>
              <a:rPr b="0" lang="en-US" sz="4400" spc="-1" strike="noStrike">
                <a:latin typeface="Arial"/>
              </a:rPr>
              <a:t>Effects</a:t>
            </a:r>
            <a:endParaRPr b="0" lang="en-US" sz="4400" spc="-1" strike="noStrike">
              <a:latin typeface="Arial"/>
            </a:endParaRPr>
          </a:p>
        </p:txBody>
      </p:sp>
      <p:pic>
        <p:nvPicPr>
          <p:cNvPr id="99" name="" descr=""/>
          <p:cNvPicPr/>
          <p:nvPr/>
        </p:nvPicPr>
        <p:blipFill>
          <a:blip r:embed="rId1"/>
          <a:stretch/>
        </p:blipFill>
        <p:spPr>
          <a:xfrm>
            <a:off x="504000" y="1645920"/>
            <a:ext cx="5092200" cy="3931920"/>
          </a:xfrm>
          <a:prstGeom prst="rect">
            <a:avLst/>
          </a:prstGeom>
          <a:ln>
            <a:noFill/>
          </a:ln>
        </p:spPr>
      </p:pic>
      <p:sp>
        <p:nvSpPr>
          <p:cNvPr id="100" name="TextShape 2"/>
          <p:cNvSpPr txBox="1"/>
          <p:nvPr/>
        </p:nvSpPr>
        <p:spPr>
          <a:xfrm>
            <a:off x="6492240" y="2011680"/>
            <a:ext cx="3291840" cy="2394000"/>
          </a:xfrm>
          <a:prstGeom prst="rect">
            <a:avLst/>
          </a:prstGeom>
          <a:noFill/>
          <a:ln>
            <a:noFill/>
          </a:ln>
        </p:spPr>
        <p:txBody>
          <a:bodyPr lIns="90000" rIns="90000" tIns="45000" bIns="45000">
            <a:noAutofit/>
          </a:bodyPr>
          <a:p>
            <a:r>
              <a:rPr b="0" lang="en-US" sz="1800" spc="-1" strike="noStrike">
                <a:latin typeface="Arial"/>
              </a:rPr>
              <a:t>Air pollution cause life threatening conditions such as  lung cancer, lower respiratory infections, chronic obstructive pulmonary diseases, stroke and ischemic heart diseases. Therefore, it is necessary to reduce air pollution as much as possible.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a:solidFill>
            <a:srgbClr val="ffffff">
              <a:alpha val="50000"/>
            </a:srgbClr>
          </a:solidFill>
          <a:ln>
            <a:noFill/>
          </a:ln>
        </p:spPr>
        <p:txBody>
          <a:bodyPr lIns="0" rIns="0" tIns="0" bIns="0" anchor="ctr">
            <a:noAutofit/>
          </a:bodyPr>
          <a:p>
            <a:pPr algn="ctr"/>
            <a:r>
              <a:rPr b="0" lang="en-US" sz="4400" spc="-1" strike="noStrike">
                <a:latin typeface="Arial"/>
              </a:rPr>
              <a:t>Remedy</a:t>
            </a:r>
            <a:endParaRPr b="0" lang="en-US" sz="4400" spc="-1" strike="noStrike">
              <a:latin typeface="Arial"/>
            </a:endParaRPr>
          </a:p>
        </p:txBody>
      </p:sp>
      <p:pic>
        <p:nvPicPr>
          <p:cNvPr id="102" name="" descr=""/>
          <p:cNvPicPr/>
          <p:nvPr/>
        </p:nvPicPr>
        <p:blipFill>
          <a:blip r:embed="rId1"/>
          <a:stretch/>
        </p:blipFill>
        <p:spPr>
          <a:xfrm>
            <a:off x="731520" y="1828800"/>
            <a:ext cx="1984680" cy="1522800"/>
          </a:xfrm>
          <a:prstGeom prst="rect">
            <a:avLst/>
          </a:prstGeom>
          <a:ln>
            <a:noFill/>
          </a:ln>
        </p:spPr>
      </p:pic>
      <p:sp>
        <p:nvSpPr>
          <p:cNvPr id="103" name="TextShape 2"/>
          <p:cNvSpPr txBox="1"/>
          <p:nvPr/>
        </p:nvSpPr>
        <p:spPr>
          <a:xfrm>
            <a:off x="731520" y="3351600"/>
            <a:ext cx="2103120" cy="346320"/>
          </a:xfrm>
          <a:prstGeom prst="rect">
            <a:avLst/>
          </a:prstGeom>
          <a:noFill/>
          <a:ln>
            <a:noFill/>
          </a:ln>
        </p:spPr>
        <p:txBody>
          <a:bodyPr lIns="90000" rIns="90000" tIns="45000" bIns="45000">
            <a:noAutofit/>
          </a:bodyPr>
          <a:p>
            <a:r>
              <a:rPr b="0" lang="en-US" sz="1800" spc="-1" strike="noStrike">
                <a:latin typeface="Arial"/>
              </a:rPr>
              <a:t>Reduce forest fires</a:t>
            </a:r>
            <a:endParaRPr b="0" lang="en-US" sz="1800" spc="-1" strike="noStrike">
              <a:latin typeface="Arial"/>
            </a:endParaRPr>
          </a:p>
        </p:txBody>
      </p:sp>
      <p:pic>
        <p:nvPicPr>
          <p:cNvPr id="104" name="" descr=""/>
          <p:cNvPicPr/>
          <p:nvPr/>
        </p:nvPicPr>
        <p:blipFill>
          <a:blip r:embed="rId2"/>
          <a:stretch/>
        </p:blipFill>
        <p:spPr>
          <a:xfrm>
            <a:off x="3291840" y="1893960"/>
            <a:ext cx="1542600" cy="1580760"/>
          </a:xfrm>
          <a:prstGeom prst="rect">
            <a:avLst/>
          </a:prstGeom>
          <a:ln>
            <a:noFill/>
          </a:ln>
        </p:spPr>
      </p:pic>
      <p:pic>
        <p:nvPicPr>
          <p:cNvPr id="105" name="" descr=""/>
          <p:cNvPicPr/>
          <p:nvPr/>
        </p:nvPicPr>
        <p:blipFill>
          <a:blip r:embed="rId3"/>
          <a:stretch/>
        </p:blipFill>
        <p:spPr>
          <a:xfrm>
            <a:off x="554760" y="4206240"/>
            <a:ext cx="1914120" cy="1294920"/>
          </a:xfrm>
          <a:prstGeom prst="rect">
            <a:avLst/>
          </a:prstGeom>
          <a:ln>
            <a:noFill/>
          </a:ln>
        </p:spPr>
      </p:pic>
      <p:sp>
        <p:nvSpPr>
          <p:cNvPr id="106" name="TextShape 3"/>
          <p:cNvSpPr txBox="1"/>
          <p:nvPr/>
        </p:nvSpPr>
        <p:spPr>
          <a:xfrm>
            <a:off x="554760" y="5501160"/>
            <a:ext cx="1920240" cy="602280"/>
          </a:xfrm>
          <a:prstGeom prst="rect">
            <a:avLst/>
          </a:prstGeom>
          <a:noFill/>
          <a:ln>
            <a:noFill/>
          </a:ln>
        </p:spPr>
        <p:txBody>
          <a:bodyPr lIns="90000" rIns="90000" tIns="45000" bIns="45000">
            <a:noAutofit/>
          </a:bodyPr>
          <a:p>
            <a:r>
              <a:rPr b="0" lang="en-US" sz="1800" spc="-1" strike="noStrike">
                <a:latin typeface="Arial"/>
              </a:rPr>
              <a:t>Use of public transport</a:t>
            </a:r>
            <a:endParaRPr b="0" lang="en-US" sz="1800" spc="-1" strike="noStrike">
              <a:latin typeface="Arial"/>
            </a:endParaRPr>
          </a:p>
        </p:txBody>
      </p:sp>
      <p:sp>
        <p:nvSpPr>
          <p:cNvPr id="107" name="TextShape 4"/>
          <p:cNvSpPr txBox="1"/>
          <p:nvPr/>
        </p:nvSpPr>
        <p:spPr>
          <a:xfrm>
            <a:off x="3200400" y="3474720"/>
            <a:ext cx="1737360" cy="858240"/>
          </a:xfrm>
          <a:prstGeom prst="rect">
            <a:avLst/>
          </a:prstGeom>
          <a:noFill/>
          <a:ln>
            <a:noFill/>
          </a:ln>
        </p:spPr>
        <p:txBody>
          <a:bodyPr lIns="90000" rIns="90000" tIns="45000" bIns="45000">
            <a:noAutofit/>
          </a:bodyPr>
          <a:p>
            <a:r>
              <a:rPr b="0" lang="en-US" sz="1800" spc="-1" strike="noStrike">
                <a:latin typeface="Arial"/>
              </a:rPr>
              <a:t>Turning of the lights when not in use</a:t>
            </a:r>
            <a:endParaRPr b="0" lang="en-US" sz="1800" spc="-1" strike="noStrike">
              <a:latin typeface="Arial"/>
            </a:endParaRPr>
          </a:p>
        </p:txBody>
      </p:sp>
      <p:sp>
        <p:nvSpPr>
          <p:cNvPr id="108" name="TextShape 5"/>
          <p:cNvSpPr txBox="1"/>
          <p:nvPr/>
        </p:nvSpPr>
        <p:spPr>
          <a:xfrm>
            <a:off x="5577840" y="1737360"/>
            <a:ext cx="3931920" cy="4697640"/>
          </a:xfrm>
          <a:prstGeom prst="rect">
            <a:avLst/>
          </a:prstGeom>
          <a:noFill/>
          <a:ln>
            <a:noFill/>
          </a:ln>
        </p:spPr>
        <p:txBody>
          <a:bodyPr lIns="90000" rIns="90000" tIns="45000" bIns="45000">
            <a:noAutofit/>
          </a:bodyPr>
          <a:p>
            <a:r>
              <a:rPr b="0" lang="en-US" sz="1800" spc="-1" strike="noStrike">
                <a:latin typeface="Arial"/>
              </a:rPr>
              <a:t>The following are solutions that can help solve air pollution:</a:t>
            </a:r>
            <a:endParaRPr b="0" lang="en-US" sz="1800" spc="-1" strike="noStrike">
              <a:latin typeface="Arial"/>
            </a:endParaRPr>
          </a:p>
          <a:p>
            <a:r>
              <a:rPr b="0" lang="en-US" sz="1800" spc="-1" strike="noStrike">
                <a:latin typeface="Arial"/>
              </a:rPr>
              <a:t>1) Stop using fossil fuels such as coal, oil and natural gas. </a:t>
            </a:r>
            <a:endParaRPr b="0" lang="en-US" sz="1800" spc="-1" strike="noStrike">
              <a:latin typeface="Arial"/>
            </a:endParaRPr>
          </a:p>
          <a:p>
            <a:r>
              <a:rPr b="0" lang="en-US" sz="1800" spc="-1" strike="noStrike">
                <a:latin typeface="Arial"/>
              </a:rPr>
              <a:t>2) Use energy-efficient light bulbs and appliances. </a:t>
            </a:r>
            <a:endParaRPr b="0" lang="en-US" sz="1800" spc="-1" strike="noStrike">
              <a:latin typeface="Arial"/>
            </a:endParaRPr>
          </a:p>
          <a:p>
            <a:r>
              <a:rPr b="0" lang="en-US" sz="1800" spc="-1" strike="noStrike">
                <a:latin typeface="Arial"/>
              </a:rPr>
              <a:t>3) Plant trees near highways, factories and other sources of pollution in order to absorb some of the emissions. </a:t>
            </a:r>
            <a:endParaRPr b="0" lang="en-US" sz="1800" spc="-1" strike="noStrike">
              <a:latin typeface="Arial"/>
            </a:endParaRPr>
          </a:p>
          <a:p>
            <a:r>
              <a:rPr b="0" lang="en-US" sz="1800" spc="-1" strike="noStrike">
                <a:latin typeface="Arial"/>
              </a:rPr>
              <a:t>4) Drive less by carpooling or taking public transport, use bike or walking instead of car when possible and switch from petrol powered cars to electric cars or hybrid cars. </a:t>
            </a:r>
            <a:endParaRPr b="0" lang="en-US" sz="1800" spc="-1" strike="noStrike">
              <a:latin typeface="Arial"/>
            </a:endParaRPr>
          </a:p>
          <a:p>
            <a:r>
              <a:rPr b="0" lang="en-US" sz="1800" spc="-1" strike="noStrike">
                <a:latin typeface="Arial"/>
              </a:rPr>
              <a:t>5) Do not buy products that use a lot of packaging materials or that use too much energy to make.</a:t>
            </a:r>
            <a:endParaRPr b="0" lang="en-US" sz="1800" spc="-1" strike="noStrike">
              <a:latin typeface="Arial"/>
            </a:endParaRPr>
          </a:p>
        </p:txBody>
      </p:sp>
      <p:pic>
        <p:nvPicPr>
          <p:cNvPr id="109" name="" descr=""/>
          <p:cNvPicPr/>
          <p:nvPr/>
        </p:nvPicPr>
        <p:blipFill>
          <a:blip r:embed="rId4"/>
          <a:stretch/>
        </p:blipFill>
        <p:spPr>
          <a:xfrm>
            <a:off x="2783520" y="4480560"/>
            <a:ext cx="1514160" cy="1371600"/>
          </a:xfrm>
          <a:prstGeom prst="rect">
            <a:avLst/>
          </a:prstGeom>
          <a:ln>
            <a:noFill/>
          </a:ln>
        </p:spPr>
      </p:pic>
      <p:sp>
        <p:nvSpPr>
          <p:cNvPr id="110" name="TextShape 6"/>
          <p:cNvSpPr txBox="1"/>
          <p:nvPr/>
        </p:nvSpPr>
        <p:spPr>
          <a:xfrm>
            <a:off x="2783520" y="5852160"/>
            <a:ext cx="1788480" cy="602280"/>
          </a:xfrm>
          <a:prstGeom prst="rect">
            <a:avLst/>
          </a:prstGeom>
          <a:noFill/>
          <a:ln>
            <a:noFill/>
          </a:ln>
        </p:spPr>
        <p:txBody>
          <a:bodyPr lIns="90000" rIns="90000" tIns="45000" bIns="45000">
            <a:noAutofit/>
          </a:bodyPr>
          <a:p>
            <a:r>
              <a:rPr b="0" lang="en-US" sz="1800" spc="-1" strike="noStrike">
                <a:latin typeface="Arial"/>
              </a:rPr>
              <a:t>Ride bicycle or walk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a:solidFill>
            <a:srgbClr val="ffffff">
              <a:alpha val="50000"/>
            </a:srgbClr>
          </a:solidFill>
          <a:ln>
            <a:noFill/>
          </a:ln>
        </p:spPr>
        <p:txBody>
          <a:bodyPr lIns="0" rIns="0" tIns="0" bIns="0" anchor="ctr">
            <a:noAutofit/>
          </a:bodyPr>
          <a:p>
            <a:pPr algn="ctr"/>
            <a:r>
              <a:rPr b="0" lang="en-US" sz="4400" spc="-1" strike="noStrike">
                <a:latin typeface="Arial"/>
              </a:rPr>
              <a:t>References</a:t>
            </a:r>
            <a:endParaRPr b="0" lang="en-US" sz="4400" spc="-1" strike="noStrike">
              <a:latin typeface="Arial"/>
            </a:endParaRPr>
          </a:p>
        </p:txBody>
      </p:sp>
      <p:sp>
        <p:nvSpPr>
          <p:cNvPr id="112" name="TextShape 2"/>
          <p:cNvSpPr txBox="1"/>
          <p:nvPr/>
        </p:nvSpPr>
        <p:spPr>
          <a:xfrm>
            <a:off x="504000" y="1769040"/>
            <a:ext cx="9071640" cy="4854960"/>
          </a:xfrm>
          <a:prstGeom prst="rect">
            <a:avLst/>
          </a:prstGeom>
          <a:solidFill>
            <a:srgbClr val="ffffff">
              <a:alpha val="50000"/>
            </a:srgbClr>
          </a:solid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2022-09-21T07:40:27Z</dcterms:created>
  <dc:creator/>
  <dc:description/>
  <dc:language>en-US</dc:language>
  <cp:lastModifiedBy/>
  <dcterms:modified xsi:type="dcterms:W3CDTF">2022-09-21T09:19:41Z</dcterms:modified>
  <cp:revision>6</cp:revision>
  <dc:subject/>
  <dc:title>Nature Illustration</dc:title>
</cp:coreProperties>
</file>