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FE54E04B-D7A0-4438-9D33-4C2C57204E1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Introduction</a:t>
            </a:r>
            <a:endParaRPr b="0" lang="en-US" sz="4400" spc="-1" strike="noStrike">
              <a:latin typeface="Arial"/>
            </a:endParaRPr>
          </a:p>
        </p:txBody>
      </p:sp>
      <p:sp>
        <p:nvSpPr>
          <p:cNvPr id="42" name="TextShape 2"/>
          <p:cNvSpPr txBox="1"/>
          <p:nvPr/>
        </p:nvSpPr>
        <p:spPr>
          <a:xfrm>
            <a:off x="504000" y="1326600"/>
            <a:ext cx="9071640" cy="3288240"/>
          </a:xfrm>
          <a:prstGeom prst="rect">
            <a:avLst/>
          </a:prstGeom>
          <a:noFill/>
          <a:ln>
            <a:noFill/>
          </a:ln>
        </p:spPr>
        <p:txBody>
          <a:bodyPr lIns="0" rIns="0" tIns="0" bIns="0">
            <a:normAutofit/>
          </a:bodyPr>
          <a:p>
            <a:pPr marL="216000" indent="-216000">
              <a:spcAft>
                <a:spcPts val="1236"/>
              </a:spcAft>
              <a:buClr>
                <a:srgbClr val="000000"/>
              </a:buClr>
              <a:buSzPct val="45000"/>
              <a:buFont typeface="Wingdings" charset="2"/>
              <a:buChar char=""/>
            </a:pPr>
            <a:r>
              <a:rPr b="0" lang="en-US" sz="1100" spc="-1" strike="noStrike">
                <a:latin typeface="Times new roman"/>
              </a:rPr>
              <a:t>The best way to manage these decisions is by using a strategic plan. </a:t>
            </a:r>
            <a:endParaRPr b="0" lang="en-US" sz="1100" spc="-1" strike="noStrike">
              <a:latin typeface="Times new roman"/>
            </a:endParaRPr>
          </a:p>
          <a:p>
            <a:pPr marL="216000" indent="-216000">
              <a:spcAft>
                <a:spcPts val="1236"/>
              </a:spcAft>
              <a:buClr>
                <a:srgbClr val="000000"/>
              </a:buClr>
              <a:buSzPct val="45000"/>
              <a:buFont typeface="Wingdings" charset="2"/>
              <a:buChar char=""/>
            </a:pPr>
            <a:r>
              <a:rPr b="0" lang="en-US" sz="1100" spc="-1" strike="noStrike">
                <a:latin typeface="Times new roman"/>
                <a:ea typeface="DejaVu Sans"/>
              </a:rPr>
              <a:t>A strategic decision plan details what needs to be done for the company to succeed and survive in today's competitive environment.</a:t>
            </a:r>
            <a:r>
              <a:rPr b="0" lang="en-US" sz="1100" spc="-1" strike="noStrike">
                <a:solidFill>
                  <a:srgbClr val="222222"/>
                </a:solidFill>
                <a:latin typeface="Times new roman"/>
              </a:rPr>
              <a:t> </a:t>
            </a:r>
            <a:r>
              <a:rPr b="0" lang="en-US" sz="1100" spc="-1" strike="noStrike">
                <a:latin typeface="Times new roman"/>
              </a:rPr>
              <a:t> </a:t>
            </a:r>
            <a:endParaRPr b="0" lang="en-US" sz="1100" spc="-1" strike="noStrike">
              <a:latin typeface="Times new roman"/>
            </a:endParaRPr>
          </a:p>
          <a:p>
            <a:pPr marL="216000" indent="-216000">
              <a:spcAft>
                <a:spcPts val="1236"/>
              </a:spcAft>
              <a:buClr>
                <a:srgbClr val="000000"/>
              </a:buClr>
              <a:buSzPct val="45000"/>
              <a:buFont typeface="Wingdings" charset="2"/>
              <a:buChar char=""/>
            </a:pPr>
            <a:r>
              <a:rPr b="0" lang="en-US" sz="1100" spc="-1" strike="noStrike">
                <a:latin typeface="Times new roman"/>
              </a:rPr>
              <a:t>It also helps managers make better business decisions by explaining the consequences of failing to do one thing or another. </a:t>
            </a:r>
            <a:endParaRPr b="0" lang="en-US" sz="1100" spc="-1" strike="noStrike">
              <a:latin typeface="Times new roman"/>
            </a:endParaRPr>
          </a:p>
          <a:p>
            <a:pPr marL="216000" indent="-216000">
              <a:spcAft>
                <a:spcPts val="1236"/>
              </a:spcAft>
              <a:buClr>
                <a:srgbClr val="000000"/>
              </a:buClr>
              <a:buSzPct val="45000"/>
              <a:buFont typeface="Wingdings" charset="2"/>
              <a:buChar char=""/>
            </a:pPr>
            <a:r>
              <a:rPr b="0" lang="en-US" sz="1100" spc="-1" strike="noStrike">
                <a:latin typeface="Times new roman"/>
              </a:rPr>
              <a:t>There are five basic steps to developing a strategic decision plan:</a:t>
            </a:r>
            <a:endParaRPr b="0" lang="en-US" sz="1100" spc="-1" strike="noStrike">
              <a:latin typeface="Times new roman"/>
            </a:endParaRPr>
          </a:p>
          <a:p>
            <a:pPr marL="216000" indent="-216000">
              <a:spcAft>
                <a:spcPts val="1236"/>
              </a:spcAft>
              <a:buClr>
                <a:srgbClr val="000000"/>
              </a:buClr>
              <a:buSzPct val="45000"/>
              <a:buFont typeface="Wingdings" charset="2"/>
              <a:buChar char=""/>
            </a:pPr>
            <a:r>
              <a:rPr b="0" lang="en-US" sz="1100" spc="-1" strike="noStrike">
                <a:latin typeface="Times new roman"/>
              </a:rPr>
              <a:t> </a:t>
            </a:r>
            <a:r>
              <a:rPr b="0" lang="en-US" sz="1100" spc="-1" strike="noStrike">
                <a:latin typeface="Times new roman"/>
              </a:rPr>
              <a:t>Identify the issue;</a:t>
            </a:r>
            <a:endParaRPr b="0" lang="en-US" sz="1100" spc="-1" strike="noStrike">
              <a:latin typeface="Times new roman"/>
            </a:endParaRPr>
          </a:p>
          <a:p>
            <a:pPr marL="216000" indent="-216000">
              <a:spcAft>
                <a:spcPts val="1236"/>
              </a:spcAft>
              <a:buClr>
                <a:srgbClr val="000000"/>
              </a:buClr>
              <a:buSzPct val="45000"/>
              <a:buFont typeface="Wingdings" charset="2"/>
              <a:buChar char=""/>
            </a:pPr>
            <a:r>
              <a:rPr b="0" lang="en-US" sz="1100" spc="-1" strike="noStrike">
                <a:latin typeface="Times new roman"/>
              </a:rPr>
              <a:t>Analyze it in detail;</a:t>
            </a:r>
            <a:endParaRPr b="0" lang="en-US" sz="1100" spc="-1" strike="noStrike">
              <a:latin typeface="Times new roman"/>
            </a:endParaRPr>
          </a:p>
          <a:p>
            <a:pPr marL="216000" indent="-216000">
              <a:spcAft>
                <a:spcPts val="1236"/>
              </a:spcAft>
              <a:buClr>
                <a:srgbClr val="000000"/>
              </a:buClr>
              <a:buSzPct val="45000"/>
              <a:buFont typeface="Wingdings" charset="2"/>
              <a:buChar char=""/>
            </a:pPr>
            <a:r>
              <a:rPr b="0" lang="en-US" sz="1100" spc="-1" strike="noStrike">
                <a:latin typeface="Times new roman"/>
              </a:rPr>
              <a:t>Consider all of the alternatives;</a:t>
            </a:r>
            <a:endParaRPr b="0" lang="en-US" sz="1100" spc="-1" strike="noStrike">
              <a:latin typeface="Times new roman"/>
            </a:endParaRPr>
          </a:p>
          <a:p>
            <a:pPr marL="216000" indent="-216000">
              <a:spcAft>
                <a:spcPts val="1236"/>
              </a:spcAft>
              <a:buClr>
                <a:srgbClr val="000000"/>
              </a:buClr>
              <a:buSzPct val="45000"/>
              <a:buFont typeface="Wingdings" charset="2"/>
              <a:buChar char=""/>
            </a:pPr>
            <a:r>
              <a:rPr b="0" lang="en-US" sz="1100" spc="-1" strike="noStrike">
                <a:latin typeface="Times new roman"/>
              </a:rPr>
              <a:t>Choose the best option</a:t>
            </a:r>
            <a:endParaRPr b="0" lang="en-US" sz="1100" spc="-1" strike="noStrike">
              <a:latin typeface="Times new roman"/>
            </a:endParaRPr>
          </a:p>
          <a:p>
            <a:pPr marL="216000" indent="-216000">
              <a:spcAft>
                <a:spcPts val="1236"/>
              </a:spcAft>
              <a:buClr>
                <a:srgbClr val="000000"/>
              </a:buClr>
              <a:buSzPct val="45000"/>
              <a:buFont typeface="Wingdings" charset="2"/>
              <a:buChar char=""/>
            </a:pPr>
            <a:r>
              <a:rPr b="0" lang="en-US" sz="1100" spc="-1" strike="noStrike">
                <a:latin typeface="Times new roman"/>
              </a:rPr>
              <a:t>Determine what you need to do next.</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Cont...</a:t>
            </a:r>
            <a:endParaRPr b="0" lang="en-US" sz="4400" spc="-1" strike="noStrike">
              <a:latin typeface="Arial"/>
            </a:endParaRPr>
          </a:p>
        </p:txBody>
      </p:sp>
      <p:sp>
        <p:nvSpPr>
          <p:cNvPr id="60" name="TextShape 2"/>
          <p:cNvSpPr txBox="1"/>
          <p:nvPr/>
        </p:nvSpPr>
        <p:spPr>
          <a:xfrm>
            <a:off x="504000" y="1326600"/>
            <a:ext cx="9071640" cy="3288240"/>
          </a:xfrm>
          <a:prstGeom prst="rect">
            <a:avLst/>
          </a:prstGeom>
          <a:noFill/>
          <a:ln>
            <a:noFill/>
          </a:ln>
        </p:spPr>
        <p:txBody>
          <a:bodyPr lIns="0" rIns="0" tIns="0" bIns="0">
            <a:normAutofit/>
          </a:bodyPr>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ea typeface="DejaVu Sans"/>
              </a:rPr>
              <a:t>We will be more profitable and efficient in our workplace, allowing us more money to improve our business (</a:t>
            </a:r>
            <a:r>
              <a:rPr b="0" lang="en-US" sz="1100" spc="-1" strike="noStrike">
                <a:solidFill>
                  <a:srgbClr val="222222"/>
                </a:solidFill>
                <a:latin typeface="Times new roman"/>
                <a:ea typeface="DejaVu Sans"/>
              </a:rPr>
              <a:t>Werner &amp; Balkin, 2021). </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ea typeface="DejaVu Sans"/>
              </a:rPr>
              <a:t>We will be able to provide better services and products to the community because we understand their needs better than before.</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ea typeface="DejaVu Sans"/>
              </a:rPr>
              <a:t>We will have a safer environment for everyone to work in, improving morale and productivity.</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ea typeface="DejaVu Sans"/>
              </a:rPr>
              <a:t>Each individual on the team will feel responsible for their actions and motivated to perform well at work; each team member's performance is </a:t>
            </a:r>
            <a:r>
              <a:rPr b="0" lang="en-US" sz="1100" spc="-1" strike="noStrike">
                <a:latin typeface="Times New Roman"/>
                <a:ea typeface="DejaVu Sans"/>
              </a:rPr>
              <a:t>important for the whole business's success, allowing them to feel empowered.</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Conclusion</a:t>
            </a:r>
            <a:endParaRPr b="0" lang="en-US" sz="4400" spc="-1" strike="noStrike">
              <a:latin typeface="Arial"/>
            </a:endParaRPr>
          </a:p>
        </p:txBody>
      </p:sp>
      <p:sp>
        <p:nvSpPr>
          <p:cNvPr id="62" name="TextShape 2"/>
          <p:cNvSpPr txBox="1"/>
          <p:nvPr/>
        </p:nvSpPr>
        <p:spPr>
          <a:xfrm>
            <a:off x="504000" y="1326600"/>
            <a:ext cx="9071640" cy="3288240"/>
          </a:xfrm>
          <a:prstGeom prst="rect">
            <a:avLst/>
          </a:prstGeom>
          <a:noFill/>
          <a:ln>
            <a:noFill/>
          </a:ln>
        </p:spPr>
        <p:txBody>
          <a:bodyPr lIns="0" rIns="0" tIns="0" bIns="0">
            <a:normAutofit/>
          </a:bodyPr>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rPr>
              <a:t>In conclusion, implementing this workplace strategy will improve my organization and make my team members and me happier. </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rPr>
              <a:t>I will be more productive and efficient, which means I will spend less time doing unimportant tasks, which results in more time for me to focus on </a:t>
            </a:r>
            <a:r>
              <a:rPr b="0" lang="en-US" sz="1100" spc="-1" strike="noStrike">
                <a:latin typeface="Times New Roman"/>
              </a:rPr>
              <a:t>the important things in life.</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rPr>
              <a:t> </a:t>
            </a:r>
            <a:r>
              <a:rPr b="0" lang="en-US" sz="1100" spc="-1" strike="noStrike">
                <a:latin typeface="Times New Roman"/>
              </a:rPr>
              <a:t>I will work smarter and harder, which means I will be a dedicated and valuable team member, resulting in the team being more productive.</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rPr>
              <a:t>My team members will also be more convenient to work with; they will feel empowered and responsible for their actions, which leads to greater </a:t>
            </a:r>
            <a:r>
              <a:rPr b="0" lang="en-US" sz="1100" spc="-1" strike="noStrike">
                <a:latin typeface="Times New Roman"/>
              </a:rPr>
              <a:t>productivity for the group.</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rPr>
              <a:t> </a:t>
            </a:r>
            <a:r>
              <a:rPr b="0" lang="en-US" sz="1100" spc="-1" strike="noStrike">
                <a:latin typeface="Times New Roman"/>
              </a:rPr>
              <a:t>Through this workplace strategy, my organization will be able to achieve its goals and objectives easier than before because now it has a new </a:t>
            </a:r>
            <a:r>
              <a:rPr b="0" lang="en-US" sz="1100" spc="-1" strike="noStrike">
                <a:latin typeface="Times New Roman"/>
              </a:rPr>
              <a:t>strategy designed to help it reach its full potential.</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References</a:t>
            </a:r>
            <a:endParaRPr b="0" lang="en-US" sz="4400" spc="-1" strike="noStrike">
              <a:latin typeface="Arial"/>
            </a:endParaRPr>
          </a:p>
        </p:txBody>
      </p:sp>
      <p:sp>
        <p:nvSpPr>
          <p:cNvPr id="64" name="TextShape 2"/>
          <p:cNvSpPr txBox="1"/>
          <p:nvPr/>
        </p:nvSpPr>
        <p:spPr>
          <a:xfrm>
            <a:off x="504000" y="1326600"/>
            <a:ext cx="9071640" cy="3288240"/>
          </a:xfrm>
          <a:prstGeom prst="rect">
            <a:avLst/>
          </a:prstGeom>
          <a:noFill/>
          <a:ln>
            <a:noFill/>
          </a:ln>
        </p:spPr>
        <p:txBody>
          <a:bodyPr lIns="0" rIns="0" tIns="0" bIns="0">
            <a:normAutofit fontScale="52000"/>
          </a:bodyPr>
          <a:p>
            <a:pPr>
              <a:lnSpc>
                <a:spcPct val="200000"/>
              </a:lnSpc>
              <a:spcAft>
                <a:spcPts val="1236"/>
              </a:spcAft>
            </a:pPr>
            <a:r>
              <a:rPr b="0" lang="en-US" sz="1100" spc="-1" strike="noStrike">
                <a:solidFill>
                  <a:srgbClr val="222222"/>
                </a:solidFill>
                <a:latin typeface="Times new roman"/>
              </a:rPr>
              <a:t>Alhawamdeh, H. M., &amp; Alsmairat, M. A. (2019). Strategic decision making and organization performance: A literature review. </a:t>
            </a:r>
            <a:r>
              <a:rPr b="0" lang="en-US" sz="1100" spc="-1" strike="noStrike">
                <a:solidFill>
                  <a:srgbClr val="222222"/>
                </a:solidFill>
                <a:latin typeface="Times new roman"/>
              </a:rPr>
              <a:t>International Review of </a:t>
            </a:r>
            <a:r>
              <a:rPr b="0" lang="en-US" sz="1100" spc="-1" strike="noStrike">
                <a:solidFill>
                  <a:srgbClr val="222222"/>
                </a:solidFill>
                <a:latin typeface="Times new roman"/>
              </a:rPr>
              <a:t>Management and Marketing</a:t>
            </a:r>
            <a:r>
              <a:rPr b="0" lang="en-US" sz="1100" spc="-1" strike="noStrike">
                <a:solidFill>
                  <a:srgbClr val="222222"/>
                </a:solidFill>
                <a:latin typeface="Times new roman"/>
              </a:rPr>
              <a:t>, </a:t>
            </a:r>
            <a:r>
              <a:rPr b="0" lang="en-US" sz="1100" spc="-1" strike="noStrike">
                <a:solidFill>
                  <a:srgbClr val="222222"/>
                </a:solidFill>
                <a:latin typeface="Times new roman"/>
              </a:rPr>
              <a:t>9</a:t>
            </a:r>
            <a:r>
              <a:rPr b="0" lang="en-US" sz="1100" spc="-1" strike="noStrike">
                <a:solidFill>
                  <a:srgbClr val="222222"/>
                </a:solidFill>
                <a:latin typeface="Times new roman"/>
              </a:rPr>
              <a:t>(4), 95.</a:t>
            </a:r>
            <a:endParaRPr b="0" lang="en-US" sz="1100" spc="-1" strike="noStrike">
              <a:solidFill>
                <a:srgbClr val="222222"/>
              </a:solidFill>
              <a:latin typeface="Times new roman"/>
            </a:endParaRPr>
          </a:p>
          <a:p>
            <a:pPr>
              <a:lnSpc>
                <a:spcPct val="200000"/>
              </a:lnSpc>
              <a:spcAft>
                <a:spcPts val="1236"/>
              </a:spcAft>
            </a:pPr>
            <a:r>
              <a:rPr b="0" lang="en-US" sz="1100" spc="-1" strike="noStrike">
                <a:solidFill>
                  <a:srgbClr val="222222"/>
                </a:solidFill>
                <a:latin typeface="Times new roman"/>
              </a:rPr>
              <a:t>Gardell, B. (2020). Worker participation and autonomy: a multilevel approach to democracy at the workplace. In </a:t>
            </a:r>
            <a:r>
              <a:rPr b="0" lang="en-US" sz="1100" spc="-1" strike="noStrike">
                <a:solidFill>
                  <a:srgbClr val="222222"/>
                </a:solidFill>
                <a:latin typeface="Times new roman"/>
              </a:rPr>
              <a:t>The psychosocial work environment: </a:t>
            </a:r>
            <a:r>
              <a:rPr b="0" lang="en-US" sz="1100" spc="-1" strike="noStrike">
                <a:solidFill>
                  <a:srgbClr val="222222"/>
                </a:solidFill>
                <a:latin typeface="Times new roman"/>
              </a:rPr>
              <a:t>Work organization, democratization and health</a:t>
            </a:r>
            <a:r>
              <a:rPr b="0" lang="en-US" sz="1100" spc="-1" strike="noStrike">
                <a:solidFill>
                  <a:srgbClr val="222222"/>
                </a:solidFill>
                <a:latin typeface="Times new roman"/>
              </a:rPr>
              <a:t> (pp. 193-223). Routledge.</a:t>
            </a:r>
            <a:endParaRPr b="0" lang="en-US" sz="1100" spc="-1" strike="noStrike">
              <a:solidFill>
                <a:srgbClr val="222222"/>
              </a:solidFill>
              <a:latin typeface="Times new roman"/>
            </a:endParaRPr>
          </a:p>
          <a:p>
            <a:pPr>
              <a:lnSpc>
                <a:spcPct val="200000"/>
              </a:lnSpc>
              <a:spcAft>
                <a:spcPts val="1236"/>
              </a:spcAft>
            </a:pPr>
            <a:r>
              <a:rPr b="0" lang="en-US" sz="1100" spc="-1" strike="noStrike">
                <a:solidFill>
                  <a:srgbClr val="222222"/>
                </a:solidFill>
                <a:latin typeface="Times new roman"/>
              </a:rPr>
              <a:t>Guo, R. (2018). Strategic decision-making logics, entrepreneurial capability and opportunity exploitation in high-tech new ventures. </a:t>
            </a:r>
            <a:r>
              <a:rPr b="0" lang="en-US" sz="1100" spc="-1" strike="noStrike">
                <a:solidFill>
                  <a:srgbClr val="222222"/>
                </a:solidFill>
                <a:latin typeface="Times new roman"/>
              </a:rPr>
              <a:t>Journal of Business </a:t>
            </a:r>
            <a:r>
              <a:rPr b="0" lang="en-US" sz="1100" spc="-1" strike="noStrike">
                <a:solidFill>
                  <a:srgbClr val="222222"/>
                </a:solidFill>
                <a:latin typeface="Times new roman"/>
              </a:rPr>
              <a:t>Economics and Management</a:t>
            </a:r>
            <a:r>
              <a:rPr b="0" lang="en-US" sz="1100" spc="-1" strike="noStrike">
                <a:solidFill>
                  <a:srgbClr val="222222"/>
                </a:solidFill>
                <a:latin typeface="Times new roman"/>
              </a:rPr>
              <a:t>, </a:t>
            </a:r>
            <a:r>
              <a:rPr b="0" lang="en-US" sz="1100" spc="-1" strike="noStrike">
                <a:solidFill>
                  <a:srgbClr val="222222"/>
                </a:solidFill>
                <a:latin typeface="Times new roman"/>
              </a:rPr>
              <a:t>19</a:t>
            </a:r>
            <a:r>
              <a:rPr b="0" lang="en-US" sz="1100" spc="-1" strike="noStrike">
                <a:solidFill>
                  <a:srgbClr val="222222"/>
                </a:solidFill>
                <a:latin typeface="Times new roman"/>
              </a:rPr>
              <a:t>(2), 235-252.</a:t>
            </a:r>
            <a:endParaRPr b="0" lang="en-US" sz="1100" spc="-1" strike="noStrike">
              <a:solidFill>
                <a:srgbClr val="222222"/>
              </a:solidFill>
              <a:latin typeface="Times new roman"/>
            </a:endParaRPr>
          </a:p>
          <a:p>
            <a:pPr>
              <a:lnSpc>
                <a:spcPct val="200000"/>
              </a:lnSpc>
              <a:spcAft>
                <a:spcPts val="1236"/>
              </a:spcAft>
            </a:pPr>
            <a:r>
              <a:rPr b="0" lang="en-US" sz="1100" spc="-1" strike="noStrike">
                <a:solidFill>
                  <a:srgbClr val="222222"/>
                </a:solidFill>
                <a:latin typeface="Times new roman"/>
              </a:rPr>
              <a:t>Jena, L. K., &amp; Memon, N. Z. (2018). Does workplace flexibility usher innovation? A moderated mediation model on the enablers of innovative </a:t>
            </a:r>
            <a:r>
              <a:rPr b="0" lang="en-US" sz="1100" spc="-1" strike="noStrike">
                <a:solidFill>
                  <a:srgbClr val="222222"/>
                </a:solidFill>
                <a:latin typeface="Times new roman"/>
              </a:rPr>
              <a:t>workplace behavior. </a:t>
            </a:r>
            <a:r>
              <a:rPr b="0" lang="en-US" sz="1100" spc="-1" strike="noStrike">
                <a:solidFill>
                  <a:srgbClr val="222222"/>
                </a:solidFill>
                <a:latin typeface="Times new roman"/>
              </a:rPr>
              <a:t>Global Journal of Flexible Systems Management</a:t>
            </a:r>
            <a:r>
              <a:rPr b="0" lang="en-US" sz="1100" spc="-1" strike="noStrike">
                <a:solidFill>
                  <a:srgbClr val="222222"/>
                </a:solidFill>
                <a:latin typeface="Times new roman"/>
              </a:rPr>
              <a:t>, </a:t>
            </a:r>
            <a:r>
              <a:rPr b="0" lang="en-US" sz="1100" spc="-1" strike="noStrike">
                <a:solidFill>
                  <a:srgbClr val="222222"/>
                </a:solidFill>
                <a:latin typeface="Times new roman"/>
              </a:rPr>
              <a:t>19</a:t>
            </a:r>
            <a:r>
              <a:rPr b="0" lang="en-US" sz="1100" spc="-1" strike="noStrike">
                <a:solidFill>
                  <a:srgbClr val="222222"/>
                </a:solidFill>
                <a:latin typeface="Times new roman"/>
              </a:rPr>
              <a:t>(1), 5-17.</a:t>
            </a:r>
            <a:endParaRPr b="0" lang="en-US" sz="1100" spc="-1" strike="noStrike">
              <a:solidFill>
                <a:srgbClr val="222222"/>
              </a:solidFill>
              <a:latin typeface="Times new roman"/>
            </a:endParaRPr>
          </a:p>
          <a:p>
            <a:pPr>
              <a:lnSpc>
                <a:spcPct val="200000"/>
              </a:lnSpc>
              <a:spcAft>
                <a:spcPts val="1236"/>
              </a:spcAft>
            </a:pPr>
            <a:r>
              <a:rPr b="0" lang="en-US" sz="1100" spc="-1" strike="noStrike">
                <a:solidFill>
                  <a:srgbClr val="222222"/>
                </a:solidFill>
                <a:latin typeface="Times new roman"/>
              </a:rPr>
              <a:t>Nourani, C. F., &amp; Lauth, C. (2019). Strategic decision trees on impact competitive models. In </a:t>
            </a:r>
            <a:r>
              <a:rPr b="0" lang="en-US" sz="1100" spc="-1" strike="noStrike">
                <a:solidFill>
                  <a:srgbClr val="222222"/>
                </a:solidFill>
                <a:latin typeface="Times new roman"/>
              </a:rPr>
              <a:t>Computing Predictive Analytics, Business Intelligence, </a:t>
            </a:r>
            <a:r>
              <a:rPr b="0" lang="en-US" sz="1100" spc="-1" strike="noStrike">
                <a:solidFill>
                  <a:srgbClr val="222222"/>
                </a:solidFill>
                <a:latin typeface="Times new roman"/>
              </a:rPr>
              <a:t>and Economics</a:t>
            </a:r>
            <a:r>
              <a:rPr b="0" lang="en-US" sz="1100" spc="-1" strike="noStrike">
                <a:solidFill>
                  <a:srgbClr val="222222"/>
                </a:solidFill>
                <a:latin typeface="Times new roman"/>
              </a:rPr>
              <a:t> (pp. 49-76). Apple Academic Press.</a:t>
            </a:r>
            <a:endParaRPr b="0" lang="en-US" sz="1100" spc="-1" strike="noStrike">
              <a:solidFill>
                <a:srgbClr val="222222"/>
              </a:solidFill>
              <a:latin typeface="Times new roman"/>
            </a:endParaRPr>
          </a:p>
          <a:p>
            <a:pPr>
              <a:lnSpc>
                <a:spcPct val="200000"/>
              </a:lnSpc>
              <a:spcAft>
                <a:spcPts val="1236"/>
              </a:spcAft>
            </a:pPr>
            <a:r>
              <a:rPr b="0" lang="en-US" sz="1100" spc="-1" strike="noStrike">
                <a:solidFill>
                  <a:srgbClr val="222222"/>
                </a:solidFill>
                <a:latin typeface="Times new roman"/>
              </a:rPr>
              <a:t>Rhoads, C. J., &amp; Roth, W. (2021). </a:t>
            </a:r>
            <a:r>
              <a:rPr b="0" lang="en-US" sz="1100" spc="-1" strike="noStrike">
                <a:solidFill>
                  <a:srgbClr val="222222"/>
                </a:solidFill>
                <a:latin typeface="Times new roman"/>
              </a:rPr>
              <a:t>Strategic Decision Making for Successful Planning: Solving Problems for Great Results</a:t>
            </a:r>
            <a:r>
              <a:rPr b="0" lang="en-US" sz="1100" spc="-1" strike="noStrike">
                <a:solidFill>
                  <a:srgbClr val="222222"/>
                </a:solidFill>
                <a:latin typeface="Times new roman"/>
              </a:rPr>
              <a:t>. Productivity Press.</a:t>
            </a:r>
            <a:endParaRPr b="0" lang="en-US" sz="1100" spc="-1" strike="noStrike">
              <a:solidFill>
                <a:srgbClr val="222222"/>
              </a:solidFill>
              <a:latin typeface="Times new roman"/>
            </a:endParaRPr>
          </a:p>
          <a:p>
            <a:pPr>
              <a:lnSpc>
                <a:spcPct val="200000"/>
              </a:lnSpc>
              <a:spcAft>
                <a:spcPts val="1236"/>
              </a:spcAft>
            </a:pPr>
            <a:r>
              <a:rPr b="0" lang="en-US" sz="1100" spc="-1" strike="noStrike">
                <a:solidFill>
                  <a:srgbClr val="222222"/>
                </a:solidFill>
                <a:latin typeface="Times new roman"/>
              </a:rPr>
              <a:t>Werner, S., &amp; Balkin, D. B. (2021). Strategic benefits: How employee benefits can create a sustainable competitive edge. </a:t>
            </a:r>
            <a:r>
              <a:rPr b="0" lang="en-US" sz="1100" spc="-1" strike="noStrike">
                <a:solidFill>
                  <a:srgbClr val="222222"/>
                </a:solidFill>
                <a:latin typeface="Times new roman"/>
              </a:rPr>
              <a:t>The Journal of Total </a:t>
            </a:r>
            <a:r>
              <a:rPr b="0" lang="en-US" sz="1100" spc="-1" strike="noStrike">
                <a:solidFill>
                  <a:srgbClr val="222222"/>
                </a:solidFill>
                <a:latin typeface="Times new roman"/>
              </a:rPr>
              <a:t>Rewards</a:t>
            </a:r>
            <a:r>
              <a:rPr b="0" lang="en-US" sz="1100" spc="-1" strike="noStrike">
                <a:solidFill>
                  <a:srgbClr val="222222"/>
                </a:solidFill>
                <a:latin typeface="Times new roman"/>
              </a:rPr>
              <a:t>, </a:t>
            </a:r>
            <a:r>
              <a:rPr b="0" lang="en-US" sz="1100" spc="-1" strike="noStrike">
                <a:solidFill>
                  <a:srgbClr val="222222"/>
                </a:solidFill>
                <a:latin typeface="Times new roman"/>
              </a:rPr>
              <a:t>31</a:t>
            </a:r>
            <a:r>
              <a:rPr b="0" lang="en-US" sz="1100" spc="-1" strike="noStrike">
                <a:solidFill>
                  <a:srgbClr val="222222"/>
                </a:solidFill>
                <a:latin typeface="Times new roman"/>
              </a:rPr>
              <a:t>(1), 8-22.</a:t>
            </a:r>
            <a:endParaRPr b="0" lang="en-US" sz="1100" spc="-1" strike="noStrike">
              <a:solidFill>
                <a:srgbClr val="222222"/>
              </a:solidFill>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Strategic Decision Plan</a:t>
            </a:r>
            <a:endParaRPr b="0" lang="en-US" sz="4400" spc="-1" strike="noStrike">
              <a:latin typeface="Arial"/>
            </a:endParaRPr>
          </a:p>
        </p:txBody>
      </p:sp>
      <p:sp>
        <p:nvSpPr>
          <p:cNvPr id="44" name="TextShape 2"/>
          <p:cNvSpPr txBox="1"/>
          <p:nvPr/>
        </p:nvSpPr>
        <p:spPr>
          <a:xfrm>
            <a:off x="504000" y="1326600"/>
            <a:ext cx="9071640" cy="3288240"/>
          </a:xfrm>
          <a:prstGeom prst="rect">
            <a:avLst/>
          </a:prstGeom>
          <a:noFill/>
          <a:ln>
            <a:noFill/>
          </a:ln>
        </p:spPr>
        <p:txBody>
          <a:bodyPr lIns="0" rIns="0" tIns="0" bIns="0">
            <a:normAutofit/>
          </a:bodyPr>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rPr>
              <a:t>Brainstorming - This is when my team gathers to share their ideas and then collaborates to come up with the best solution.</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rPr>
              <a:t>SWOT analysis- This is when I look at the Strengths, Weaknesses, Opportunities, and Threats in my workplace that may contribute to a change in </a:t>
            </a:r>
            <a:r>
              <a:rPr b="0" lang="en-US" sz="1100" spc="-1" strike="noStrike">
                <a:latin typeface="Times New Roman"/>
              </a:rPr>
              <a:t>workplace strategy.</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rPr>
              <a:t>Hierarchy- This is when the order of power and responsibility is set so that everyone knows who makes decisions or who they can turn to for </a:t>
            </a:r>
            <a:r>
              <a:rPr b="0" lang="en-US" sz="1100" spc="-1" strike="noStrike">
                <a:latin typeface="Times New Roman"/>
              </a:rPr>
              <a:t>answers or guidance on questions they have about work-related issues.</a:t>
            </a:r>
            <a:endParaRPr b="0" lang="en-US" sz="1100" spc="-1" strike="noStrike">
              <a:latin typeface="Times New Roman"/>
            </a:endParaRPr>
          </a:p>
          <a:p>
            <a:pPr marL="216000" indent="-216000">
              <a:lnSpc>
                <a:spcPct val="115000"/>
              </a:lnSpc>
              <a:spcAft>
                <a:spcPts val="1236"/>
              </a:spcAft>
              <a:buClr>
                <a:srgbClr val="000000"/>
              </a:buClr>
              <a:buSzPct val="45000"/>
              <a:buFont typeface="Wingdings" charset="2"/>
              <a:buChar char=""/>
            </a:pPr>
            <a:r>
              <a:rPr b="0" lang="en-US" sz="1100" spc="-1" strike="noStrike">
                <a:latin typeface="Times New Roman"/>
                <a:ea typeface="DejaVu Sans"/>
              </a:rPr>
              <a:t>Delphi technique - I gather feedback from experts who know the issue and then ask them what they think about it. The experts give their feedback </a:t>
            </a:r>
            <a:r>
              <a:rPr b="0" lang="en-US" sz="1100" spc="-1" strike="noStrike">
                <a:latin typeface="Times New Roman"/>
                <a:ea typeface="DejaVu Sans"/>
              </a:rPr>
              <a:t>and then give more information until an answer or solution comes out of the answers </a:t>
            </a:r>
            <a:r>
              <a:rPr b="0" lang="en-US" sz="1100" spc="-1" strike="noStrike">
                <a:latin typeface="Times new roman"/>
                <a:ea typeface="DejaVu Sans"/>
              </a:rPr>
              <a:t>(</a:t>
            </a:r>
            <a:r>
              <a:rPr b="0" lang="en-US" sz="1100" spc="-1" strike="noStrike">
                <a:solidFill>
                  <a:srgbClr val="222222"/>
                </a:solidFill>
                <a:latin typeface="Times new roman"/>
              </a:rPr>
              <a:t>Alhawamdeh &amp; Alsmairat, 2019).</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Cont...</a:t>
            </a:r>
            <a:endParaRPr b="0" lang="en-US" sz="4400" spc="-1" strike="noStrike">
              <a:latin typeface="Arial"/>
            </a:endParaRPr>
          </a:p>
        </p:txBody>
      </p:sp>
      <p:sp>
        <p:nvSpPr>
          <p:cNvPr id="46" name="TextShape 2"/>
          <p:cNvSpPr txBox="1"/>
          <p:nvPr/>
        </p:nvSpPr>
        <p:spPr>
          <a:xfrm>
            <a:off x="504000" y="1326600"/>
            <a:ext cx="9071640" cy="3288240"/>
          </a:xfrm>
          <a:prstGeom prst="rect">
            <a:avLst/>
          </a:prstGeom>
          <a:noFill/>
          <a:ln>
            <a:noFill/>
          </a:ln>
        </p:spPr>
        <p:txBody>
          <a:bodyPr lIns="0" rIns="0" tIns="0" bIns="0">
            <a:normAutofit fontScale="94000"/>
          </a:bodyPr>
          <a:p>
            <a:pPr marL="216000" indent="-216000">
              <a:lnSpc>
                <a:spcPct val="200000"/>
              </a:lnSpc>
              <a:spcAft>
                <a:spcPts val="1236"/>
              </a:spcAft>
              <a:buClr>
                <a:srgbClr val="000000"/>
              </a:buClr>
              <a:buSzPct val="45000"/>
              <a:buFont typeface="Wingdings" charset="2"/>
              <a:buChar char=""/>
            </a:pPr>
            <a:r>
              <a:rPr b="0" lang="en-US" sz="1300" spc="-1" strike="noStrike">
                <a:latin typeface="Times New Roman"/>
                <a:ea typeface="DejaVu Sans"/>
              </a:rPr>
              <a:t>Networking- This is when I am open to hearing the opinions of my colleagues and those who may know about a workplace strategy being considered (</a:t>
            </a:r>
            <a:r>
              <a:rPr b="0" lang="en-US" sz="1300" spc="-1" strike="noStrike">
                <a:solidFill>
                  <a:srgbClr val="222222"/>
                </a:solidFill>
                <a:latin typeface="Times new roman"/>
              </a:rPr>
              <a:t>Jena &amp; Memon, 2018). </a:t>
            </a:r>
            <a:endParaRPr b="0" lang="en-US" sz="13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300" spc="-1" strike="noStrike">
                <a:latin typeface="Times New Roman"/>
              </a:rPr>
              <a:t>Cause and effect - This is when I consider the social causes or conditions that cause a negative outcome in my workplace. Then, I consider the effects on my organization with the change in workplace strategy.</a:t>
            </a:r>
            <a:endParaRPr b="0" lang="en-US" sz="13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300" spc="-1" strike="noStrike">
                <a:latin typeface="Times New Roman"/>
              </a:rPr>
              <a:t>Critical path method - This is when I consider all the possible steps needed to succeed in a certain situation and then draw out a path that shows the shortest route with the fewest steps to get there.</a:t>
            </a:r>
            <a:endParaRPr b="0" lang="en-US" sz="13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300" spc="-1" strike="noStrike">
                <a:latin typeface="Times New Roman"/>
              </a:rPr>
              <a:t>Time management- This is when I schedule tasks and activities in time frames that are realistic according to the time required for each task or activity and make sure everything falls into place at its appropriate time.</a:t>
            </a:r>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Cont...</a:t>
            </a:r>
            <a:endParaRPr b="0" lang="en-US" sz="4400" spc="-1" strike="noStrike">
              <a:latin typeface="Arial"/>
            </a:endParaRPr>
          </a:p>
        </p:txBody>
      </p:sp>
      <p:sp>
        <p:nvSpPr>
          <p:cNvPr id="48" name="TextShape 2"/>
          <p:cNvSpPr txBox="1"/>
          <p:nvPr/>
        </p:nvSpPr>
        <p:spPr>
          <a:xfrm>
            <a:off x="504000" y="1326600"/>
            <a:ext cx="9071640" cy="3288240"/>
          </a:xfrm>
          <a:prstGeom prst="rect">
            <a:avLst/>
          </a:prstGeom>
          <a:noFill/>
          <a:ln>
            <a:noFill/>
          </a:ln>
        </p:spPr>
        <p:txBody>
          <a:bodyPr lIns="0" rIns="0" tIns="0" bIns="0">
            <a:normAutofit/>
          </a:bodyPr>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rPr>
              <a:t>Phenomenon tree - This is when I make a checklist of all the factors that may lead to an incident in an organization and make sure each factor has its document with information on the cause, effect, action is taken, if any, and current status.</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rPr>
              <a:t>Timeline - This is when I draw a comprehensive flow chart showing how each step of a workplace strategy is carried out and the timeline showing how long each task or activity will take to execute successfully according to the timeframe given by the timetable.</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ea typeface="DejaVu Sans"/>
              </a:rPr>
              <a:t>Nominal group technique - This is when you gather your team to brainstorm ideas about the best outcome for a workplace strategy and then make a list of each. After all the possible results are noted, members are asked to rank each result by order of preference. Once everyone has given their input, group members vote on the one they think would be the most favorable option (</a:t>
            </a:r>
            <a:r>
              <a:rPr b="0" lang="en-US" sz="1100" spc="-1" strike="noStrike">
                <a:solidFill>
                  <a:srgbClr val="222222"/>
                </a:solidFill>
                <a:latin typeface="Times new roman"/>
              </a:rPr>
              <a:t>Guo, 2018).</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rPr>
              <a:t>Balancing- This is when all things are considered to ensure that the outcome of a workplace strategy meets the needs and expectations of all stakeholders. </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Cont...</a:t>
            </a:r>
            <a:endParaRPr b="0" lang="en-US" sz="4400" spc="-1" strike="noStrike">
              <a:latin typeface="Arial"/>
            </a:endParaRPr>
          </a:p>
        </p:txBody>
      </p:sp>
      <p:sp>
        <p:nvSpPr>
          <p:cNvPr id="50" name="TextShape 2"/>
          <p:cNvSpPr txBox="1"/>
          <p:nvPr/>
        </p:nvSpPr>
        <p:spPr>
          <a:xfrm>
            <a:off x="504000" y="1326600"/>
            <a:ext cx="9071640" cy="3288240"/>
          </a:xfrm>
          <a:prstGeom prst="rect">
            <a:avLst/>
          </a:prstGeom>
          <a:noFill/>
          <a:ln>
            <a:noFill/>
          </a:ln>
        </p:spPr>
        <p:txBody>
          <a:bodyPr lIns="0" rIns="0" tIns="0" bIns="0">
            <a:normAutofit/>
          </a:bodyPr>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ea typeface="DejaVu Sans"/>
              </a:rPr>
              <a:t>Benchmarking - This is when I compare my organization to others in my industry or sector to see how effective, efficient and successful it is </a:t>
            </a:r>
            <a:r>
              <a:rPr b="0" lang="en-US" sz="1100" spc="-1" strike="noStrike">
                <a:latin typeface="Times New Roman"/>
                <a:ea typeface="DejaVu Sans"/>
              </a:rPr>
              <a:t>constantly so that I know if I need to take any actions or make changes for it to become as successful as other organizations in the same industry </a:t>
            </a:r>
            <a:r>
              <a:rPr b="0" lang="en-US" sz="1100" spc="-1" strike="noStrike">
                <a:latin typeface="Times New Roman"/>
                <a:ea typeface="DejaVu Sans"/>
              </a:rPr>
              <a:t>(</a:t>
            </a:r>
            <a:r>
              <a:rPr b="0" lang="en-US" sz="1100" spc="-1" strike="noStrike">
                <a:solidFill>
                  <a:srgbClr val="222222"/>
                </a:solidFill>
                <a:latin typeface="Times new roman"/>
              </a:rPr>
              <a:t>Guo, 2018). </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rPr>
              <a:t>Goal-reviewing - This is when I compare what I wanted to do with what I actually did and then make any changes that may be necessary.</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rPr>
              <a:t>Goal-setting is when an organization establishes specific goals and objectives to measure its progress and determine if it is on track to achieve its </a:t>
            </a:r>
            <a:r>
              <a:rPr b="0" lang="en-US" sz="1100" spc="-1" strike="noStrike">
                <a:latin typeface="Times New Roman"/>
              </a:rPr>
              <a:t>intended objective, which will lead it to the future goal.</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rPr>
              <a:t>Prioritization - This is when I rank my options according to which is best based on what I want to achieve and how it will affect my organization.</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Cont...</a:t>
            </a:r>
            <a:endParaRPr b="0" lang="en-US" sz="4400" spc="-1" strike="noStrike">
              <a:latin typeface="Arial"/>
            </a:endParaRPr>
          </a:p>
        </p:txBody>
      </p:sp>
      <p:sp>
        <p:nvSpPr>
          <p:cNvPr id="52" name="TextShape 2"/>
          <p:cNvSpPr txBox="1"/>
          <p:nvPr/>
        </p:nvSpPr>
        <p:spPr>
          <a:xfrm>
            <a:off x="504000" y="1326600"/>
            <a:ext cx="9071640" cy="3288240"/>
          </a:xfrm>
          <a:prstGeom prst="rect">
            <a:avLst/>
          </a:prstGeom>
          <a:noFill/>
          <a:ln>
            <a:noFill/>
          </a:ln>
        </p:spPr>
        <p:txBody>
          <a:bodyPr lIns="0" rIns="0" tIns="0" bIns="0">
            <a:normAutofit/>
          </a:bodyPr>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ea typeface="DejaVu Sans"/>
              </a:rPr>
              <a:t>Affinity diagramming - This is when I gather my team to brainstorm ideas about the best outcome for a workplace strategy and then make a list of </a:t>
            </a:r>
            <a:r>
              <a:rPr b="0" lang="en-US" sz="1100" spc="-1" strike="noStrike">
                <a:latin typeface="Times New Roman"/>
                <a:ea typeface="DejaVu Sans"/>
              </a:rPr>
              <a:t>each. After all the possible results are noted, members are asked to rank each result by order of preference. Once everyone has given their input, </a:t>
            </a:r>
            <a:r>
              <a:rPr b="0" lang="en-US" sz="1100" spc="-1" strike="noStrike">
                <a:latin typeface="Times New Roman"/>
                <a:ea typeface="DejaVu Sans"/>
              </a:rPr>
              <a:t>group members vote on the one they think would be the most favorable option (</a:t>
            </a:r>
            <a:r>
              <a:rPr b="0" lang="en-US" sz="1100" spc="-1" strike="noStrike">
                <a:solidFill>
                  <a:srgbClr val="222222"/>
                </a:solidFill>
                <a:latin typeface="Times new roman"/>
              </a:rPr>
              <a:t>Nourani &amp; Lauth, 2019).</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rPr>
              <a:t>Reverse brainstorming - This is when I make a list of all the possible outcomes that could happen and then choose the one that may be the most </a:t>
            </a:r>
            <a:r>
              <a:rPr b="0" lang="en-US" sz="1100" spc="-1" strike="noStrike">
                <a:latin typeface="Times New Roman"/>
              </a:rPr>
              <a:t>favorable.</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rPr>
              <a:t>Cheerleading is when someone supports and encourages their colleagues and others in their organization to get behind a workplace strategy or </a:t>
            </a:r>
            <a:r>
              <a:rPr b="0" lang="en-US" sz="1100" spc="-1" strike="noStrike">
                <a:latin typeface="Times New Roman"/>
              </a:rPr>
              <a:t>program.</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rPr>
              <a:t>Training - This is when I give quality training that prepares my employees to perform their duties in the best way possible.</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Cont...</a:t>
            </a:r>
            <a:endParaRPr b="0" lang="en-US" sz="4400" spc="-1" strike="noStrike">
              <a:latin typeface="Arial"/>
            </a:endParaRPr>
          </a:p>
        </p:txBody>
      </p:sp>
      <p:sp>
        <p:nvSpPr>
          <p:cNvPr id="54" name="TextShape 2"/>
          <p:cNvSpPr txBox="1"/>
          <p:nvPr/>
        </p:nvSpPr>
        <p:spPr>
          <a:xfrm>
            <a:off x="504000" y="1326600"/>
            <a:ext cx="9071640" cy="3288240"/>
          </a:xfrm>
          <a:prstGeom prst="rect">
            <a:avLst/>
          </a:prstGeom>
          <a:noFill/>
          <a:ln>
            <a:noFill/>
          </a:ln>
        </p:spPr>
        <p:txBody>
          <a:bodyPr lIns="0" rIns="0" tIns="0" bIns="0">
            <a:normAutofit/>
          </a:bodyPr>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rPr>
              <a:t>Demonstration- This is when I give a demonstration showing employees how the new workplace strategy is going to work and then prove it.</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ea typeface="DejaVu Sans"/>
              </a:rPr>
              <a:t>Feedback - This is when I make sure everyone involved has a voice so they can give their input on how they feel about an initiative (</a:t>
            </a:r>
            <a:r>
              <a:rPr b="0" lang="en-US" sz="1100" spc="-1" strike="noStrike">
                <a:solidFill>
                  <a:srgbClr val="222222"/>
                </a:solidFill>
                <a:latin typeface="Times new roman"/>
              </a:rPr>
              <a:t>Gardell, 2020). </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rPr>
              <a:t>Empowerment- This is when people are given the authority and responsibility to set their objectives, goals, and agendas, which allows them to take </a:t>
            </a:r>
            <a:r>
              <a:rPr b="0" lang="en-US" sz="1100" spc="-1" strike="noStrike">
                <a:latin typeface="Times New Roman"/>
              </a:rPr>
              <a:t>ownership of their career progression.</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rPr>
              <a:t>Action plan - This is when I use my skills, expertise, and knowledge to make a list of things that need to be done to enable me to have a successful </a:t>
            </a:r>
            <a:r>
              <a:rPr b="0" lang="en-US" sz="1100" spc="-1" strike="noStrike">
                <a:latin typeface="Times New Roman"/>
              </a:rPr>
              <a:t>workplace strategy.</a:t>
            </a: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How will it Apply</a:t>
            </a:r>
            <a:endParaRPr b="0" lang="en-US" sz="4400" spc="-1" strike="noStrike">
              <a:latin typeface="Arial"/>
            </a:endParaRPr>
          </a:p>
        </p:txBody>
      </p:sp>
      <p:sp>
        <p:nvSpPr>
          <p:cNvPr id="56" name="TextShape 2"/>
          <p:cNvSpPr txBox="1"/>
          <p:nvPr/>
        </p:nvSpPr>
        <p:spPr>
          <a:xfrm>
            <a:off x="504000" y="1326600"/>
            <a:ext cx="9071640" cy="3288240"/>
          </a:xfrm>
          <a:prstGeom prst="rect">
            <a:avLst/>
          </a:prstGeom>
          <a:noFill/>
          <a:ln>
            <a:noFill/>
          </a:ln>
        </p:spPr>
        <p:txBody>
          <a:bodyPr lIns="0" rIns="0" tIns="0" bIns="0">
            <a:normAutofit/>
          </a:bodyPr>
          <a:p>
            <a:pPr>
              <a:lnSpc>
                <a:spcPct val="200000"/>
              </a:lnSpc>
              <a:spcAft>
                <a:spcPts val="1236"/>
              </a:spcAft>
            </a:pP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ea typeface="DejaVu Sans"/>
              </a:rPr>
              <a:t>First, I will look at my evaluation of past strategic decision plans. A person can see if they recognize the problems or challenges in their organization </a:t>
            </a:r>
            <a:r>
              <a:rPr b="0" lang="en-US" sz="1100" spc="-1" strike="noStrike">
                <a:latin typeface="Times New Roman"/>
                <a:ea typeface="DejaVu Sans"/>
              </a:rPr>
              <a:t>and what they learned from them (</a:t>
            </a:r>
            <a:r>
              <a:rPr b="0" lang="en-US" sz="1100" spc="-1" strike="noStrike">
                <a:solidFill>
                  <a:srgbClr val="222222"/>
                </a:solidFill>
                <a:latin typeface="Times new roman"/>
                <a:ea typeface="DejaVu Sans"/>
              </a:rPr>
              <a:t>Alhawamdeh &amp; Alsmairat, 2019).</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ea typeface="DejaVu Sans"/>
              </a:rPr>
              <a:t>Secondly, I'll look at my organizational goals and objectives to determine which ones fit with the atmosphere and culture of my organization. These </a:t>
            </a:r>
            <a:r>
              <a:rPr b="0" lang="en-US" sz="1100" spc="-1" strike="noStrike">
                <a:latin typeface="Times New Roman"/>
                <a:ea typeface="DejaVu Sans"/>
              </a:rPr>
              <a:t>are the right ones because I set them together as a team leader for all employees. I'll base my decisions on what is practical and achievable within the </a:t>
            </a:r>
            <a:r>
              <a:rPr b="0" lang="en-US" sz="1100" spc="-1" strike="noStrike">
                <a:latin typeface="Times New Roman"/>
                <a:ea typeface="DejaVu Sans"/>
              </a:rPr>
              <a:t>time constraints of my organization so that I know exactly where I'm heading as an individual and how far it will take me.</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ea typeface="DejaVu Sans"/>
              </a:rPr>
              <a:t> </a:t>
            </a:r>
            <a:r>
              <a:rPr b="0" lang="en-US" sz="1100" spc="-1" strike="noStrike">
                <a:latin typeface="Times New Roman"/>
                <a:ea typeface="DejaVu Sans"/>
              </a:rPr>
              <a:t>Lastly, I'll look at my organization's culture today and how it functions based on those organizational goals and objectives. I'll create a plan for </a:t>
            </a:r>
            <a:r>
              <a:rPr b="0" lang="en-US" sz="1100" spc="-1" strike="noStrike">
                <a:latin typeface="Times New Roman"/>
                <a:ea typeface="DejaVu Sans"/>
              </a:rPr>
              <a:t>implementation that will help improve this culture.</a:t>
            </a:r>
            <a:endParaRPr b="0" lang="en-US" sz="1100" spc="-1" strike="noStrike">
              <a:latin typeface="Times New Roman"/>
            </a:endParaRPr>
          </a:p>
          <a:p>
            <a:pPr>
              <a:lnSpc>
                <a:spcPct val="200000"/>
              </a:lnSpc>
              <a:spcAft>
                <a:spcPts val="1236"/>
              </a:spcAft>
            </a:pP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Expectations</a:t>
            </a:r>
            <a:endParaRPr b="0" lang="en-US" sz="4400" spc="-1" strike="noStrike">
              <a:latin typeface="Arial"/>
            </a:endParaRPr>
          </a:p>
        </p:txBody>
      </p:sp>
      <p:sp>
        <p:nvSpPr>
          <p:cNvPr id="58" name="TextShape 2"/>
          <p:cNvSpPr txBox="1"/>
          <p:nvPr/>
        </p:nvSpPr>
        <p:spPr>
          <a:xfrm>
            <a:off x="504000" y="1326600"/>
            <a:ext cx="9071640" cy="3288240"/>
          </a:xfrm>
          <a:prstGeom prst="rect">
            <a:avLst/>
          </a:prstGeom>
          <a:noFill/>
          <a:ln>
            <a:noFill/>
          </a:ln>
        </p:spPr>
        <p:txBody>
          <a:bodyPr lIns="0" rIns="0" tIns="0" bIns="0">
            <a:normAutofit/>
          </a:bodyPr>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ea typeface="DejaVu Sans"/>
              </a:rPr>
              <a:t>We will be able to find solutions to problems more easily, which is a key factor in being productive and efficient (</a:t>
            </a:r>
            <a:r>
              <a:rPr b="0" lang="en-US" sz="1100" spc="-1" strike="noStrike">
                <a:solidFill>
                  <a:srgbClr val="222222"/>
                </a:solidFill>
                <a:latin typeface="Times new roman"/>
                <a:ea typeface="DejaVu Sans"/>
              </a:rPr>
              <a:t>Rhoads &amp; Roth, 2021)</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ea typeface="DejaVu Sans"/>
              </a:rPr>
              <a:t>We will be able to work smarter and harder without having to worry about meetings and other unnecessary tasks.</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ea typeface="DejaVu Sans"/>
              </a:rPr>
              <a:t>We will be able to improve our skills in working together as a team to be more productive and efficient.</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r>
              <a:rPr b="0" lang="en-US" sz="1100" spc="-1" strike="noStrike">
                <a:latin typeface="Times New Roman"/>
                <a:ea typeface="DejaVu Sans"/>
              </a:rPr>
              <a:t>We will be able to meet deadlines and targets with ease because we know exactly what needs to be done when it needs to be done at the workplace.</a:t>
            </a:r>
            <a:endParaRPr b="0" lang="en-US" sz="1100" spc="-1" strike="noStrike">
              <a:latin typeface="Times New Roman"/>
            </a:endParaRPr>
          </a:p>
          <a:p>
            <a:pPr marL="216000" indent="-216000">
              <a:lnSpc>
                <a:spcPct val="200000"/>
              </a:lnSpc>
              <a:spcAft>
                <a:spcPts val="1236"/>
              </a:spcAft>
              <a:buClr>
                <a:srgbClr val="000000"/>
              </a:buClr>
              <a:buSzPct val="45000"/>
              <a:buFont typeface="Wingdings" charset="2"/>
              <a:buChar char=""/>
            </a:pPr>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73</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2022-10-27T00:28:03Z</dcterms:created>
  <dc:creator/>
  <dc:description/>
  <dc:language>en-US</dc:language>
  <cp:lastModifiedBy/>
  <dcterms:modified xsi:type="dcterms:W3CDTF">2022-10-27T02:31:24Z</dcterms:modified>
  <cp:revision>30</cp:revision>
  <dc:subject/>
  <dc:title/>
</cp:coreProperties>
</file>