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1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4337D41-D9E8-402A-B52A-EC4D6E01F31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7280" cy="4008960"/>
          </a:xfrm>
          <a:prstGeom prst="rect">
            <a:avLst/>
          </a:prstGeom>
        </p:spPr>
      </p:sp>
      <p:sp>
        <p:nvSpPr>
          <p:cNvPr id="14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Starbucks is a widely recognized worldwide coffeehouse chain that offers drinks, including coffee, and food that is presented according to class or characteristic (Bonaparte, 2020). The Company was estimated to be worth $100 billion in 2021. In addition, it has 5360 stores in China and 9000 in the United States and employs over 220,000 workers (Hui-Jung, 2019). Starbucks has been facing a unionization movement since 2015, when the Company's home office in the US faced growing pressure to recognize unions to bargain over wages, benefits, and working conditions. The movement is spearheaded by but not limited to the Industrial Workers of the World (IWW). IWW is a union that aims at fighting to change society and offer workers a voice on the job (Hui‐Jung, 2019). </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1106640" y="812520"/>
            <a:ext cx="5346000" cy="4008960"/>
          </a:xfrm>
          <a:prstGeom prst="rect">
            <a:avLst/>
          </a:prstGeom>
        </p:spPr>
      </p:sp>
      <p:sp>
        <p:nvSpPr>
          <p:cNvPr id="14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The Unionization of Starbucks began in 2019; a professional organizer Richard Bensinger helped Starbucks Workers United run an actual formal campaign inspired by the drive Spot coffee, a Buffalo chain. The drive received huge support from the public, baristas, and some customers by promoting the campaign using social media and rallies. The Unionization movement seemed to have more momentum than Starbucks, which attempted to avoid calling an election by questioning the union's authorization to poll workers (Higgins, 2022). Starbucks Unionization performed well during the election, winning in over 1000 stores.</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1106640" y="812520"/>
            <a:ext cx="5346000" cy="4008960"/>
          </a:xfrm>
          <a:prstGeom prst="rect">
            <a:avLst/>
          </a:prstGeom>
        </p:spPr>
      </p:sp>
      <p:sp>
        <p:nvSpPr>
          <p:cNvPr id="145" name="PlaceHolder 2"/>
          <p:cNvSpPr>
            <a:spLocks noGrp="1"/>
          </p:cNvSpPr>
          <p:nvPr>
            <p:ph type="body"/>
          </p:nvPr>
        </p:nvSpPr>
        <p:spPr>
          <a:xfrm>
            <a:off x="756000" y="5078520"/>
            <a:ext cx="6047640" cy="7887600"/>
          </a:xfrm>
          <a:prstGeom prst="rect">
            <a:avLst/>
          </a:prstGeom>
        </p:spPr>
        <p:txBody>
          <a:bodyPr lIns="0" rIns="0" tIns="0" bIns="0">
            <a:noAutofit/>
          </a:bodyPr>
          <a:p>
            <a:r>
              <a:rPr b="0" lang="en-US" sz="2000" spc="-1" strike="noStrike">
                <a:solidFill>
                  <a:srgbClr val="000000"/>
                </a:solidFill>
                <a:latin typeface="Times new roman"/>
              </a:rPr>
              <a:t>	</a:t>
            </a:r>
            <a:r>
              <a:rPr b="0" lang="en-US" sz="2000" spc="-1" strike="noStrike">
                <a:solidFill>
                  <a:srgbClr val="000000"/>
                </a:solidFill>
                <a:latin typeface="Times new roman"/>
              </a:rPr>
              <a:t>The Starbucks industry is known for poor wages and working conditions; thus, unionization will enhance its operations. The Starbucks industry is known for poor wages and working conditions; thus, unionization will enhance its operations. The primary objective of Starbucks' Unionization was to subsidize a living wage and affordable rent for workers. On the other hand, the Union of Starbucks strongly believes that gaining solidarity and strength as a team can benefit co-workers and others in the industry (Starbucks Workers United, 2022). </a:t>
            </a:r>
            <a:endParaRPr b="0" lang="en-US" sz="2000" spc="-1" strike="noStrike">
              <a:solidFill>
                <a:srgbClr val="000000"/>
              </a:solidFill>
              <a:latin typeface="Times new roman"/>
            </a:endParaRPr>
          </a:p>
          <a:p>
            <a:r>
              <a:rPr b="0" lang="en-US" sz="2000" spc="-1" strike="noStrike">
                <a:solidFill>
                  <a:srgbClr val="000000"/>
                </a:solidFill>
                <a:latin typeface="Times new roman"/>
              </a:rPr>
              <a:t>   </a:t>
            </a:r>
            <a:r>
              <a:rPr b="0" lang="en-US" sz="2000" spc="-1" strike="noStrike">
                <a:solidFill>
                  <a:srgbClr val="000000"/>
                </a:solidFill>
                <a:latin typeface="Times new roman"/>
              </a:rPr>
              <a:t>	</a:t>
            </a:r>
            <a:r>
              <a:rPr b="0" lang="en-US" sz="2000" spc="-1" strike="noStrike">
                <a:solidFill>
                  <a:srgbClr val="000000"/>
                </a:solidFill>
                <a:latin typeface="Times new roman"/>
              </a:rPr>
              <a:t>The union believes they should have the right to freely voice their concerns regarding benefits matter most and how they can be improved. Also, the union focuses on improving social and economic justice for the nationwide workers by implementing values such as inclusiveness and respect. Starbucks workers strongly believe that a solid partnership starts with equality (Starbucks Workers United, 2022). The union wants equality for all Starbucks employees in which they are granted benefits, wages, and improved work conditions across the nation. </a:t>
            </a:r>
            <a:endParaRPr b="0" lang="en-US" sz="2000" spc="-1" strike="noStrike">
              <a:solidFill>
                <a:srgbClr val="000000"/>
              </a:solidFill>
              <a:latin typeface="Times new roman"/>
            </a:endParaRPr>
          </a:p>
          <a:p>
            <a:r>
              <a:rPr b="0" lang="en-US" sz="2000" spc="-1" strike="noStrike">
                <a:solidFill>
                  <a:srgbClr val="000000"/>
                </a:solidFill>
                <a:latin typeface="Times new roman"/>
              </a:rPr>
              <a:t>  </a:t>
            </a:r>
            <a:r>
              <a:rPr b="0" lang="en-US" sz="2000" spc="-1" strike="noStrike">
                <a:solidFill>
                  <a:srgbClr val="000000"/>
                </a:solidFill>
                <a:latin typeface="Times new roman"/>
              </a:rPr>
              <a:t>	</a:t>
            </a:r>
            <a:r>
              <a:rPr b="0" lang="en-US" sz="2000" spc="-1" strike="noStrike">
                <a:solidFill>
                  <a:srgbClr val="000000"/>
                </a:solidFill>
                <a:latin typeface="Times new roman"/>
              </a:rPr>
              <a:t>Employees are somewhat satisfied that Starbucks provides benefits; however, unions seem able to offer more stability. Thus unionization puts employees first and allows workers to react to specific needs for them and their local stores.</a:t>
            </a:r>
            <a:endParaRPr b="0" lang="en-US" sz="20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106640" y="812520"/>
            <a:ext cx="5346000" cy="4008960"/>
          </a:xfrm>
          <a:prstGeom prst="rect">
            <a:avLst/>
          </a:prstGeom>
        </p:spPr>
      </p:sp>
      <p:sp>
        <p:nvSpPr>
          <p:cNvPr id="14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If all Starbucks shops become unionized, wages and benefits may rise significantly above what independent coffee stores and small chains pay. On the other hand, a union can prevent unfair disciplinary action or firings by negotiating a “just cause” clause in the collective bargaining agreement. This would protect all Starbucks workers from any unfair discipline or firing. No worker should have to work months or years for an employer without protection from unjust management actions. A Starbucks unionization can create a better working environment for baristas as they can work according to their free will. Moreover, Starbucks' unionization will result in higher coffee quality and better service, as coffee makers can enjoy benefits such as health insurance, retirement plans, and seniority pay increases (Hui‐Jung, 2019).</a:t>
            </a:r>
            <a:endParaRPr b="0" lang="en-US" sz="20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1106640" y="812520"/>
            <a:ext cx="5346000" cy="4008960"/>
          </a:xfrm>
          <a:prstGeom prst="rect">
            <a:avLst/>
          </a:prstGeom>
        </p:spPr>
      </p:sp>
      <p:sp>
        <p:nvSpPr>
          <p:cNvPr id="149" name="PlaceHolder 2"/>
          <p:cNvSpPr>
            <a:spLocks noGrp="1"/>
          </p:cNvSpPr>
          <p:nvPr>
            <p:ph type="body"/>
          </p:nvPr>
        </p:nvSpPr>
        <p:spPr>
          <a:xfrm>
            <a:off x="756000" y="5078520"/>
            <a:ext cx="6047640" cy="6991200"/>
          </a:xfrm>
          <a:prstGeom prst="rect">
            <a:avLst/>
          </a:prstGeom>
        </p:spPr>
        <p:txBody>
          <a:bodyPr lIns="0" rIns="0" tIns="0" bIns="0">
            <a:noAutofit/>
          </a:bodyPr>
          <a:p>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Not all people like unions, and they are not supportive of them. Even though people tend to take advantage of unionized services and their employees, it is important to note that the entire public does not support these. On the other hand, changing working conditions in companies requires a lot of effort and resources on the part of employees and company management. This means that much time is needed to negotiate new working conditions in addition to long-drawn bargaining negotiations, which will make everyone tired and stressed out even if they get what they want. The Company's management may decide to close down unionized branches, which may result in unemployment and loss of income on the part of workers who depend on their jobs to survive financially ("Starbucks speaks out on unionization, spelling out some of the downsides for employees, 2022”).</a:t>
            </a:r>
            <a:endParaRPr b="0" lang="en-US" sz="2000" spc="-1" strike="noStrike">
              <a:solidFill>
                <a:srgbClr val="000000"/>
              </a:solidFill>
              <a:latin typeface="Times new roman"/>
            </a:endParaRPr>
          </a:p>
          <a:p>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In addition, Starbucks unionized stores may see either lower sales due to higher prices or lower earnings per store due to higher costs. Passing the employee costs on to customers may reduce unit volume and the need for employees, which can also cause the unionized portion of the Company to decline. </a:t>
            </a:r>
            <a:endParaRPr b="0" lang="en-US" sz="2000" spc="-1" strike="noStrike">
              <a:solidFill>
                <a:srgbClr val="000000"/>
              </a:solidFill>
              <a:latin typeface="Times new roman"/>
            </a:endParaRPr>
          </a:p>
          <a:p>
            <a:endParaRPr b="0" lang="en-US" sz="20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1106640" y="812520"/>
            <a:ext cx="5346000" cy="4008960"/>
          </a:xfrm>
          <a:prstGeom prst="rect">
            <a:avLst/>
          </a:prstGeom>
        </p:spPr>
      </p:sp>
      <p:sp>
        <p:nvSpPr>
          <p:cNvPr id="15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Firstly, the movement led to a raise for baristas and other workers who earn about $9 per hour </a:t>
            </a:r>
            <a:r>
              <a:rPr b="0" lang="en-US" sz="2000" spc="-1" strike="noStrike">
                <a:solidFill>
                  <a:srgbClr val="000000"/>
                </a:solidFill>
                <a:latin typeface="Times new roman"/>
                <a:ea typeface="Noto Sans CJK SC"/>
              </a:rPr>
              <a:t>(Higgins, 2022).</a:t>
            </a:r>
            <a:r>
              <a:rPr b="0" lang="en-US" sz="2000" spc="-1" strike="noStrike">
                <a:solidFill>
                  <a:srgbClr val="000000"/>
                </a:solidFill>
                <a:latin typeface="Times new roman"/>
                <a:ea typeface="Noto Sans CJK SC"/>
              </a:rPr>
              <a:t> This has been a great achievement for so many employees, as this has not been the case in the past. Secondly, after two African American men were arrested in a Philadelphia store, Starbucks was forced to close some stores to conduct anti-bias training classes. This is undoubtedly a positive thing as it promotes racial harmony and eliminates discrimination based on race or ethnicity. Thirdly, Starbucks has been forced to halt its controversial youth wages scheme as it has violated the National Labor Relations Act, which states that employers may not take adverse action against employees who exercise their right to unionize. Fourth, the movement has allowed workers a voice on work conditions that had hitherto been unheard of. Overall, this is a good thing as it promotes fairness in the workplace and a positive work environment.</a:t>
            </a:r>
            <a:endParaRPr b="0" lang="en-US" sz="20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9040"/>
            <a:ext cx="886968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9000"/>
            <a:ext cx="8869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9000"/>
            <a:ext cx="432828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49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9040"/>
            <a:ext cx="285588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03160" y="1769040"/>
            <a:ext cx="285588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501960" y="1769040"/>
            <a:ext cx="285588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9000"/>
            <a:ext cx="285588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03160" y="4059000"/>
            <a:ext cx="285588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501960" y="4059000"/>
            <a:ext cx="2855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769040"/>
            <a:ext cx="88696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9040"/>
            <a:ext cx="88696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769040"/>
            <a:ext cx="432828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049000" y="1769040"/>
            <a:ext cx="4328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7703640" cy="5277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049000" y="1769040"/>
            <a:ext cx="4328280" cy="43840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9040"/>
            <a:ext cx="88696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769040"/>
            <a:ext cx="432828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049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9000"/>
            <a:ext cx="8869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769040"/>
            <a:ext cx="886968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9000"/>
            <a:ext cx="8869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9000"/>
            <a:ext cx="432828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049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769040"/>
            <a:ext cx="285588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03160" y="1769040"/>
            <a:ext cx="285588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501960" y="1769040"/>
            <a:ext cx="285588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4059000"/>
            <a:ext cx="285588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03160" y="4059000"/>
            <a:ext cx="285588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501960" y="4059000"/>
            <a:ext cx="2855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504000" y="1769040"/>
            <a:ext cx="88696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504000" y="1769040"/>
            <a:ext cx="88696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504000" y="1769040"/>
            <a:ext cx="4328280" cy="43840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049000" y="1769040"/>
            <a:ext cx="4328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9040"/>
            <a:ext cx="88696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7703640" cy="5277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049000" y="1769040"/>
            <a:ext cx="4328280" cy="43840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769040"/>
            <a:ext cx="4328280" cy="43840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049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4059000"/>
            <a:ext cx="8869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769040"/>
            <a:ext cx="886968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4059000"/>
            <a:ext cx="8869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4059000"/>
            <a:ext cx="4328280" cy="209088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049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504000" y="1769040"/>
            <a:ext cx="2855880" cy="209088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03160" y="1769040"/>
            <a:ext cx="2855880" cy="209088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501960" y="1769040"/>
            <a:ext cx="2855880" cy="209088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4059000"/>
            <a:ext cx="2855880" cy="209088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03160" y="4059000"/>
            <a:ext cx="2855880" cy="209088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501960" y="4059000"/>
            <a:ext cx="2855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9040"/>
            <a:ext cx="432828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049000" y="1769040"/>
            <a:ext cx="4328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7703640" cy="5277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49000" y="1769040"/>
            <a:ext cx="432828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9040"/>
            <a:ext cx="432828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49000" y="4059000"/>
            <a:ext cx="4328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7703640" cy="113832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9040"/>
            <a:ext cx="432828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049000" y="1769040"/>
            <a:ext cx="432828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9000"/>
            <a:ext cx="886968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9640" cy="7559640"/>
          </a:xfrm>
          <a:prstGeom prst="rect">
            <a:avLst/>
          </a:prstGeom>
          <a:ln>
            <a:noFill/>
          </a:ln>
        </p:spPr>
      </p:pic>
      <p:sp>
        <p:nvSpPr>
          <p:cNvPr id="1" name="PlaceHolder 1"/>
          <p:cNvSpPr>
            <a:spLocks noGrp="1"/>
          </p:cNvSpPr>
          <p:nvPr>
            <p:ph type="title"/>
          </p:nvPr>
        </p:nvSpPr>
        <p:spPr>
          <a:xfrm>
            <a:off x="504000" y="301320"/>
            <a:ext cx="7703640" cy="11383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769040"/>
            <a:ext cx="88696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1440"/>
            <a:ext cx="10079640" cy="7561080"/>
          </a:xfrm>
          <a:prstGeom prst="rect">
            <a:avLst/>
          </a:prstGeom>
          <a:ln>
            <a:noFill/>
          </a:ln>
        </p:spPr>
      </p:pic>
      <p:sp>
        <p:nvSpPr>
          <p:cNvPr id="40" name="PlaceHolder 1"/>
          <p:cNvSpPr>
            <a:spLocks noGrp="1"/>
          </p:cNvSpPr>
          <p:nvPr>
            <p:ph type="title"/>
          </p:nvPr>
        </p:nvSpPr>
        <p:spPr>
          <a:xfrm>
            <a:off x="504000" y="301320"/>
            <a:ext cx="7703640" cy="11383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504000" y="1769040"/>
            <a:ext cx="88696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0" y="0"/>
            <a:ext cx="10079640" cy="7559640"/>
          </a:xfrm>
          <a:prstGeom prst="rect">
            <a:avLst/>
          </a:prstGeom>
          <a:ln>
            <a:noFill/>
          </a:ln>
        </p:spPr>
      </p:pic>
      <p:sp>
        <p:nvSpPr>
          <p:cNvPr id="79" name="PlaceHolder 1"/>
          <p:cNvSpPr>
            <a:spLocks noGrp="1"/>
          </p:cNvSpPr>
          <p:nvPr>
            <p:ph type="title"/>
          </p:nvPr>
        </p:nvSpPr>
        <p:spPr>
          <a:xfrm>
            <a:off x="504000" y="301320"/>
            <a:ext cx="7703640" cy="11383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504000" y="1769040"/>
            <a:ext cx="88696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digitalcommons.kennesaw.edu/cgi/viewcontent.cgi?article=1440&amp;context=ama_proceedings" TargetMode="External"/><Relationship Id="rId2" Type="http://schemas.openxmlformats.org/officeDocument/2006/relationships/hyperlink" Target="https://www.cnbc.com/2022/06/02/starbucks-union-creates-1-million-fund-to-cover-lost-pay-for-striking-baristas.html" TargetMode="External"/><Relationship Id="rId3" Type="http://schemas.openxmlformats.org/officeDocument/2006/relationships/hyperlink" Target="https://holisticajournal.ro/docs/adcf457744f878614a0ea017bc27e787.pdf" TargetMode="External"/><Relationship Id="rId4" Type="http://schemas.openxmlformats.org/officeDocument/2006/relationships/hyperlink" Target="https://www.restaurantbusinessonline.com/workforce/starbucks-speaks-out-unionization-spelling-out-some-downsides-employees&quot; \t &quot;_blank" TargetMode="External"/><Relationship Id="rId5"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168000"/>
            <a:ext cx="9071280" cy="1261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390" spc="-1" strike="noStrike">
                <a:solidFill>
                  <a:srgbClr val="000000"/>
                </a:solidFill>
                <a:latin typeface="Times New Roman"/>
              </a:rPr>
              <a:t>The Unionization of Starbucks</a:t>
            </a:r>
            <a:endParaRPr b="0" lang="en-US" sz="4390" spc="-1" strike="noStrike">
              <a:latin typeface="Arial"/>
            </a:endParaRPr>
          </a:p>
        </p:txBody>
      </p:sp>
      <p:sp>
        <p:nvSpPr>
          <p:cNvPr id="124" name="CustomShape 2"/>
          <p:cNvSpPr/>
          <p:nvPr/>
        </p:nvSpPr>
        <p:spPr>
          <a:xfrm>
            <a:off x="504000" y="4752000"/>
            <a:ext cx="8869680" cy="2591640"/>
          </a:xfrm>
          <a:prstGeom prst="rect">
            <a:avLst/>
          </a:prstGeom>
          <a:noFill/>
          <a:ln>
            <a:noFill/>
          </a:ln>
        </p:spPr>
        <p:style>
          <a:lnRef idx="0"/>
          <a:fillRef idx="0"/>
          <a:effectRef idx="0"/>
          <a:fontRef idx="minor"/>
        </p:style>
        <p:txBody>
          <a:bodyPr lIns="0" rIns="0" tIns="0" bIns="0">
            <a:normAutofit/>
          </a:bodyPr>
          <a:p>
            <a:pPr marL="432000" indent="-323640" algn="ctr">
              <a:lnSpc>
                <a:spcPct val="100000"/>
              </a:lnSpc>
              <a:spcAft>
                <a:spcPts val="1414"/>
              </a:spcAft>
              <a:tabLst>
                <a:tab algn="l" pos="0"/>
              </a:tabLst>
            </a:pPr>
            <a:r>
              <a:rPr b="0" lang="en-US" sz="3200" spc="-1" strike="noStrike">
                <a:solidFill>
                  <a:srgbClr val="000000"/>
                </a:solidFill>
                <a:latin typeface="Times New Roman"/>
              </a:rPr>
              <a:t>Student’s Name</a:t>
            </a:r>
            <a:endParaRPr b="0" lang="en-US" sz="3200" spc="-1" strike="noStrike">
              <a:latin typeface="Arial"/>
            </a:endParaRPr>
          </a:p>
          <a:p>
            <a:pPr marL="432000" indent="-323640" algn="ctr">
              <a:lnSpc>
                <a:spcPct val="100000"/>
              </a:lnSpc>
              <a:spcAft>
                <a:spcPts val="1414"/>
              </a:spcAft>
              <a:tabLst>
                <a:tab algn="l" pos="0"/>
              </a:tabLst>
            </a:pPr>
            <a:r>
              <a:rPr b="0" lang="en-US" sz="3200" spc="-1" strike="noStrike">
                <a:solidFill>
                  <a:srgbClr val="000000"/>
                </a:solidFill>
                <a:latin typeface="Times New Roman"/>
              </a:rPr>
              <a:t>Institutional Affiliation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253080"/>
            <a:ext cx="7703640" cy="12348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390" spc="-1" strike="noStrike">
                <a:solidFill>
                  <a:srgbClr val="000000"/>
                </a:solidFill>
                <a:latin typeface="Times New Roman"/>
              </a:rPr>
              <a:t>Background of Starbucks unionization</a:t>
            </a:r>
            <a:endParaRPr b="0" lang="en-US" sz="4390" spc="-1" strike="noStrike">
              <a:latin typeface="Arial"/>
            </a:endParaRPr>
          </a:p>
        </p:txBody>
      </p:sp>
      <p:sp>
        <p:nvSpPr>
          <p:cNvPr id="126"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normAutofit fontScale="44000"/>
          </a:bodyPr>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Starbucks is a widely recognized worldwide coffeehouse chain that offers drinks, including coffee, and food that is presented according to class or characteristic (Bonaparte, 2020).</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The Company was estimated to be worth $100 billion in 2021.</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Starbucks has 5360 stores in China and 9000 in the United States and employs over 220,000 workers</a:t>
            </a:r>
            <a:r>
              <a:rPr b="0" lang="en-US" sz="3200" spc="-1" strike="noStrike">
                <a:solidFill>
                  <a:srgbClr val="ff8000"/>
                </a:solidFill>
                <a:latin typeface="Times New Roman"/>
              </a:rPr>
              <a:t>. </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Starbucks has been facing a unionization movement since 2015.</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 </a:t>
            </a:r>
            <a:r>
              <a:rPr b="0" lang="en-US" sz="3200" spc="-1" strike="noStrike">
                <a:solidFill>
                  <a:srgbClr val="000000"/>
                </a:solidFill>
                <a:latin typeface="Times New Roman"/>
              </a:rPr>
              <a:t>The movement is spearheaded by but not limited to the Industrial Workers of the World (IWW).</a:t>
            </a:r>
            <a:endParaRPr b="0" lang="en-US" sz="3200" spc="-1" strike="noStrike">
              <a:latin typeface="Arial"/>
            </a:endParaRPr>
          </a:p>
          <a:p>
            <a:pPr>
              <a:lnSpc>
                <a:spcPct val="100000"/>
              </a:lnSpc>
            </a:pPr>
            <a:endParaRPr b="0" lang="en-US" sz="3200" spc="-1" strike="noStrike">
              <a:latin typeface="Arial"/>
            </a:endParaRPr>
          </a:p>
          <a:p>
            <a:pPr>
              <a:lnSpc>
                <a:spcPct val="100000"/>
              </a:lnSpc>
              <a:spcAft>
                <a:spcPts val="1417"/>
              </a:spcAft>
            </a:pPr>
            <a:endParaRPr b="0" lang="en-US" sz="3200" spc="-1" strike="noStrike">
              <a:latin typeface="Arial"/>
            </a:endParaRPr>
          </a:p>
        </p:txBody>
      </p:sp>
    </p:spTree>
  </p:cSld>
  <mc:AlternateContent>
    <mc:Choice Requires="p14">
      <p:transition spd="slow" p14:dur="2000">
        <p:pull dir="d"/>
      </p:transition>
    </mc:Choice>
    <mc:Fallback>
      <p:transition spd="slow">
        <p:pull dir="d"/>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253080"/>
            <a:ext cx="7703640" cy="12348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390" spc="-1" strike="noStrike">
                <a:solidFill>
                  <a:srgbClr val="000000"/>
                </a:solidFill>
                <a:latin typeface="Times New Roman"/>
              </a:rPr>
              <a:t>How Starbucks Unionization Began</a:t>
            </a:r>
            <a:endParaRPr b="0" lang="en-US" sz="4390" spc="-1" strike="noStrike">
              <a:latin typeface="Arial"/>
            </a:endParaRPr>
          </a:p>
        </p:txBody>
      </p:sp>
      <p:sp>
        <p:nvSpPr>
          <p:cNvPr id="128"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normAutofit fontScale="57000"/>
          </a:bodyPr>
          <a:p>
            <a:pPr marL="829800" indent="-143640">
              <a:lnSpc>
                <a:spcPct val="100000"/>
              </a:lnSpc>
              <a:spcBef>
                <a:spcPts val="1199"/>
              </a:spcBef>
              <a:spcAft>
                <a:spcPts val="1199"/>
              </a:spcAft>
              <a:buClr>
                <a:srgbClr val="000000"/>
              </a:buClr>
              <a:buSzPct val="45000"/>
              <a:buFont typeface="Wingdings" charset="2"/>
              <a:buChar char=""/>
            </a:pPr>
            <a:r>
              <a:rPr b="0" lang="en-US" sz="3200" spc="-1" strike="noStrike">
                <a:solidFill>
                  <a:srgbClr val="000000"/>
                </a:solidFill>
                <a:latin typeface="Times New Roman"/>
              </a:rPr>
              <a:t>The Unionization of Starbucks began in 2019.</a:t>
            </a:r>
            <a:endParaRPr b="0" lang="en-US" sz="3200" spc="-1" strike="noStrike">
              <a:latin typeface="Arial"/>
            </a:endParaRPr>
          </a:p>
          <a:p>
            <a:pPr marL="829800" indent="-143640">
              <a:lnSpc>
                <a:spcPct val="100000"/>
              </a:lnSpc>
              <a:spcBef>
                <a:spcPts val="1199"/>
              </a:spcBef>
              <a:spcAft>
                <a:spcPts val="1199"/>
              </a:spcAft>
              <a:buClr>
                <a:srgbClr val="000000"/>
              </a:buClr>
              <a:buSzPct val="45000"/>
              <a:buFont typeface="Wingdings" charset="2"/>
              <a:buChar char=""/>
            </a:pPr>
            <a:r>
              <a:rPr b="0" lang="en-US" sz="3200" spc="-1" strike="noStrike">
                <a:solidFill>
                  <a:srgbClr val="000000"/>
                </a:solidFill>
                <a:latin typeface="Times New Roman"/>
              </a:rPr>
              <a:t>A professional organizer Richard Bensinger helped Starbucks Workers United run an actual formal campaign inspired by the drive Spot coffee.</a:t>
            </a:r>
            <a:endParaRPr b="0" lang="en-US" sz="3200" spc="-1" strike="noStrike">
              <a:latin typeface="Arial"/>
            </a:endParaRPr>
          </a:p>
          <a:p>
            <a:pPr marL="829800" indent="-143640">
              <a:lnSpc>
                <a:spcPct val="100000"/>
              </a:lnSpc>
              <a:spcBef>
                <a:spcPts val="1199"/>
              </a:spcBef>
              <a:spcAft>
                <a:spcPts val="1199"/>
              </a:spcAft>
              <a:buClr>
                <a:srgbClr val="000000"/>
              </a:buClr>
              <a:buSzPct val="45000"/>
              <a:buFont typeface="Wingdings" charset="2"/>
              <a:buChar char=""/>
            </a:pPr>
            <a:r>
              <a:rPr b="0" lang="en-US" sz="3200" spc="-1" strike="noStrike">
                <a:solidFill>
                  <a:srgbClr val="000000"/>
                </a:solidFill>
                <a:latin typeface="Times New Roman"/>
              </a:rPr>
              <a:t>The drive received huge support and was supported through social media and rallies.</a:t>
            </a:r>
            <a:endParaRPr b="0" lang="en-US" sz="3200" spc="-1" strike="noStrike">
              <a:latin typeface="Arial"/>
            </a:endParaRPr>
          </a:p>
          <a:p>
            <a:pPr marL="829800" indent="-143640">
              <a:lnSpc>
                <a:spcPct val="100000"/>
              </a:lnSpc>
              <a:spcBef>
                <a:spcPts val="1199"/>
              </a:spcBef>
              <a:spcAft>
                <a:spcPts val="1199"/>
              </a:spcAft>
              <a:buClr>
                <a:srgbClr val="000000"/>
              </a:buClr>
              <a:buSzPct val="45000"/>
              <a:buFont typeface="Wingdings" charset="2"/>
              <a:buChar char=""/>
            </a:pPr>
            <a:r>
              <a:rPr b="0" lang="en-US" sz="3200" spc="-1" strike="noStrike">
                <a:solidFill>
                  <a:srgbClr val="000000"/>
                </a:solidFill>
                <a:latin typeface="Times New Roman"/>
              </a:rPr>
              <a:t>The Unionization movement seemed to have more momentum than Starbucks.</a:t>
            </a:r>
            <a:endParaRPr b="0" lang="en-US" sz="3200" spc="-1" strike="noStrike">
              <a:latin typeface="Arial"/>
            </a:endParaRPr>
          </a:p>
          <a:p>
            <a:pPr marL="829800" indent="-143640">
              <a:lnSpc>
                <a:spcPct val="100000"/>
              </a:lnSpc>
              <a:spcBef>
                <a:spcPts val="1199"/>
              </a:spcBef>
              <a:spcAft>
                <a:spcPts val="1199"/>
              </a:spcAft>
              <a:buClr>
                <a:srgbClr val="000000"/>
              </a:buClr>
              <a:buSzPct val="45000"/>
              <a:buFont typeface="Wingdings" charset="2"/>
              <a:buChar char=""/>
            </a:pPr>
            <a:r>
              <a:rPr b="0" lang="en-US" sz="3200" spc="-1" strike="noStrike">
                <a:solidFill>
                  <a:srgbClr val="000000"/>
                </a:solidFill>
                <a:latin typeface="Times New Roman"/>
              </a:rPr>
              <a:t>Starbucks Unionization performed well during the election, winning in over 1000 stores.</a:t>
            </a:r>
            <a:endParaRPr b="0" lang="en-US" sz="3200" spc="-1" strike="noStrike">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253080"/>
            <a:ext cx="7703640" cy="12348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390" spc="-1" strike="noStrike">
                <a:solidFill>
                  <a:srgbClr val="000000"/>
                </a:solidFill>
                <a:latin typeface="Times New Roman"/>
              </a:rPr>
              <a:t>Why Starbucks Unionization Began</a:t>
            </a:r>
            <a:endParaRPr b="0" lang="en-US" sz="4390" spc="-1" strike="noStrike">
              <a:latin typeface="Arial"/>
            </a:endParaRPr>
          </a:p>
        </p:txBody>
      </p:sp>
      <p:sp>
        <p:nvSpPr>
          <p:cNvPr id="130"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normAutofit fontScale="35000"/>
          </a:bodyPr>
          <a:p>
            <a:pPr marL="829800" indent="-143640">
              <a:lnSpc>
                <a:spcPct val="100000"/>
              </a:lnSpc>
              <a:spcBef>
                <a:spcPts val="1199"/>
              </a:spcBef>
              <a:spcAft>
                <a:spcPts val="1199"/>
              </a:spcAft>
              <a:buClr>
                <a:srgbClr val="000000"/>
              </a:buClr>
              <a:buSzPct val="45000"/>
              <a:buFont typeface="Wingdings" charset="2"/>
              <a:buChar char=""/>
            </a:pPr>
            <a:r>
              <a:rPr b="0" lang="en-US" sz="3200" spc="-1" strike="noStrike">
                <a:solidFill>
                  <a:srgbClr val="000000"/>
                </a:solidFill>
                <a:latin typeface="Times New Roman"/>
              </a:rPr>
              <a:t>The primary objective of unionization was to improve living standards by subsidizing a living wage and affordable rent for workers.</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The Union of Starbucks strongly believes that gaining solidarity and strength as a team can benefit co-workers and others in the industry (Starbucks Workers United, 2022). </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Unionization ensures that employees can freely voice their concerns.</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Unionization focuses on improving social and economic justice for the nationwide workers.</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Unionization that fosters solid partnerships will promote equality (Starbucks Workers United, 2022).</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Employees believe that unions offer more stability.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301320"/>
            <a:ext cx="7703640" cy="11383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390" spc="-1" strike="noStrike">
                <a:solidFill>
                  <a:srgbClr val="000000"/>
                </a:solidFill>
                <a:latin typeface="Times New Roman"/>
              </a:rPr>
              <a:t>Pros of  Starbucks Unionization</a:t>
            </a:r>
            <a:endParaRPr b="0" lang="en-US" sz="4390" spc="-1" strike="noStrike">
              <a:latin typeface="Arial"/>
            </a:endParaRPr>
          </a:p>
        </p:txBody>
      </p:sp>
      <p:sp>
        <p:nvSpPr>
          <p:cNvPr id="132"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normAutofit fontScale="56000"/>
          </a:bodyPr>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If all Starbucks shops become unionized, wages and benefits may rise significantly above what independent coffee stores and small chains pay. </a:t>
            </a:r>
            <a:endParaRPr b="0" lang="en-US" sz="3200" spc="-1" strike="noStrike">
              <a:latin typeface="Arial"/>
            </a:endParaRPr>
          </a:p>
          <a:p>
            <a:pPr marL="829800" indent="-143640">
              <a:lnSpc>
                <a:spcPct val="100000"/>
              </a:lnSpc>
              <a:spcAft>
                <a:spcPts val="1417"/>
              </a:spcAft>
              <a:buClr>
                <a:srgbClr val="000000"/>
              </a:buClr>
              <a:buSzPct val="45000"/>
              <a:buFont typeface="Wingdings" charset="2"/>
              <a:buChar char=""/>
            </a:pPr>
            <a:r>
              <a:rPr b="0" lang="en-US" sz="3200" spc="-1" strike="noStrike">
                <a:solidFill>
                  <a:srgbClr val="000000"/>
                </a:solidFill>
                <a:latin typeface="Times New Roman"/>
              </a:rPr>
              <a:t> </a:t>
            </a:r>
            <a:r>
              <a:rPr b="0" lang="en-US" sz="3200" spc="-1" strike="noStrike">
                <a:solidFill>
                  <a:srgbClr val="000000"/>
                </a:solidFill>
                <a:latin typeface="Times New Roman"/>
              </a:rPr>
              <a:t>A union can protect all Starbucks workers from any unfair discipline or firing.</a:t>
            </a:r>
            <a:endParaRPr b="0" lang="en-US" sz="3200" spc="-1" strike="noStrike">
              <a:latin typeface="Arial"/>
            </a:endParaRPr>
          </a:p>
          <a:p>
            <a:pPr marL="829800" indent="-143640">
              <a:lnSpc>
                <a:spcPct val="100000"/>
              </a:lnSpc>
              <a:spcAft>
                <a:spcPts val="1417"/>
              </a:spcAft>
              <a:buClr>
                <a:srgbClr val="000000"/>
              </a:buClr>
              <a:buSzPct val="45000"/>
              <a:buFont typeface="Wingdings" charset="2"/>
              <a:buChar char=""/>
            </a:pPr>
            <a:r>
              <a:rPr b="0" lang="en-US" sz="3200" spc="-1" strike="noStrike">
                <a:solidFill>
                  <a:srgbClr val="000000"/>
                </a:solidFill>
                <a:latin typeface="Times New Roman"/>
              </a:rPr>
              <a:t>A Starbucks unionization can create a better working environment for baristas as they can work according to their free will.</a:t>
            </a:r>
            <a:endParaRPr b="0" lang="en-US" sz="3200" spc="-1" strike="noStrike">
              <a:latin typeface="Arial"/>
            </a:endParaRPr>
          </a:p>
          <a:p>
            <a:pPr marL="829800" indent="-143640">
              <a:lnSpc>
                <a:spcPct val="100000"/>
              </a:lnSpc>
              <a:spcAft>
                <a:spcPts val="1417"/>
              </a:spcAft>
              <a:buClr>
                <a:srgbClr val="000000"/>
              </a:buClr>
              <a:buSzPct val="45000"/>
              <a:buFont typeface="Wingdings" charset="2"/>
              <a:buChar char=""/>
            </a:pPr>
            <a:r>
              <a:rPr b="0" lang="en-US" sz="3200" spc="-1" strike="noStrike">
                <a:solidFill>
                  <a:srgbClr val="000000"/>
                </a:solidFill>
                <a:latin typeface="Times New Roman"/>
              </a:rPr>
              <a:t>A Starbucks unionization will result in higher coffee quality and better service as coffee makers can enjoy benefits such as health insurance, retirement plans, and seniority pay increases (Hui‐Jung, 2019).</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301320"/>
            <a:ext cx="7703640" cy="11383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390" spc="-1" strike="noStrike">
                <a:solidFill>
                  <a:srgbClr val="000000"/>
                </a:solidFill>
                <a:latin typeface="Times New Roman"/>
              </a:rPr>
              <a:t>Cons of  Starbucks Unionization</a:t>
            </a:r>
            <a:endParaRPr b="0" lang="en-US" sz="4390" spc="-1" strike="noStrike">
              <a:latin typeface="Arial"/>
            </a:endParaRPr>
          </a:p>
        </p:txBody>
      </p:sp>
      <p:sp>
        <p:nvSpPr>
          <p:cNvPr id="134"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normAutofit fontScale="50000"/>
          </a:bodyPr>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 </a:t>
            </a:r>
            <a:r>
              <a:rPr b="0" lang="en-US" sz="3200" spc="-1" strike="noStrike">
                <a:solidFill>
                  <a:srgbClr val="000000"/>
                </a:solidFill>
                <a:latin typeface="Times New Roman"/>
              </a:rPr>
              <a:t>Seeking to change working conditions in companies requires a lot of effort and resources from employees and company management.</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Not all people like unions, and they are not supportive of them. </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The Company's management may decide to close down unionized branches, which may result in unemployment.</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Starbucks unionized stores may see either lower sales due to higher prices or lower earnings per store due to higher costs.</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Passing the employee costs on to customers may reduce unit volume and employee needs.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301320"/>
            <a:ext cx="7703640" cy="1138320"/>
          </a:xfrm>
          <a:prstGeom prst="rect">
            <a:avLst/>
          </a:prstGeom>
          <a:noFill/>
          <a:ln>
            <a:noFill/>
          </a:ln>
        </p:spPr>
        <p:style>
          <a:lnRef idx="0"/>
          <a:fillRef idx="0"/>
          <a:effectRef idx="0"/>
          <a:fontRef idx="minor"/>
        </p:style>
        <p:txBody>
          <a:bodyPr lIns="0" rIns="0" tIns="0" bIns="0" anchor="ctr">
            <a:noAutofit/>
          </a:bodyPr>
          <a:p>
            <a:pPr algn="ctr">
              <a:lnSpc>
                <a:spcPct val="100000"/>
              </a:lnSpc>
              <a:spcBef>
                <a:spcPts val="1199"/>
              </a:spcBef>
              <a:spcAft>
                <a:spcPts val="799"/>
              </a:spcAft>
            </a:pPr>
            <a:r>
              <a:rPr b="0" lang="en-US" sz="4390" spc="-1" strike="noStrike">
                <a:solidFill>
                  <a:srgbClr val="000000"/>
                </a:solidFill>
                <a:latin typeface="Times New Roman"/>
              </a:rPr>
              <a:t>The Effects of Unionization</a:t>
            </a:r>
            <a:endParaRPr b="0" lang="en-US" sz="4390" spc="-1" strike="noStrike">
              <a:latin typeface="Arial"/>
            </a:endParaRPr>
          </a:p>
        </p:txBody>
      </p:sp>
      <p:sp>
        <p:nvSpPr>
          <p:cNvPr id="136"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normAutofit/>
          </a:bodyPr>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The movement led to a raise for baristas and other workers who earn about $9 per hour.</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Starbucks was forced to close some stores to conduct anti-bias training classes.</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Starbucks has been forced to halt its controversial youth wages scheme.</a:t>
            </a:r>
            <a:endParaRPr b="0" lang="en-US" sz="3200" spc="-1" strike="noStrike">
              <a:latin typeface="Arial"/>
            </a:endParaRPr>
          </a:p>
          <a:p>
            <a:pPr marL="829800" indent="-143640">
              <a:lnSpc>
                <a:spcPct val="100000"/>
              </a:lnSpc>
              <a:spcBef>
                <a:spcPts val="1199"/>
              </a:spcBef>
              <a:spcAft>
                <a:spcPts val="799"/>
              </a:spcAft>
              <a:buClr>
                <a:srgbClr val="000000"/>
              </a:buClr>
              <a:buSzPct val="45000"/>
              <a:buFont typeface="Wingdings" charset="2"/>
              <a:buChar char=""/>
            </a:pPr>
            <a:r>
              <a:rPr b="0" lang="en-US" sz="3200" spc="-1" strike="noStrike">
                <a:solidFill>
                  <a:srgbClr val="000000"/>
                </a:solidFill>
                <a:latin typeface="Times New Roman"/>
              </a:rPr>
              <a:t>The movement has allowed workers a voice in work conditions.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301320"/>
            <a:ext cx="7703640" cy="11383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390" spc="-1" strike="noStrike">
                <a:solidFill>
                  <a:srgbClr val="000000"/>
                </a:solidFill>
                <a:latin typeface="Times New Roman"/>
              </a:rPr>
              <a:t>References</a:t>
            </a:r>
            <a:endParaRPr b="0" lang="en-US" sz="4390" spc="-1" strike="noStrike">
              <a:latin typeface="Arial"/>
            </a:endParaRPr>
          </a:p>
        </p:txBody>
      </p:sp>
      <p:sp>
        <p:nvSpPr>
          <p:cNvPr id="138" name="CustomShape 2"/>
          <p:cNvSpPr/>
          <p:nvPr/>
        </p:nvSpPr>
        <p:spPr>
          <a:xfrm>
            <a:off x="504000" y="1769040"/>
            <a:ext cx="8869680" cy="4384080"/>
          </a:xfrm>
          <a:prstGeom prst="rect">
            <a:avLst/>
          </a:prstGeom>
          <a:noFill/>
          <a:ln>
            <a:noFill/>
          </a:ln>
        </p:spPr>
        <p:style>
          <a:lnRef idx="0"/>
          <a:fillRef idx="0"/>
          <a:effectRef idx="0"/>
          <a:fontRef idx="minor"/>
        </p:style>
      </p:sp>
      <p:sp>
        <p:nvSpPr>
          <p:cNvPr id="139" name="TextShape 3"/>
          <p:cNvSpPr txBox="1"/>
          <p:nvPr/>
        </p:nvSpPr>
        <p:spPr>
          <a:xfrm>
            <a:off x="504000" y="1828800"/>
            <a:ext cx="9188640" cy="5393160"/>
          </a:xfrm>
          <a:prstGeom prst="rect">
            <a:avLst/>
          </a:prstGeom>
          <a:noFill/>
          <a:ln>
            <a:noFill/>
          </a:ln>
        </p:spPr>
        <p:txBody>
          <a:bodyPr lIns="90000" rIns="90000" tIns="45000" bIns="45000">
            <a:noAutofit/>
          </a:bodyPr>
          <a:p>
            <a:pPr marL="457200" indent="-457200">
              <a:lnSpc>
                <a:spcPct val="100000"/>
              </a:lnSpc>
              <a:spcBef>
                <a:spcPts val="1199"/>
              </a:spcBef>
              <a:spcAft>
                <a:spcPts val="1199"/>
              </a:spcAft>
            </a:pPr>
            <a:r>
              <a:rPr b="0" lang="en-US" sz="1800" spc="-1" strike="noStrike" u="sng">
                <a:solidFill>
                  <a:srgbClr val="000000"/>
                </a:solidFill>
                <a:uFill>
                  <a:solidFill>
                    <a:srgbClr val="0000ee"/>
                  </a:solidFill>
                </a:uFill>
                <a:latin typeface="Times New Roman"/>
              </a:rPr>
              <a:t>Bonaparte, Y. L. (2020). A Starbucks Blend: Race, Social Marketing and Corporate Social Responsibility.</a:t>
            </a:r>
            <a:r>
              <a:rPr b="0" lang="en-US" sz="1800" spc="-1" strike="noStrike">
                <a:latin typeface="Arial"/>
                <a:hlinkClick r:id="rId1"/>
              </a:rPr>
              <a:t>https://digitalcommons.kennesaw.edu/cgi/viewcontent.cgi?article=1440&amp;context=ama_proceedings</a:t>
            </a:r>
            <a:endParaRPr b="0" lang="en-US" sz="1800" spc="-1" strike="noStrike">
              <a:latin typeface="Arial"/>
            </a:endParaRPr>
          </a:p>
          <a:p>
            <a:r>
              <a:rPr b="0" lang="en-US" sz="1800" spc="-1" strike="noStrike">
                <a:solidFill>
                  <a:srgbClr val="000000"/>
                </a:solidFill>
                <a:latin typeface="Arial"/>
              </a:rPr>
              <a:t>Higgins, Abigail. "More Starbucks stores want to unionize. These women and nonbinary </a:t>
            </a:r>
            <a:r>
              <a:rPr b="0" lang="en-US" sz="1800" spc="-1" strike="noStrike">
                <a:solidFill>
                  <a:srgbClr val="000000"/>
                </a:solidFill>
                <a:latin typeface="Arial"/>
              </a:rPr>
              <a:t>	</a:t>
            </a:r>
            <a:r>
              <a:rPr b="0" lang="en-US" sz="1800" spc="-1" strike="noStrike">
                <a:solidFill>
                  <a:srgbClr val="000000"/>
                </a:solidFill>
                <a:latin typeface="Arial"/>
              </a:rPr>
              <a:t>workers </a:t>
            </a:r>
            <a:r>
              <a:rPr b="0" lang="en-US" sz="1800" spc="-1" strike="noStrike">
                <a:solidFill>
                  <a:srgbClr val="000000"/>
                </a:solidFill>
                <a:latin typeface="Arial"/>
              </a:rPr>
              <a:t>	</a:t>
            </a:r>
            <a:r>
              <a:rPr b="0" lang="en-US" sz="1800" spc="-1" strike="noStrike">
                <a:solidFill>
                  <a:srgbClr val="000000"/>
                </a:solidFill>
                <a:latin typeface="Arial"/>
              </a:rPr>
              <a:t>are leading the push." </a:t>
            </a:r>
            <a:r>
              <a:rPr b="0" lang="en-US" sz="1800" spc="-1" strike="noStrike">
                <a:solidFill>
                  <a:srgbClr val="000000"/>
                </a:solidFill>
                <a:latin typeface="Arial"/>
              </a:rPr>
              <a:t>Washington Post</a:t>
            </a:r>
            <a:r>
              <a:rPr b="0" lang="en-US" sz="1800" spc="-1" strike="noStrike">
                <a:solidFill>
                  <a:srgbClr val="000000"/>
                </a:solidFill>
                <a:latin typeface="Arial"/>
              </a:rPr>
              <a:t>, 4 Mar. 2022, p. NA. </a:t>
            </a:r>
            <a:r>
              <a:rPr b="0" lang="en-US" sz="1800" spc="-1" strike="noStrike">
                <a:solidFill>
                  <a:srgbClr val="000000"/>
                </a:solidFill>
                <a:latin typeface="Arial"/>
              </a:rPr>
              <a:t>Gale In </a:t>
            </a:r>
            <a:r>
              <a:rPr b="0" lang="en-US" sz="1800" spc="-1" strike="noStrike">
                <a:solidFill>
                  <a:srgbClr val="000000"/>
                </a:solidFill>
                <a:latin typeface="Arial"/>
              </a:rPr>
              <a:t>	</a:t>
            </a:r>
            <a:r>
              <a:rPr b="0" lang="en-US" sz="1800" spc="-1" strike="noStrike">
                <a:solidFill>
                  <a:srgbClr val="000000"/>
                </a:solidFill>
                <a:latin typeface="Arial"/>
              </a:rPr>
              <a:t>	</a:t>
            </a:r>
            <a:r>
              <a:rPr b="0" lang="en-US" sz="1800" spc="-1" strike="noStrike">
                <a:solidFill>
                  <a:srgbClr val="000000"/>
                </a:solidFill>
                <a:latin typeface="Arial"/>
              </a:rPr>
              <a:t>Context: Opposing </a:t>
            </a:r>
            <a:r>
              <a:rPr b="0" lang="en-US" sz="1800" spc="-1" strike="noStrike">
                <a:solidFill>
                  <a:srgbClr val="000000"/>
                </a:solidFill>
                <a:latin typeface="Arial"/>
              </a:rPr>
              <a:t>	</a:t>
            </a:r>
            <a:r>
              <a:rPr b="0" lang="en-US" sz="1800" spc="-1" strike="noStrike">
                <a:solidFill>
                  <a:srgbClr val="000000"/>
                </a:solidFill>
                <a:latin typeface="Arial"/>
              </a:rPr>
              <a:t>Viewpoints</a:t>
            </a:r>
            <a:r>
              <a:rPr b="0" lang="en-US" sz="1800" spc="-1" strike="noStrike">
                <a:solidFill>
                  <a:srgbClr val="000000"/>
                </a:solidFill>
                <a:latin typeface="Arial"/>
              </a:rPr>
              <a:t>,</a:t>
            </a:r>
            <a:r>
              <a:rPr b="0" lang="en-US" sz="1800" spc="-1" strike="noStrike">
                <a:solidFill>
                  <a:srgbClr val="000000"/>
                </a:solidFill>
                <a:latin typeface="Arial"/>
              </a:rPr>
              <a:t> </a:t>
            </a:r>
            <a:r>
              <a:rPr b="0" lang="en-US" sz="1800" spc="-1" strike="noStrike">
                <a:solidFill>
                  <a:srgbClr val="000000"/>
                </a:solidFill>
                <a:latin typeface="Arial"/>
              </a:rPr>
              <a:t>link.gale.com/apps/doc/A695674636/OVIC?</a:t>
            </a:r>
            <a:r>
              <a:rPr b="0" lang="en-US" sz="1800" spc="-1" strike="noStrike">
                <a:solidFill>
                  <a:srgbClr val="000000"/>
                </a:solidFill>
                <a:latin typeface="Arial"/>
              </a:rPr>
              <a:t>	</a:t>
            </a:r>
            <a:r>
              <a:rPr b="0" lang="en-US" sz="1800" spc="-1" strike="noStrike">
                <a:solidFill>
                  <a:srgbClr val="000000"/>
                </a:solidFill>
                <a:latin typeface="Arial"/>
              </a:rPr>
              <a:t>	</a:t>
            </a:r>
            <a:r>
              <a:rPr b="0" lang="en-US" sz="1800" spc="-1" strike="noStrike">
                <a:solidFill>
                  <a:srgbClr val="000000"/>
                </a:solidFill>
                <a:latin typeface="Arial"/>
              </a:rPr>
              <a:t>u=miam50083&amp;sid=bookmark-</a:t>
            </a:r>
            <a:r>
              <a:rPr b="0" lang="en-US" sz="1800" spc="-1" strike="noStrike">
                <a:solidFill>
                  <a:srgbClr val="000000"/>
                </a:solidFill>
                <a:latin typeface="Arial"/>
              </a:rPr>
              <a:t>	</a:t>
            </a:r>
            <a:r>
              <a:rPr b="0" lang="en-US" sz="1800" spc="-1" strike="noStrike">
                <a:solidFill>
                  <a:srgbClr val="000000"/>
                </a:solidFill>
                <a:latin typeface="Arial"/>
              </a:rPr>
              <a:t>OVIC&amp;xid=ef056020. Accessed 18 May 2022. </a:t>
            </a:r>
            <a:endParaRPr b="0" lang="en-US" sz="1800" spc="-1" strike="noStrike">
              <a:latin typeface="Arial"/>
            </a:endParaRPr>
          </a:p>
          <a:p>
            <a:pPr marL="457200" indent="-457200">
              <a:lnSpc>
                <a:spcPct val="100000"/>
              </a:lnSpc>
            </a:pPr>
            <a:r>
              <a:rPr b="0" lang="en-US" sz="1800" spc="-1" strike="noStrike">
                <a:solidFill>
                  <a:srgbClr val="000000"/>
                </a:solidFill>
                <a:latin typeface="Times New Roman"/>
              </a:rPr>
              <a:t>	</a:t>
            </a:r>
            <a:r>
              <a:rPr b="0" lang="en-US" sz="1800" spc="-1" strike="noStrike">
                <a:latin typeface="Arial"/>
                <a:hlinkClick r:id="rId2"/>
              </a:rPr>
              <a:t>https://www.cnbc.com/2022/06/02/starbucks-union-creates-1-million-fund-to-cover-lost-</a:t>
            </a:r>
            <a:r>
              <a:rPr b="0" lang="en-US" sz="1800" spc="-1" strike="noStrike">
                <a:solidFill>
                  <a:srgbClr val="000000"/>
                </a:solidFill>
                <a:latin typeface="Times New Roman"/>
              </a:rPr>
              <a:t> </a:t>
            </a:r>
            <a:endParaRPr b="0" lang="en-US" sz="1800" spc="-1" strike="noStrike">
              <a:latin typeface="Arial"/>
            </a:endParaRPr>
          </a:p>
          <a:p>
            <a:pPr marL="457200" indent="-457200">
              <a:lnSpc>
                <a:spcPct val="100000"/>
              </a:lnSpc>
              <a:spcBef>
                <a:spcPts val="1199"/>
              </a:spcBef>
              <a:spcAft>
                <a:spcPts val="1199"/>
              </a:spcAft>
            </a:pPr>
            <a:r>
              <a:rPr b="0" lang="en-US" sz="1800" spc="-1" strike="noStrike">
                <a:solidFill>
                  <a:srgbClr val="000000"/>
                </a:solidFill>
                <a:latin typeface="Times new roman"/>
              </a:rPr>
              <a:t>Hui‐Jung, C. H. U. A. N. G. (2019). Starbucks in the World. </a:t>
            </a:r>
            <a:r>
              <a:rPr b="0" lang="en-US" sz="1800" spc="-1" strike="noStrike">
                <a:solidFill>
                  <a:srgbClr val="000000"/>
                </a:solidFill>
                <a:latin typeface="Times new roman"/>
              </a:rPr>
              <a:t>HOLISTIC–Journal of Business and Public Administration</a:t>
            </a:r>
            <a:r>
              <a:rPr b="0" lang="en-US" sz="1800" spc="-1" strike="noStrike">
                <a:solidFill>
                  <a:srgbClr val="000000"/>
                </a:solidFill>
                <a:latin typeface="Times new roman"/>
              </a:rPr>
              <a:t>, </a:t>
            </a:r>
            <a:r>
              <a:rPr b="0" lang="en-US" sz="1800" spc="-1" strike="noStrike">
                <a:solidFill>
                  <a:srgbClr val="000000"/>
                </a:solidFill>
                <a:latin typeface="Times new roman"/>
              </a:rPr>
              <a:t>10</a:t>
            </a:r>
            <a:r>
              <a:rPr b="0" lang="en-US" sz="1800" spc="-1" strike="noStrike">
                <a:solidFill>
                  <a:srgbClr val="000000"/>
                </a:solidFill>
                <a:latin typeface="Times new roman"/>
              </a:rPr>
              <a:t>(3), 99-110. </a:t>
            </a:r>
            <a:r>
              <a:rPr b="0" lang="en-US" sz="1800" spc="-1" strike="noStrike">
                <a:latin typeface="Arial"/>
                <a:hlinkClick r:id="rId3"/>
              </a:rPr>
              <a:t>https://holisticajournal.ro/docs/adcf457744f878614a0ea017bc27e787.pdf</a:t>
            </a:r>
            <a:endParaRPr b="0" lang="en-US" sz="1800" spc="-1" strike="noStrike">
              <a:latin typeface="Arial"/>
            </a:endParaRPr>
          </a:p>
          <a:p>
            <a:r>
              <a:rPr b="0" lang="en-US" sz="1800" spc="-1" strike="noStrike" u="sng">
                <a:solidFill>
                  <a:srgbClr val="000000"/>
                </a:solidFill>
                <a:uFill>
                  <a:solidFill>
                    <a:srgbClr val="0000ee"/>
                  </a:solidFill>
                </a:uFill>
                <a:latin typeface="Arial"/>
              </a:rPr>
              <a:t>Starbucks speaks out on unionization, spelling out some of the downsides for </a:t>
            </a:r>
            <a:r>
              <a:rPr b="0" lang="en-US" sz="1800" spc="-1" strike="noStrike" u="sng">
                <a:solidFill>
                  <a:srgbClr val="000000"/>
                </a:solidFill>
                <a:uFill>
                  <a:solidFill>
                    <a:srgbClr val="0000ee"/>
                  </a:solidFill>
                </a:uFill>
                <a:latin typeface="Arial"/>
              </a:rPr>
              <a:t>	</a:t>
            </a:r>
            <a:r>
              <a:rPr b="0" lang="en-US" sz="1800" spc="-1" strike="noStrike" u="sng">
                <a:solidFill>
                  <a:srgbClr val="000000"/>
                </a:solidFill>
                <a:uFill>
                  <a:solidFill>
                    <a:srgbClr val="0000ee"/>
                  </a:solidFill>
                </a:uFill>
                <a:latin typeface="Arial"/>
              </a:rPr>
              <a:t>	</a:t>
            </a:r>
            <a:r>
              <a:rPr b="0" lang="en-US" sz="1800" spc="-1" strike="noStrike" u="sng">
                <a:solidFill>
                  <a:srgbClr val="000000"/>
                </a:solidFill>
                <a:uFill>
                  <a:solidFill>
                    <a:srgbClr val="0000ee"/>
                  </a:solidFill>
                </a:uFill>
                <a:latin typeface="Arial"/>
              </a:rPr>
              <a:t>employees</a:t>
            </a:r>
            <a:r>
              <a:rPr b="0" lang="en-US" sz="1800" spc="-1" strike="noStrike" u="sng">
                <a:solidFill>
                  <a:srgbClr val="000000"/>
                </a:solidFill>
                <a:uFill>
                  <a:solidFill>
                    <a:srgbClr val="0000ee"/>
                  </a:solidFill>
                </a:uFill>
                <a:latin typeface="Arial"/>
              </a:rPr>
              <a:t>. (2022, February 14). Restaurant Business. </a:t>
            </a:r>
            <a:r>
              <a:rPr b="0" lang="en-US" sz="1800" spc="-1" strike="noStrike">
                <a:latin typeface="Arial"/>
                <a:hlinkClick r:id="rId4"/>
              </a:rPr>
              <a:t>https://www.restaurantbusinessonline.com/workforce/starbucks-speaks-out-unionization-spelling-out-some-downsides-employees</a:t>
            </a:r>
            <a:r>
              <a:rPr b="0" lang="en-US" sz="1800" spc="-1" strike="noStrike" u="sng">
                <a:solidFill>
                  <a:srgbClr val="000000"/>
                </a:solidFill>
                <a:uFill>
                  <a:solidFill>
                    <a:srgbClr val="0000ee"/>
                  </a:solidFill>
                </a:uFill>
                <a:latin typeface="Arial"/>
              </a:rPr>
              <a:t> </a:t>
            </a:r>
            <a:endParaRPr b="0" lang="en-US" sz="1800" spc="-1" strike="noStrike">
              <a:latin typeface="Arial"/>
            </a:endParaRPr>
          </a:p>
          <a:p>
            <a:r>
              <a:rPr b="0" lang="en-US" sz="1800" spc="-1" strike="noStrike" u="sng">
                <a:solidFill>
                  <a:srgbClr val="000000"/>
                </a:solidFill>
                <a:uFill>
                  <a:solidFill>
                    <a:srgbClr val="0000ee"/>
                  </a:solidFill>
                </a:uFill>
                <a:latin typeface="Arial"/>
              </a:rPr>
              <a:t>Starbucks Workers united</a:t>
            </a:r>
            <a:r>
              <a:rPr b="0" lang="en-US" sz="1800" spc="-1" strike="noStrike" u="sng">
                <a:solidFill>
                  <a:srgbClr val="000000"/>
                </a:solidFill>
                <a:uFill>
                  <a:solidFill>
                    <a:srgbClr val="0000ee"/>
                  </a:solidFill>
                </a:uFill>
                <a:latin typeface="Arial"/>
              </a:rPr>
              <a:t>. Starbucks Workers United. (n.d.). Retrieved May 20, 2022, from https://sbworkersunited.org/  </a:t>
            </a:r>
            <a:endParaRPr b="0" lang="en-US" sz="1800" spc="-1" strike="noStrike">
              <a:latin typeface="Arial"/>
            </a:endParaRPr>
          </a:p>
        </p:txBody>
      </p:sp>
    </p:spTree>
  </p:cSld>
  <mc:AlternateContent>
    <mc:Choice Requires="p14">
      <p:transition spd="slow" p14:dur="2000">
        <p:wipe dir="u"/>
      </p:transition>
    </mc:Choice>
    <mc:Fallback>
      <p:transition spd="slow">
        <p:wipe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2022-09-26T12:11:55Z</dcterms:created>
  <dc:creator/>
  <dc:description>Those creative commons textures have been used:
http://www.flickr.com/photos/kellyloveswhales/3505365913/ by 'Kelly Loves Whales'
http://www.flickr.com/photos/digitalyardsale/4806075532/in/photostream/ by Nick Merritt
License: https://creativecommons.org/licenses/by-sa/3.0/</dc:description>
  <dc:language>en-US</dc:language>
  <cp:lastModifiedBy/>
  <dcterms:modified xsi:type="dcterms:W3CDTF">2022-09-26T23:03:29Z</dcterms:modified>
  <cp:revision>14</cp:revision>
  <dc:subject/>
  <dc:title>Vintage</dc:title>
</cp:coreProperties>
</file>