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1.jpeg" ContentType="image/jpeg"/>
  <Override PartName="/ppt/media/image30.jpeg" ContentType="image/jpeg"/>
  <Override PartName="/ppt/media/image24.jpeg" ContentType="image/jpeg"/>
  <Override PartName="/ppt/media/image6.wmf" ContentType="image/x-wmf"/>
  <Override PartName="/ppt/media/image5.wmf" ContentType="image/x-wmf"/>
  <Override PartName="/ppt/media/image4.wmf" ContentType="image/x-wmf"/>
  <Override PartName="/ppt/media/image3.wmf" ContentType="image/x-wmf"/>
  <Override PartName="/ppt/media/image1.wmf" ContentType="image/x-wmf"/>
  <Override PartName="/ppt/media/image2.wmf" ContentType="image/x-wmf"/>
  <Override PartName="/ppt/media/image7.wmf" ContentType="image/x-wmf"/>
  <Override PartName="/ppt/media/image8.wmf" ContentType="image/x-wmf"/>
  <Override PartName="/ppt/media/image9.wmf" ContentType="image/x-wmf"/>
  <Override PartName="/ppt/media/image10.wmf" ContentType="image/x-wmf"/>
  <Override PartName="/ppt/media/image16.jpeg" ContentType="image/jpe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3.png" ContentType="image/png"/>
  <Override PartName="/ppt/media/image14.png" ContentType="image/png"/>
  <Override PartName="/ppt/media/image11.png" ContentType="image/png"/>
  <Override PartName="/ppt/media/image12.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3200" spc="-1" strike="noStrike">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3200" spc="-1" strike="noStrike">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3200" spc="-1" strike="noStrike">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3200" spc="-1" strike="noStrike">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3200" spc="-1" strike="noStrike">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3200" spc="-1" strike="noStrike">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54"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56"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59"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64"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
        <p:nvSpPr>
          <p:cNvPr id="65"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67"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69"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73"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75"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3200" spc="-1" strike="noStrike">
              <a:latin typeface="Arial"/>
            </a:endParaRPr>
          </a:p>
        </p:txBody>
      </p:sp>
      <p:sp>
        <p:nvSpPr>
          <p:cNvPr id="76"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78"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79"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80"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
        <p:nvSpPr>
          <p:cNvPr id="81"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83"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3200" spc="-1" strike="noStrike">
              <a:latin typeface="Arial"/>
            </a:endParaRPr>
          </a:p>
        </p:txBody>
      </p:sp>
      <p:sp>
        <p:nvSpPr>
          <p:cNvPr id="84"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3200" spc="-1" strike="noStrike">
              <a:latin typeface="Arial"/>
            </a:endParaRPr>
          </a:p>
        </p:txBody>
      </p:sp>
      <p:sp>
        <p:nvSpPr>
          <p:cNvPr id="85"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3200" spc="-1" strike="noStrike">
              <a:latin typeface="Arial"/>
            </a:endParaRPr>
          </a:p>
        </p:txBody>
      </p:sp>
      <p:sp>
        <p:nvSpPr>
          <p:cNvPr id="86"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3200" spc="-1" strike="noStrike">
              <a:latin typeface="Arial"/>
            </a:endParaRPr>
          </a:p>
        </p:txBody>
      </p:sp>
      <p:sp>
        <p:nvSpPr>
          <p:cNvPr id="87"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3200" spc="-1" strike="noStrike">
              <a:latin typeface="Arial"/>
            </a:endParaRPr>
          </a:p>
        </p:txBody>
      </p:sp>
      <p:sp>
        <p:nvSpPr>
          <p:cNvPr id="88"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98"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00"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02"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103"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07"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108"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
        <p:nvSpPr>
          <p:cNvPr id="109"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11"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113"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15"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116"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117"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19"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3200" spc="-1" strike="noStrike">
              <a:latin typeface="Arial"/>
            </a:endParaRPr>
          </a:p>
        </p:txBody>
      </p:sp>
      <p:sp>
        <p:nvSpPr>
          <p:cNvPr id="120"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22"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123"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124"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
        <p:nvSpPr>
          <p:cNvPr id="125"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27"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3200" spc="-1" strike="noStrike">
              <a:latin typeface="Arial"/>
            </a:endParaRPr>
          </a:p>
        </p:txBody>
      </p:sp>
      <p:sp>
        <p:nvSpPr>
          <p:cNvPr id="128"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3200" spc="-1" strike="noStrike">
              <a:latin typeface="Arial"/>
            </a:endParaRPr>
          </a:p>
        </p:txBody>
      </p:sp>
      <p:sp>
        <p:nvSpPr>
          <p:cNvPr id="129"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3200" spc="-1" strike="noStrike">
              <a:latin typeface="Arial"/>
            </a:endParaRPr>
          </a:p>
        </p:txBody>
      </p:sp>
      <p:sp>
        <p:nvSpPr>
          <p:cNvPr id="130"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3200" spc="-1" strike="noStrike">
              <a:latin typeface="Arial"/>
            </a:endParaRPr>
          </a:p>
        </p:txBody>
      </p:sp>
      <p:sp>
        <p:nvSpPr>
          <p:cNvPr id="131"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3200" spc="-1" strike="noStrike">
              <a:latin typeface="Arial"/>
            </a:endParaRPr>
          </a:p>
        </p:txBody>
      </p:sp>
      <p:sp>
        <p:nvSpPr>
          <p:cNvPr id="132"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38"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40"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42"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143"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47"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148"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
        <p:nvSpPr>
          <p:cNvPr id="149"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51"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152"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153"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55"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156"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157"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59"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3200" spc="-1" strike="noStrike">
              <a:latin typeface="Arial"/>
            </a:endParaRPr>
          </a:p>
        </p:txBody>
      </p:sp>
      <p:sp>
        <p:nvSpPr>
          <p:cNvPr id="160"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62"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163"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164"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
        <p:nvSpPr>
          <p:cNvPr id="165"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67"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3200" spc="-1" strike="noStrike">
              <a:latin typeface="Arial"/>
            </a:endParaRPr>
          </a:p>
        </p:txBody>
      </p:sp>
      <p:sp>
        <p:nvSpPr>
          <p:cNvPr id="168"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3200" spc="-1" strike="noStrike">
              <a:latin typeface="Arial"/>
            </a:endParaRPr>
          </a:p>
        </p:txBody>
      </p:sp>
      <p:sp>
        <p:nvSpPr>
          <p:cNvPr id="169"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3200" spc="-1" strike="noStrike">
              <a:latin typeface="Arial"/>
            </a:endParaRPr>
          </a:p>
        </p:txBody>
      </p:sp>
      <p:sp>
        <p:nvSpPr>
          <p:cNvPr id="170"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3200" spc="-1" strike="noStrike">
              <a:latin typeface="Arial"/>
            </a:endParaRPr>
          </a:p>
        </p:txBody>
      </p:sp>
      <p:sp>
        <p:nvSpPr>
          <p:cNvPr id="171"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3200" spc="-1" strike="noStrike">
              <a:latin typeface="Arial"/>
            </a:endParaRPr>
          </a:p>
        </p:txBody>
      </p:sp>
      <p:sp>
        <p:nvSpPr>
          <p:cNvPr id="172"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82"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84"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86"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187"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91"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192"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
        <p:nvSpPr>
          <p:cNvPr id="193"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95"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196"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197"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99"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200"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201"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203"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3200" spc="-1" strike="noStrike">
              <a:latin typeface="Arial"/>
            </a:endParaRPr>
          </a:p>
        </p:txBody>
      </p:sp>
      <p:sp>
        <p:nvSpPr>
          <p:cNvPr id="204"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206"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207"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208"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
        <p:nvSpPr>
          <p:cNvPr id="209"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211"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3200" spc="-1" strike="noStrike">
              <a:latin typeface="Arial"/>
            </a:endParaRPr>
          </a:p>
        </p:txBody>
      </p:sp>
      <p:sp>
        <p:nvSpPr>
          <p:cNvPr id="212"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3200" spc="-1" strike="noStrike">
              <a:latin typeface="Arial"/>
            </a:endParaRPr>
          </a:p>
        </p:txBody>
      </p:sp>
      <p:sp>
        <p:nvSpPr>
          <p:cNvPr id="213"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3200" spc="-1" strike="noStrike">
              <a:latin typeface="Arial"/>
            </a:endParaRPr>
          </a:p>
        </p:txBody>
      </p:sp>
      <p:sp>
        <p:nvSpPr>
          <p:cNvPr id="214"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3200" spc="-1" strike="noStrike">
              <a:latin typeface="Arial"/>
            </a:endParaRPr>
          </a:p>
        </p:txBody>
      </p:sp>
      <p:sp>
        <p:nvSpPr>
          <p:cNvPr id="215"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3200" spc="-1" strike="noStrike">
              <a:latin typeface="Arial"/>
            </a:endParaRPr>
          </a:p>
        </p:txBody>
      </p:sp>
      <p:sp>
        <p:nvSpPr>
          <p:cNvPr id="216"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222"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224"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226"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227"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231"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232"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
        <p:nvSpPr>
          <p:cNvPr id="233"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235"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236"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237"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239"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240"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241"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243"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3200" spc="-1" strike="noStrike">
              <a:latin typeface="Arial"/>
            </a:endParaRPr>
          </a:p>
        </p:txBody>
      </p:sp>
      <p:sp>
        <p:nvSpPr>
          <p:cNvPr id="244"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246"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247"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248"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
        <p:nvSpPr>
          <p:cNvPr id="249"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251"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3200" spc="-1" strike="noStrike">
              <a:latin typeface="Arial"/>
            </a:endParaRPr>
          </a:p>
        </p:txBody>
      </p:sp>
      <p:sp>
        <p:nvSpPr>
          <p:cNvPr id="252"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3200" spc="-1" strike="noStrike">
              <a:latin typeface="Arial"/>
            </a:endParaRPr>
          </a:p>
        </p:txBody>
      </p:sp>
      <p:sp>
        <p:nvSpPr>
          <p:cNvPr id="253"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3200" spc="-1" strike="noStrike">
              <a:latin typeface="Arial"/>
            </a:endParaRPr>
          </a:p>
        </p:txBody>
      </p:sp>
      <p:sp>
        <p:nvSpPr>
          <p:cNvPr id="254"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3200" spc="-1" strike="noStrike">
              <a:latin typeface="Arial"/>
            </a:endParaRPr>
          </a:p>
        </p:txBody>
      </p:sp>
      <p:sp>
        <p:nvSpPr>
          <p:cNvPr id="255"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3200" spc="-1" strike="noStrike">
              <a:latin typeface="Arial"/>
            </a:endParaRPr>
          </a:p>
        </p:txBody>
      </p:sp>
      <p:sp>
        <p:nvSpPr>
          <p:cNvPr id="256"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fr-FR"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wmf"/><Relationship Id="rId3" Type="http://schemas.openxmlformats.org/officeDocument/2006/relationships/image" Target="../media/image4.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wmf"/><Relationship Id="rId3" Type="http://schemas.openxmlformats.org/officeDocument/2006/relationships/image" Target="../media/image6.wmf"/><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8.wmf"/><Relationship Id="rId3" Type="http://schemas.openxmlformats.org/officeDocument/2006/relationships/image" Target="../media/image9.wmf"/><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0.wmf"/><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 6" descr=""/>
          <p:cNvPicPr/>
          <p:nvPr/>
        </p:nvPicPr>
        <p:blipFill>
          <a:blip r:embed="rId2"/>
          <a:stretch/>
        </p:blipFill>
        <p:spPr>
          <a:xfrm>
            <a:off x="612000" y="6062040"/>
            <a:ext cx="1001520" cy="502200"/>
          </a:xfrm>
          <a:prstGeom prst="rect">
            <a:avLst/>
          </a:prstGeom>
          <a:ln>
            <a:noFill/>
          </a:ln>
        </p:spPr>
      </p:pic>
      <p:sp>
        <p:nvSpPr>
          <p:cNvPr id="1" name="CustomShape 1" hidden="1"/>
          <p:cNvSpPr/>
          <p:nvPr/>
        </p:nvSpPr>
        <p:spPr>
          <a:xfrm>
            <a:off x="0" y="0"/>
            <a:ext cx="9142200" cy="915840"/>
          </a:xfrm>
          <a:prstGeom prst="rect">
            <a:avLst/>
          </a:prstGeom>
          <a:solidFill>
            <a:srgbClr val="d9e1e2"/>
          </a:solidFill>
          <a:ln w="25560">
            <a:noFill/>
          </a:ln>
        </p:spPr>
        <p:style>
          <a:lnRef idx="0"/>
          <a:fillRef idx="0"/>
          <a:effectRef idx="0"/>
          <a:fontRef idx="minor"/>
        </p:style>
      </p:sp>
      <p:sp>
        <p:nvSpPr>
          <p:cNvPr id="2" name="CustomShape 2"/>
          <p:cNvSpPr/>
          <p:nvPr/>
        </p:nvSpPr>
        <p:spPr>
          <a:xfrm>
            <a:off x="0" y="0"/>
            <a:ext cx="9142200" cy="6856200"/>
          </a:xfrm>
          <a:prstGeom prst="rect">
            <a:avLst/>
          </a:prstGeom>
          <a:solidFill>
            <a:srgbClr val="ef7d00"/>
          </a:solidFill>
          <a:ln w="25560">
            <a:noFill/>
          </a:ln>
        </p:spPr>
        <p:style>
          <a:lnRef idx="0"/>
          <a:fillRef idx="0"/>
          <a:effectRef idx="0"/>
          <a:fontRef idx="minor"/>
        </p:style>
      </p:sp>
      <p:sp>
        <p:nvSpPr>
          <p:cNvPr id="3" name="CustomShape 3"/>
          <p:cNvSpPr/>
          <p:nvPr/>
        </p:nvSpPr>
        <p:spPr>
          <a:xfrm flipH="1">
            <a:off x="6261120" y="3978000"/>
            <a:ext cx="2878200" cy="2878200"/>
          </a:xfrm>
          <a:prstGeom prst="rtTriangle">
            <a:avLst/>
          </a:prstGeom>
          <a:solidFill>
            <a:srgbClr val="0c2340"/>
          </a:solidFill>
          <a:ln w="25560">
            <a:noFill/>
          </a:ln>
        </p:spPr>
        <p:style>
          <a:lnRef idx="0"/>
          <a:fillRef idx="0"/>
          <a:effectRef idx="0"/>
          <a:fontRef idx="minor"/>
        </p:style>
      </p:sp>
      <p:sp>
        <p:nvSpPr>
          <p:cNvPr id="4" name="CustomShape 4"/>
          <p:cNvSpPr/>
          <p:nvPr/>
        </p:nvSpPr>
        <p:spPr>
          <a:xfrm>
            <a:off x="3600" y="594000"/>
            <a:ext cx="6262200" cy="6262200"/>
          </a:xfrm>
          <a:prstGeom prst="rtTriangle">
            <a:avLst/>
          </a:prstGeom>
          <a:solidFill>
            <a:srgbClr val="00b8de"/>
          </a:solidFill>
          <a:ln w="25560">
            <a:noFill/>
          </a:ln>
        </p:spPr>
        <p:style>
          <a:lnRef idx="0"/>
          <a:fillRef idx="0"/>
          <a:effectRef idx="0"/>
          <a:fontRef idx="minor"/>
        </p:style>
      </p:sp>
      <p:sp>
        <p:nvSpPr>
          <p:cNvPr id="5" name="CustomShape 5"/>
          <p:cNvSpPr/>
          <p:nvPr/>
        </p:nvSpPr>
        <p:spPr>
          <a:xfrm rot="5400000">
            <a:off x="0" y="0"/>
            <a:ext cx="5265000" cy="5265000"/>
          </a:xfrm>
          <a:prstGeom prst="rtTriangle">
            <a:avLst/>
          </a:prstGeom>
          <a:solidFill>
            <a:srgbClr val="ffffff"/>
          </a:solidFill>
          <a:ln w="3240">
            <a:noFill/>
          </a:ln>
        </p:spPr>
        <p:style>
          <a:lnRef idx="0"/>
          <a:fillRef idx="0"/>
          <a:effectRef idx="0"/>
          <a:fontRef idx="minor"/>
        </p:style>
      </p:sp>
      <p:pic>
        <p:nvPicPr>
          <p:cNvPr id="6" name="Image 12" descr=""/>
          <p:cNvPicPr/>
          <p:nvPr/>
        </p:nvPicPr>
        <p:blipFill>
          <a:blip r:embed="rId3"/>
          <a:stretch/>
        </p:blipFill>
        <p:spPr>
          <a:xfrm>
            <a:off x="612000" y="612000"/>
            <a:ext cx="2757600" cy="1384200"/>
          </a:xfrm>
          <a:prstGeom prst="rect">
            <a:avLst/>
          </a:prstGeom>
          <a:ln>
            <a:noFill/>
          </a:ln>
        </p:spPr>
      </p:pic>
      <p:sp>
        <p:nvSpPr>
          <p:cNvPr id="7" name="PlaceHolder 6"/>
          <p:cNvSpPr>
            <a:spLocks noGrp="1"/>
          </p:cNvSpPr>
          <p:nvPr>
            <p:ph type="title"/>
          </p:nvPr>
        </p:nvSpPr>
        <p:spPr>
          <a:xfrm>
            <a:off x="457200" y="273240"/>
            <a:ext cx="8228880" cy="114516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8"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5" name="Image 6" descr=""/>
          <p:cNvPicPr/>
          <p:nvPr/>
        </p:nvPicPr>
        <p:blipFill>
          <a:blip r:embed="rId2"/>
          <a:stretch/>
        </p:blipFill>
        <p:spPr>
          <a:xfrm>
            <a:off x="612000" y="6062040"/>
            <a:ext cx="1001520" cy="502200"/>
          </a:xfrm>
          <a:prstGeom prst="rect">
            <a:avLst/>
          </a:prstGeom>
          <a:ln>
            <a:noFill/>
          </a:ln>
        </p:spPr>
      </p:pic>
      <p:sp>
        <p:nvSpPr>
          <p:cNvPr id="46" name="CustomShape 1" hidden="1"/>
          <p:cNvSpPr/>
          <p:nvPr/>
        </p:nvSpPr>
        <p:spPr>
          <a:xfrm>
            <a:off x="0" y="0"/>
            <a:ext cx="9142200" cy="915840"/>
          </a:xfrm>
          <a:prstGeom prst="rect">
            <a:avLst/>
          </a:prstGeom>
          <a:solidFill>
            <a:srgbClr val="d9e1e2"/>
          </a:solidFill>
          <a:ln w="25560">
            <a:noFill/>
          </a:ln>
        </p:spPr>
        <p:style>
          <a:lnRef idx="0"/>
          <a:fillRef idx="0"/>
          <a:effectRef idx="0"/>
          <a:fontRef idx="minor"/>
        </p:style>
      </p:sp>
      <p:sp>
        <p:nvSpPr>
          <p:cNvPr id="47" name="CustomShape 2"/>
          <p:cNvSpPr/>
          <p:nvPr/>
        </p:nvSpPr>
        <p:spPr>
          <a:xfrm>
            <a:off x="0" y="0"/>
            <a:ext cx="9142200" cy="6856200"/>
          </a:xfrm>
          <a:prstGeom prst="rect">
            <a:avLst/>
          </a:prstGeom>
          <a:solidFill>
            <a:srgbClr val="ef7d00"/>
          </a:solidFill>
          <a:ln w="25560">
            <a:noFill/>
          </a:ln>
        </p:spPr>
        <p:style>
          <a:lnRef idx="0"/>
          <a:fillRef idx="0"/>
          <a:effectRef idx="0"/>
          <a:fontRef idx="minor"/>
        </p:style>
      </p:sp>
      <p:sp>
        <p:nvSpPr>
          <p:cNvPr id="48" name="CustomShape 3"/>
          <p:cNvSpPr/>
          <p:nvPr/>
        </p:nvSpPr>
        <p:spPr>
          <a:xfrm>
            <a:off x="1373040" y="0"/>
            <a:ext cx="7779960" cy="6865560"/>
          </a:xfrm>
          <a:custGeom>
            <a:avLst/>
            <a:gdLst/>
            <a:ahLst/>
            <a:rect l="l" t="t" r="r" b="b"/>
            <a:pathLst>
              <a:path w="8160" h="7199">
                <a:moveTo>
                  <a:pt x="3359" y="0"/>
                </a:moveTo>
                <a:lnTo>
                  <a:pt x="3359" y="0"/>
                </a:lnTo>
                <a:lnTo>
                  <a:pt x="0" y="3357"/>
                </a:lnTo>
                <a:lnTo>
                  <a:pt x="3841" y="7199"/>
                </a:lnTo>
                <a:lnTo>
                  <a:pt x="8160" y="7199"/>
                </a:lnTo>
                <a:lnTo>
                  <a:pt x="8160" y="0"/>
                </a:lnTo>
                <a:lnTo>
                  <a:pt x="3359" y="0"/>
                </a:lnTo>
                <a:close/>
              </a:path>
            </a:pathLst>
          </a:custGeom>
          <a:solidFill>
            <a:srgbClr val="ffffff"/>
          </a:solidFill>
          <a:ln>
            <a:noFill/>
          </a:ln>
        </p:spPr>
        <p:style>
          <a:lnRef idx="0"/>
          <a:fillRef idx="0"/>
          <a:effectRef idx="0"/>
          <a:fontRef idx="minor"/>
        </p:style>
      </p:sp>
      <p:sp>
        <p:nvSpPr>
          <p:cNvPr id="49" name="CustomShape 4"/>
          <p:cNvSpPr/>
          <p:nvPr/>
        </p:nvSpPr>
        <p:spPr>
          <a:xfrm>
            <a:off x="0" y="3201840"/>
            <a:ext cx="5036760" cy="3662280"/>
          </a:xfrm>
          <a:custGeom>
            <a:avLst/>
            <a:gdLst/>
            <a:ahLst/>
            <a:rect l="l" t="t" r="r" b="b"/>
            <a:pathLst>
              <a:path w="5283" h="3841">
                <a:moveTo>
                  <a:pt x="0" y="1441"/>
                </a:moveTo>
                <a:lnTo>
                  <a:pt x="0" y="1441"/>
                </a:lnTo>
                <a:lnTo>
                  <a:pt x="0" y="3841"/>
                </a:lnTo>
                <a:lnTo>
                  <a:pt x="5283" y="3841"/>
                </a:lnTo>
                <a:lnTo>
                  <a:pt x="1440" y="0"/>
                </a:lnTo>
                <a:lnTo>
                  <a:pt x="0" y="1441"/>
                </a:lnTo>
                <a:close/>
              </a:path>
            </a:pathLst>
          </a:custGeom>
          <a:solidFill>
            <a:srgbClr val="d9e1e2"/>
          </a:solidFill>
          <a:ln>
            <a:noFill/>
          </a:ln>
        </p:spPr>
        <p:style>
          <a:lnRef idx="0"/>
          <a:fillRef idx="0"/>
          <a:effectRef idx="0"/>
          <a:fontRef idx="minor"/>
        </p:style>
      </p:sp>
      <p:pic>
        <p:nvPicPr>
          <p:cNvPr id="50" name="Image 13" descr=""/>
          <p:cNvPicPr/>
          <p:nvPr/>
        </p:nvPicPr>
        <p:blipFill>
          <a:blip r:embed="rId3"/>
          <a:stretch/>
        </p:blipFill>
        <p:spPr>
          <a:xfrm>
            <a:off x="612000" y="5541120"/>
            <a:ext cx="1402920" cy="703800"/>
          </a:xfrm>
          <a:prstGeom prst="rect">
            <a:avLst/>
          </a:prstGeom>
          <a:ln>
            <a:noFill/>
          </a:ln>
        </p:spPr>
      </p:pic>
      <p:sp>
        <p:nvSpPr>
          <p:cNvPr id="51" name="PlaceHolder 5"/>
          <p:cNvSpPr>
            <a:spLocks noGrp="1"/>
          </p:cNvSpPr>
          <p:nvPr>
            <p:ph type="title"/>
          </p:nvPr>
        </p:nvSpPr>
        <p:spPr>
          <a:xfrm>
            <a:off x="457200" y="273600"/>
            <a:ext cx="82292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52"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9" name="Image 6" descr=""/>
          <p:cNvPicPr/>
          <p:nvPr/>
        </p:nvPicPr>
        <p:blipFill>
          <a:blip r:embed="rId2"/>
          <a:stretch/>
        </p:blipFill>
        <p:spPr>
          <a:xfrm>
            <a:off x="612000" y="6062040"/>
            <a:ext cx="1001520" cy="502200"/>
          </a:xfrm>
          <a:prstGeom prst="rect">
            <a:avLst/>
          </a:prstGeom>
          <a:ln>
            <a:noFill/>
          </a:ln>
        </p:spPr>
      </p:pic>
      <p:sp>
        <p:nvSpPr>
          <p:cNvPr id="90" name="CustomShape 1" hidden="1"/>
          <p:cNvSpPr/>
          <p:nvPr/>
        </p:nvSpPr>
        <p:spPr>
          <a:xfrm>
            <a:off x="0" y="0"/>
            <a:ext cx="9142200" cy="915840"/>
          </a:xfrm>
          <a:prstGeom prst="rect">
            <a:avLst/>
          </a:prstGeom>
          <a:solidFill>
            <a:srgbClr val="d9e1e2"/>
          </a:solidFill>
          <a:ln w="25560">
            <a:noFill/>
          </a:ln>
        </p:spPr>
        <p:style>
          <a:lnRef idx="0"/>
          <a:fillRef idx="0"/>
          <a:effectRef idx="0"/>
          <a:fontRef idx="minor"/>
        </p:style>
      </p:sp>
      <p:sp>
        <p:nvSpPr>
          <p:cNvPr id="91" name="CustomShape 2"/>
          <p:cNvSpPr/>
          <p:nvPr/>
        </p:nvSpPr>
        <p:spPr>
          <a:xfrm>
            <a:off x="0" y="0"/>
            <a:ext cx="9142200" cy="6856200"/>
          </a:xfrm>
          <a:prstGeom prst="rect">
            <a:avLst/>
          </a:prstGeom>
          <a:solidFill>
            <a:srgbClr val="ef7d00"/>
          </a:solidFill>
          <a:ln w="25560">
            <a:noFill/>
          </a:ln>
        </p:spPr>
        <p:style>
          <a:lnRef idx="0"/>
          <a:fillRef idx="0"/>
          <a:effectRef idx="0"/>
          <a:fontRef idx="minor"/>
        </p:style>
      </p:sp>
      <p:sp>
        <p:nvSpPr>
          <p:cNvPr id="92" name="CustomShape 3"/>
          <p:cNvSpPr/>
          <p:nvPr/>
        </p:nvSpPr>
        <p:spPr>
          <a:xfrm>
            <a:off x="1373040" y="0"/>
            <a:ext cx="7779960" cy="6865560"/>
          </a:xfrm>
          <a:custGeom>
            <a:avLst/>
            <a:gdLst/>
            <a:ahLst/>
            <a:rect l="l" t="t" r="r" b="b"/>
            <a:pathLst>
              <a:path w="8160" h="7199">
                <a:moveTo>
                  <a:pt x="3359" y="0"/>
                </a:moveTo>
                <a:lnTo>
                  <a:pt x="3359" y="0"/>
                </a:lnTo>
                <a:lnTo>
                  <a:pt x="0" y="3357"/>
                </a:lnTo>
                <a:lnTo>
                  <a:pt x="3841" y="7199"/>
                </a:lnTo>
                <a:lnTo>
                  <a:pt x="8160" y="7199"/>
                </a:lnTo>
                <a:lnTo>
                  <a:pt x="8160" y="0"/>
                </a:lnTo>
                <a:lnTo>
                  <a:pt x="3359" y="0"/>
                </a:lnTo>
                <a:close/>
              </a:path>
            </a:pathLst>
          </a:custGeom>
          <a:solidFill>
            <a:srgbClr val="00b8de"/>
          </a:solidFill>
          <a:ln>
            <a:noFill/>
          </a:ln>
        </p:spPr>
        <p:style>
          <a:lnRef idx="0"/>
          <a:fillRef idx="0"/>
          <a:effectRef idx="0"/>
          <a:fontRef idx="minor"/>
        </p:style>
      </p:sp>
      <p:sp>
        <p:nvSpPr>
          <p:cNvPr id="93" name="CustomShape 4"/>
          <p:cNvSpPr/>
          <p:nvPr/>
        </p:nvSpPr>
        <p:spPr>
          <a:xfrm>
            <a:off x="0" y="1828800"/>
            <a:ext cx="5036760" cy="5035320"/>
          </a:xfrm>
          <a:custGeom>
            <a:avLst/>
            <a:gdLst/>
            <a:ahLst/>
            <a:rect l="l" t="t" r="r" b="b"/>
            <a:pathLst>
              <a:path w="5283" h="5281">
                <a:moveTo>
                  <a:pt x="0" y="5281"/>
                </a:moveTo>
                <a:lnTo>
                  <a:pt x="0" y="5281"/>
                </a:lnTo>
                <a:lnTo>
                  <a:pt x="5283" y="5281"/>
                </a:lnTo>
                <a:lnTo>
                  <a:pt x="0" y="0"/>
                </a:lnTo>
                <a:lnTo>
                  <a:pt x="0" y="5281"/>
                </a:lnTo>
                <a:close/>
              </a:path>
            </a:pathLst>
          </a:custGeom>
          <a:solidFill>
            <a:srgbClr val="ffffff"/>
          </a:solidFill>
          <a:ln>
            <a:noFill/>
          </a:ln>
        </p:spPr>
        <p:style>
          <a:lnRef idx="0"/>
          <a:fillRef idx="0"/>
          <a:effectRef idx="0"/>
          <a:fontRef idx="minor"/>
        </p:style>
      </p:sp>
      <p:pic>
        <p:nvPicPr>
          <p:cNvPr id="94" name="Image 9" descr=""/>
          <p:cNvPicPr/>
          <p:nvPr/>
        </p:nvPicPr>
        <p:blipFill>
          <a:blip r:embed="rId3"/>
          <a:stretch/>
        </p:blipFill>
        <p:spPr>
          <a:xfrm>
            <a:off x="612000" y="5541120"/>
            <a:ext cx="1402920" cy="703800"/>
          </a:xfrm>
          <a:prstGeom prst="rect">
            <a:avLst/>
          </a:prstGeom>
          <a:ln>
            <a:noFill/>
          </a:ln>
        </p:spPr>
      </p:pic>
      <p:sp>
        <p:nvSpPr>
          <p:cNvPr id="95" name="PlaceHolder 5"/>
          <p:cNvSpPr>
            <a:spLocks noGrp="1"/>
          </p:cNvSpPr>
          <p:nvPr>
            <p:ph type="title"/>
          </p:nvPr>
        </p:nvSpPr>
        <p:spPr>
          <a:xfrm>
            <a:off x="457200" y="273600"/>
            <a:ext cx="82292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96"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3" name="Image 6" descr=""/>
          <p:cNvPicPr/>
          <p:nvPr/>
        </p:nvPicPr>
        <p:blipFill>
          <a:blip r:embed="rId2"/>
          <a:stretch/>
        </p:blipFill>
        <p:spPr>
          <a:xfrm>
            <a:off x="612000" y="6062040"/>
            <a:ext cx="1001520" cy="502200"/>
          </a:xfrm>
          <a:prstGeom prst="rect">
            <a:avLst/>
          </a:prstGeom>
          <a:ln>
            <a:noFill/>
          </a:ln>
        </p:spPr>
      </p:pic>
      <p:sp>
        <p:nvSpPr>
          <p:cNvPr id="134" name="CustomShape 1"/>
          <p:cNvSpPr/>
          <p:nvPr/>
        </p:nvSpPr>
        <p:spPr>
          <a:xfrm>
            <a:off x="0" y="0"/>
            <a:ext cx="9142200" cy="915840"/>
          </a:xfrm>
          <a:prstGeom prst="rect">
            <a:avLst/>
          </a:prstGeom>
          <a:solidFill>
            <a:srgbClr val="d9e1e2"/>
          </a:solidFill>
          <a:ln w="25560">
            <a:noFill/>
          </a:ln>
        </p:spPr>
        <p:style>
          <a:lnRef idx="0"/>
          <a:fillRef idx="0"/>
          <a:effectRef idx="0"/>
          <a:fontRef idx="minor"/>
        </p:style>
      </p:sp>
      <p:sp>
        <p:nvSpPr>
          <p:cNvPr id="135"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136"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3" name="Image 6" descr=""/>
          <p:cNvPicPr/>
          <p:nvPr/>
        </p:nvPicPr>
        <p:blipFill>
          <a:blip r:embed="rId2"/>
          <a:stretch/>
        </p:blipFill>
        <p:spPr>
          <a:xfrm>
            <a:off x="612000" y="6062040"/>
            <a:ext cx="1001520" cy="502200"/>
          </a:xfrm>
          <a:prstGeom prst="rect">
            <a:avLst/>
          </a:prstGeom>
          <a:ln>
            <a:noFill/>
          </a:ln>
        </p:spPr>
      </p:pic>
      <p:sp>
        <p:nvSpPr>
          <p:cNvPr id="174" name="CustomShape 1" hidden="1"/>
          <p:cNvSpPr/>
          <p:nvPr/>
        </p:nvSpPr>
        <p:spPr>
          <a:xfrm>
            <a:off x="0" y="0"/>
            <a:ext cx="9142200" cy="915840"/>
          </a:xfrm>
          <a:prstGeom prst="rect">
            <a:avLst/>
          </a:prstGeom>
          <a:solidFill>
            <a:srgbClr val="d9e1e2"/>
          </a:solidFill>
          <a:ln w="25560">
            <a:noFill/>
          </a:ln>
        </p:spPr>
        <p:style>
          <a:lnRef idx="0"/>
          <a:fillRef idx="0"/>
          <a:effectRef idx="0"/>
          <a:fontRef idx="minor"/>
        </p:style>
      </p:sp>
      <p:sp>
        <p:nvSpPr>
          <p:cNvPr id="175" name="CustomShape 2"/>
          <p:cNvSpPr/>
          <p:nvPr/>
        </p:nvSpPr>
        <p:spPr>
          <a:xfrm>
            <a:off x="0" y="0"/>
            <a:ext cx="9142200" cy="6856200"/>
          </a:xfrm>
          <a:prstGeom prst="rect">
            <a:avLst/>
          </a:prstGeom>
          <a:solidFill>
            <a:srgbClr val="ef7d00"/>
          </a:solidFill>
          <a:ln w="25560">
            <a:noFill/>
          </a:ln>
        </p:spPr>
        <p:style>
          <a:lnRef idx="0"/>
          <a:fillRef idx="0"/>
          <a:effectRef idx="0"/>
          <a:fontRef idx="minor"/>
        </p:style>
      </p:sp>
      <p:sp>
        <p:nvSpPr>
          <p:cNvPr id="176" name="CustomShape 3"/>
          <p:cNvSpPr/>
          <p:nvPr/>
        </p:nvSpPr>
        <p:spPr>
          <a:xfrm>
            <a:off x="1373040" y="0"/>
            <a:ext cx="7779960" cy="6865560"/>
          </a:xfrm>
          <a:custGeom>
            <a:avLst/>
            <a:gdLst/>
            <a:ahLst/>
            <a:rect l="l" t="t" r="r" b="b"/>
            <a:pathLst>
              <a:path w="8160" h="7199">
                <a:moveTo>
                  <a:pt x="3359" y="0"/>
                </a:moveTo>
                <a:lnTo>
                  <a:pt x="3359" y="0"/>
                </a:lnTo>
                <a:lnTo>
                  <a:pt x="0" y="3357"/>
                </a:lnTo>
                <a:lnTo>
                  <a:pt x="3841" y="7199"/>
                </a:lnTo>
                <a:lnTo>
                  <a:pt x="8160" y="7199"/>
                </a:lnTo>
                <a:lnTo>
                  <a:pt x="8160" y="0"/>
                </a:lnTo>
                <a:lnTo>
                  <a:pt x="3359" y="0"/>
                </a:lnTo>
                <a:close/>
              </a:path>
            </a:pathLst>
          </a:custGeom>
          <a:solidFill>
            <a:srgbClr val="00b8de"/>
          </a:solidFill>
          <a:ln>
            <a:noFill/>
          </a:ln>
        </p:spPr>
        <p:style>
          <a:lnRef idx="0"/>
          <a:fillRef idx="0"/>
          <a:effectRef idx="0"/>
          <a:fontRef idx="minor"/>
        </p:style>
      </p:sp>
      <p:sp>
        <p:nvSpPr>
          <p:cNvPr id="177" name="CustomShape 4"/>
          <p:cNvSpPr/>
          <p:nvPr/>
        </p:nvSpPr>
        <p:spPr>
          <a:xfrm>
            <a:off x="0" y="1828800"/>
            <a:ext cx="5036760" cy="5035320"/>
          </a:xfrm>
          <a:custGeom>
            <a:avLst/>
            <a:gdLst/>
            <a:ahLst/>
            <a:rect l="l" t="t" r="r" b="b"/>
            <a:pathLst>
              <a:path w="5283" h="5281">
                <a:moveTo>
                  <a:pt x="0" y="5281"/>
                </a:moveTo>
                <a:lnTo>
                  <a:pt x="0" y="5281"/>
                </a:lnTo>
                <a:lnTo>
                  <a:pt x="5283" y="5281"/>
                </a:lnTo>
                <a:lnTo>
                  <a:pt x="0" y="0"/>
                </a:lnTo>
                <a:lnTo>
                  <a:pt x="0" y="5281"/>
                </a:lnTo>
                <a:close/>
              </a:path>
            </a:pathLst>
          </a:custGeom>
          <a:solidFill>
            <a:srgbClr val="ffffff"/>
          </a:solidFill>
          <a:ln>
            <a:noFill/>
          </a:ln>
        </p:spPr>
        <p:style>
          <a:lnRef idx="0"/>
          <a:fillRef idx="0"/>
          <a:effectRef idx="0"/>
          <a:fontRef idx="minor"/>
        </p:style>
      </p:sp>
      <p:pic>
        <p:nvPicPr>
          <p:cNvPr id="178" name="Image 9" descr=""/>
          <p:cNvPicPr/>
          <p:nvPr/>
        </p:nvPicPr>
        <p:blipFill>
          <a:blip r:embed="rId3"/>
          <a:stretch/>
        </p:blipFill>
        <p:spPr>
          <a:xfrm>
            <a:off x="612000" y="5541120"/>
            <a:ext cx="1402920" cy="703800"/>
          </a:xfrm>
          <a:prstGeom prst="rect">
            <a:avLst/>
          </a:prstGeom>
          <a:ln>
            <a:noFill/>
          </a:ln>
        </p:spPr>
      </p:pic>
      <p:sp>
        <p:nvSpPr>
          <p:cNvPr id="179" name="PlaceHolder 5"/>
          <p:cNvSpPr>
            <a:spLocks noGrp="1"/>
          </p:cNvSpPr>
          <p:nvPr>
            <p:ph type="title"/>
          </p:nvPr>
        </p:nvSpPr>
        <p:spPr>
          <a:xfrm>
            <a:off x="457200" y="273600"/>
            <a:ext cx="82292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180"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7" name="Image 6" descr=""/>
          <p:cNvPicPr/>
          <p:nvPr/>
        </p:nvPicPr>
        <p:blipFill>
          <a:blip r:embed="rId2"/>
          <a:stretch/>
        </p:blipFill>
        <p:spPr>
          <a:xfrm>
            <a:off x="612000" y="6062040"/>
            <a:ext cx="1001520" cy="502200"/>
          </a:xfrm>
          <a:prstGeom prst="rect">
            <a:avLst/>
          </a:prstGeom>
          <a:ln>
            <a:noFill/>
          </a:ln>
        </p:spPr>
      </p:pic>
      <p:sp>
        <p:nvSpPr>
          <p:cNvPr id="218" name="CustomShape 1"/>
          <p:cNvSpPr/>
          <p:nvPr/>
        </p:nvSpPr>
        <p:spPr>
          <a:xfrm>
            <a:off x="0" y="0"/>
            <a:ext cx="9142200" cy="915840"/>
          </a:xfrm>
          <a:prstGeom prst="rect">
            <a:avLst/>
          </a:prstGeom>
          <a:solidFill>
            <a:srgbClr val="d9e1e2"/>
          </a:solidFill>
          <a:ln w="25560">
            <a:noFill/>
          </a:ln>
        </p:spPr>
        <p:style>
          <a:lnRef idx="0"/>
          <a:fillRef idx="0"/>
          <a:effectRef idx="0"/>
          <a:fontRef idx="minor"/>
        </p:style>
      </p:sp>
      <p:sp>
        <p:nvSpPr>
          <p:cNvPr id="219"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220"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jpeg"/><Relationship Id="rId5"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jpeg"/><Relationship Id="rId4"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0" y="6669360"/>
            <a:ext cx="263160" cy="178200"/>
          </a:xfrm>
          <a:prstGeom prst="rect">
            <a:avLst/>
          </a:prstGeom>
          <a:noFill/>
          <a:ln>
            <a:noFill/>
          </a:ln>
        </p:spPr>
        <p:style>
          <a:lnRef idx="0"/>
          <a:fillRef idx="0"/>
          <a:effectRef idx="0"/>
          <a:fontRef idx="minor"/>
        </p:style>
        <p:txBody>
          <a:bodyPr lIns="0" rIns="0" tIns="0" bIns="0" anchor="b">
            <a:noAutofit/>
          </a:bodyPr>
          <a:p>
            <a:pPr>
              <a:lnSpc>
                <a:spcPct val="100000"/>
              </a:lnSpc>
            </a:pPr>
            <a:fld id="{5B152FAA-D777-4C4A-89B9-4105E85118F6}" type="datetime1">
              <a:rPr b="0" lang="fr-FR" sz="800" spc="-1" strike="noStrike">
                <a:solidFill>
                  <a:srgbClr val="ffffff"/>
                </a:solidFill>
                <a:latin typeface="Arial"/>
                <a:ea typeface="DejaVu Sans"/>
              </a:rPr>
              <a:t>23/09/2021</a:t>
            </a:fld>
            <a:endParaRPr b="0" lang="fr-FR" sz="800" spc="-1" strike="noStrike">
              <a:latin typeface="Arial"/>
            </a:endParaRPr>
          </a:p>
        </p:txBody>
      </p:sp>
      <p:sp>
        <p:nvSpPr>
          <p:cNvPr id="258" name="CustomShape 2"/>
          <p:cNvSpPr/>
          <p:nvPr/>
        </p:nvSpPr>
        <p:spPr>
          <a:xfrm>
            <a:off x="0" y="6669360"/>
            <a:ext cx="264600" cy="178200"/>
          </a:xfrm>
          <a:prstGeom prst="rect">
            <a:avLst/>
          </a:prstGeom>
          <a:noFill/>
          <a:ln>
            <a:noFill/>
          </a:ln>
        </p:spPr>
        <p:style>
          <a:lnRef idx="0"/>
          <a:fillRef idx="0"/>
          <a:effectRef idx="0"/>
          <a:fontRef idx="minor"/>
        </p:style>
        <p:txBody>
          <a:bodyPr lIns="0" rIns="0" tIns="0" bIns="0" anchor="ctr">
            <a:noAutofit/>
          </a:bodyPr>
          <a:p>
            <a:pPr algn="r">
              <a:lnSpc>
                <a:spcPct val="100000"/>
              </a:lnSpc>
            </a:pPr>
            <a:fld id="{A5D47464-F9DD-4C47-8926-67D6D6C0D9F1}" type="slidenum">
              <a:rPr b="0" lang="fr-FR" sz="100" spc="-1" strike="noStrike" cap="all">
                <a:solidFill>
                  <a:srgbClr val="ffffff"/>
                </a:solidFill>
                <a:latin typeface="Arial"/>
                <a:ea typeface="DejaVu Sans"/>
              </a:rPr>
              <a:t>&lt;numéro&gt;</a:t>
            </a:fld>
            <a:endParaRPr b="0" lang="fr-FR" sz="100" spc="-1" strike="noStrike">
              <a:latin typeface="Arial"/>
            </a:endParaRPr>
          </a:p>
        </p:txBody>
      </p:sp>
      <p:sp>
        <p:nvSpPr>
          <p:cNvPr id="259" name="CustomShape 3"/>
          <p:cNvSpPr/>
          <p:nvPr/>
        </p:nvSpPr>
        <p:spPr>
          <a:xfrm>
            <a:off x="0" y="6669360"/>
            <a:ext cx="264600" cy="17820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100" spc="-1" strike="noStrike" cap="all">
                <a:solidFill>
                  <a:srgbClr val="ffffff"/>
                </a:solidFill>
                <a:latin typeface="Arial"/>
                <a:ea typeface="DejaVu Sans"/>
              </a:rPr>
              <a:t>Titre de la présentation - menu « Insertion / En-tête et pied de page »</a:t>
            </a:r>
            <a:endParaRPr b="0" lang="fr-FR" sz="100" spc="-1" strike="noStrike">
              <a:latin typeface="Arial"/>
            </a:endParaRPr>
          </a:p>
        </p:txBody>
      </p:sp>
      <p:sp>
        <p:nvSpPr>
          <p:cNvPr id="260" name="CustomShape 4"/>
          <p:cNvSpPr/>
          <p:nvPr/>
        </p:nvSpPr>
        <p:spPr>
          <a:xfrm>
            <a:off x="3203640" y="917640"/>
            <a:ext cx="5311440" cy="3850200"/>
          </a:xfrm>
          <a:prstGeom prst="rect">
            <a:avLst/>
          </a:prstGeom>
          <a:noFill/>
          <a:ln>
            <a:noFill/>
          </a:ln>
        </p:spPr>
        <p:style>
          <a:lnRef idx="0"/>
          <a:fillRef idx="0"/>
          <a:effectRef idx="0"/>
          <a:fontRef idx="minor"/>
        </p:style>
        <p:txBody>
          <a:bodyPr lIns="0" rIns="0" tIns="0" bIns="0" anchor="ctr">
            <a:noAutofit/>
          </a:bodyPr>
          <a:p>
            <a:pPr algn="r">
              <a:lnSpc>
                <a:spcPct val="100000"/>
              </a:lnSpc>
            </a:pPr>
            <a:r>
              <a:rPr b="1" lang="fr-FR" sz="3400" spc="-1" strike="noStrike" cap="all">
                <a:solidFill>
                  <a:srgbClr val="ffffff"/>
                </a:solidFill>
                <a:latin typeface="Arial"/>
                <a:ea typeface="DejaVu Sans"/>
              </a:rPr>
              <a:t>Initiation à github</a:t>
            </a:r>
            <a:endParaRPr b="0" lang="fr-FR" sz="3400" spc="-1" strike="noStrike">
              <a:latin typeface="Arial"/>
            </a:endParaRPr>
          </a:p>
          <a:p>
            <a:pPr algn="r">
              <a:lnSpc>
                <a:spcPct val="100000"/>
              </a:lnSpc>
            </a:pPr>
            <a:r>
              <a:rPr b="0" lang="fr-FR" sz="3400" spc="-1" strike="noStrike" cap="all">
                <a:solidFill>
                  <a:srgbClr val="ffffff"/>
                </a:solidFill>
                <a:latin typeface="Arial"/>
                <a:ea typeface="DejaVu Sans"/>
              </a:rPr>
              <a:t>IFIE3 - EAE/ETN</a:t>
            </a:r>
            <a:endParaRPr b="0" lang="fr-FR" sz="3400" spc="-1" strike="noStrike">
              <a:latin typeface="Arial"/>
            </a:endParaRPr>
          </a:p>
        </p:txBody>
      </p:sp>
      <p:sp>
        <p:nvSpPr>
          <p:cNvPr id="261" name="CustomShape 5"/>
          <p:cNvSpPr/>
          <p:nvPr/>
        </p:nvSpPr>
        <p:spPr>
          <a:xfrm>
            <a:off x="6912000" y="3960000"/>
            <a:ext cx="3887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Valentin PÈRE</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 </a:t>
            </a:r>
            <a:r>
              <a:rPr b="1" lang="fr-FR" sz="2200" spc="-1" strike="noStrike" cap="all">
                <a:solidFill>
                  <a:srgbClr val="000000"/>
                </a:solidFill>
                <a:latin typeface="Arial"/>
                <a:ea typeface="DejaVu Sans"/>
              </a:rPr>
              <a:t>: pourquoi github ?</a:t>
            </a:r>
            <a:endParaRPr b="0" lang="fr-FR" sz="2200" spc="-1" strike="noStrike">
              <a:latin typeface="Arial"/>
            </a:endParaRPr>
          </a:p>
        </p:txBody>
      </p:sp>
      <p:sp>
        <p:nvSpPr>
          <p:cNvPr id="349"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4C504D89-CE82-498F-A6BB-2AED863EA100}"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350"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1" lang="fr-FR" sz="1600" spc="-1" strike="noStrike">
                <a:solidFill>
                  <a:srgbClr val="000000"/>
                </a:solidFill>
                <a:latin typeface="Arial"/>
                <a:ea typeface="DejaVu Sans"/>
              </a:rPr>
              <a:t>1.2</a:t>
            </a:r>
            <a:r>
              <a:rPr b="0" lang="fr-FR" sz="1600" spc="-1" strike="noStrike">
                <a:solidFill>
                  <a:srgbClr val="000000"/>
                </a:solidFill>
                <a:latin typeface="Arial"/>
                <a:ea typeface="DejaVu Sans"/>
              </a:rPr>
              <a:t> Configuration de git</a:t>
            </a:r>
            <a:endParaRPr b="0" lang="fr-FR" sz="1600" spc="-1" strike="noStrike">
              <a:latin typeface="Arial"/>
            </a:endParaRPr>
          </a:p>
        </p:txBody>
      </p:sp>
      <p:pic>
        <p:nvPicPr>
          <p:cNvPr id="351" name="" descr=""/>
          <p:cNvPicPr/>
          <p:nvPr/>
        </p:nvPicPr>
        <p:blipFill>
          <a:blip r:embed="rId1"/>
          <a:stretch/>
        </p:blipFill>
        <p:spPr>
          <a:xfrm>
            <a:off x="-3240" y="1656000"/>
            <a:ext cx="8066160" cy="370080"/>
          </a:xfrm>
          <a:prstGeom prst="rect">
            <a:avLst/>
          </a:prstGeom>
          <a:ln>
            <a:noFill/>
          </a:ln>
        </p:spPr>
      </p:pic>
      <p:pic>
        <p:nvPicPr>
          <p:cNvPr id="352" name="" descr=""/>
          <p:cNvPicPr/>
          <p:nvPr/>
        </p:nvPicPr>
        <p:blipFill>
          <a:blip r:embed="rId2"/>
          <a:stretch/>
        </p:blipFill>
        <p:spPr>
          <a:xfrm>
            <a:off x="-3240" y="1944000"/>
            <a:ext cx="9142560" cy="314280"/>
          </a:xfrm>
          <a:prstGeom prst="rect">
            <a:avLst/>
          </a:prstGeom>
          <a:ln>
            <a:noFill/>
          </a:ln>
        </p:spPr>
      </p:pic>
      <p:sp>
        <p:nvSpPr>
          <p:cNvPr id="353" name="CustomShape 4"/>
          <p:cNvSpPr/>
          <p:nvPr/>
        </p:nvSpPr>
        <p:spPr>
          <a:xfrm>
            <a:off x="40680" y="1165680"/>
            <a:ext cx="83102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Arial"/>
                <a:ea typeface="DejaVu Sans"/>
              </a:rPr>
              <a:t>Entrez les lignes de commandes suivantes avec votre nom et votre adresse mail</a:t>
            </a:r>
            <a:endParaRPr b="0" lang="fr-FR" sz="1800" spc="-1" strike="noStrike">
              <a:latin typeface="Arial"/>
            </a:endParaRPr>
          </a:p>
        </p:txBody>
      </p:sp>
      <p:sp>
        <p:nvSpPr>
          <p:cNvPr id="354" name="CustomShape 5"/>
          <p:cNvSpPr/>
          <p:nvPr/>
        </p:nvSpPr>
        <p:spPr>
          <a:xfrm>
            <a:off x="65520" y="2749680"/>
            <a:ext cx="68151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Arial"/>
                <a:ea typeface="DejaVu Sans"/>
              </a:rPr>
              <a:t>Dîtes à Git qu’il doit associer sa structure au dossier en question :</a:t>
            </a:r>
            <a:endParaRPr b="0" lang="fr-FR" sz="1800" spc="-1" strike="noStrike">
              <a:latin typeface="Arial"/>
            </a:endParaRPr>
          </a:p>
        </p:txBody>
      </p:sp>
      <p:pic>
        <p:nvPicPr>
          <p:cNvPr id="355" name="" descr=""/>
          <p:cNvPicPr/>
          <p:nvPr/>
        </p:nvPicPr>
        <p:blipFill>
          <a:blip r:embed="rId3"/>
          <a:stretch/>
        </p:blipFill>
        <p:spPr>
          <a:xfrm>
            <a:off x="131760" y="3168000"/>
            <a:ext cx="6923160" cy="360360"/>
          </a:xfrm>
          <a:prstGeom prst="rect">
            <a:avLst/>
          </a:prstGeom>
          <a:ln>
            <a:noFill/>
          </a:ln>
        </p:spPr>
      </p:pic>
      <p:sp>
        <p:nvSpPr>
          <p:cNvPr id="356" name="CustomShape 6"/>
          <p:cNvSpPr/>
          <p:nvPr/>
        </p:nvSpPr>
        <p:spPr>
          <a:xfrm>
            <a:off x="72000" y="3888000"/>
            <a:ext cx="78667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Arial"/>
                <a:ea typeface="DejaVu Sans"/>
              </a:rPr>
              <a:t>Des fichiers masqués sont apparus, votre répertoire a bien une structure git.</a:t>
            </a:r>
            <a:endParaRPr b="0" lang="fr-FR" sz="1800" spc="-1" strike="noStrike">
              <a:latin typeface="Arial"/>
            </a:endParaRPr>
          </a:p>
        </p:txBody>
      </p:sp>
      <p:pic>
        <p:nvPicPr>
          <p:cNvPr id="357" name="" descr=""/>
          <p:cNvPicPr/>
          <p:nvPr/>
        </p:nvPicPr>
        <p:blipFill>
          <a:blip r:embed="rId4"/>
          <a:srcRect l="14903" t="13864" r="14194" b="15234"/>
          <a:stretch/>
        </p:blipFill>
        <p:spPr>
          <a:xfrm>
            <a:off x="1368720" y="4248720"/>
            <a:ext cx="1078920" cy="1078920"/>
          </a:xfrm>
          <a:prstGeom prst="rect">
            <a:avLst/>
          </a:prstGeom>
          <a:ln>
            <a:noFill/>
          </a:ln>
        </p:spPr>
      </p:pic>
      <p:sp>
        <p:nvSpPr>
          <p:cNvPr id="358" name="CustomShape 7"/>
          <p:cNvSpPr/>
          <p:nvPr/>
        </p:nvSpPr>
        <p:spPr>
          <a:xfrm>
            <a:off x="225360" y="5252040"/>
            <a:ext cx="87022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Arial"/>
                <a:ea typeface="DejaVu Sans"/>
              </a:rPr>
              <a:t>Git sera en mesure de suivre (ou « traquer ») l’évolution des fichiers dans ce dossier</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354"/>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3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356"/>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357"/>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358">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0" y="6669360"/>
            <a:ext cx="263160" cy="178200"/>
          </a:xfrm>
          <a:prstGeom prst="rect">
            <a:avLst/>
          </a:prstGeom>
          <a:noFill/>
          <a:ln>
            <a:noFill/>
          </a:ln>
        </p:spPr>
        <p:style>
          <a:lnRef idx="0"/>
          <a:fillRef idx="0"/>
          <a:effectRef idx="0"/>
          <a:fontRef idx="minor"/>
        </p:style>
        <p:txBody>
          <a:bodyPr lIns="0" rIns="0" tIns="0" bIns="0" anchor="b">
            <a:noAutofit/>
          </a:bodyPr>
          <a:p>
            <a:pPr>
              <a:lnSpc>
                <a:spcPct val="100000"/>
              </a:lnSpc>
            </a:pPr>
            <a:fld id="{50BAB6FE-DC4A-464A-A993-7F0A0266DCEF}" type="datetime1">
              <a:rPr b="0" lang="fr-FR" sz="800" spc="-1" strike="noStrike">
                <a:solidFill>
                  <a:srgbClr val="ffffff"/>
                </a:solidFill>
                <a:latin typeface="Arial"/>
                <a:ea typeface="DejaVu Sans"/>
              </a:rPr>
              <a:t>23/09/2021</a:t>
            </a:fld>
            <a:endParaRPr b="0" lang="fr-FR" sz="800" spc="-1" strike="noStrike">
              <a:latin typeface="Arial"/>
            </a:endParaRPr>
          </a:p>
        </p:txBody>
      </p:sp>
      <p:sp>
        <p:nvSpPr>
          <p:cNvPr id="360" name="CustomShape 2"/>
          <p:cNvSpPr/>
          <p:nvPr/>
        </p:nvSpPr>
        <p:spPr>
          <a:xfrm>
            <a:off x="0" y="6669360"/>
            <a:ext cx="264600" cy="178200"/>
          </a:xfrm>
          <a:prstGeom prst="rect">
            <a:avLst/>
          </a:prstGeom>
          <a:noFill/>
          <a:ln>
            <a:noFill/>
          </a:ln>
        </p:spPr>
        <p:style>
          <a:lnRef idx="0"/>
          <a:fillRef idx="0"/>
          <a:effectRef idx="0"/>
          <a:fontRef idx="minor"/>
        </p:style>
        <p:txBody>
          <a:bodyPr lIns="0" rIns="0" tIns="0" bIns="0" anchor="ctr">
            <a:noAutofit/>
          </a:bodyPr>
          <a:p>
            <a:pPr algn="r">
              <a:lnSpc>
                <a:spcPct val="100000"/>
              </a:lnSpc>
            </a:pPr>
            <a:fld id="{82E828E5-C1F1-4853-A68B-DEB868378B55}" type="slidenum">
              <a:rPr b="0" lang="fr-FR" sz="100" spc="-1" strike="noStrike" cap="all">
                <a:solidFill>
                  <a:srgbClr val="ffffff"/>
                </a:solidFill>
                <a:latin typeface="Arial"/>
                <a:ea typeface="DejaVu Sans"/>
              </a:rPr>
              <a:t>&lt;numéro&gt;</a:t>
            </a:fld>
            <a:endParaRPr b="0" lang="fr-FR" sz="100" spc="-1" strike="noStrike">
              <a:latin typeface="Arial"/>
            </a:endParaRPr>
          </a:p>
        </p:txBody>
      </p:sp>
      <p:sp>
        <p:nvSpPr>
          <p:cNvPr id="361" name="CustomShape 3"/>
          <p:cNvSpPr/>
          <p:nvPr/>
        </p:nvSpPr>
        <p:spPr>
          <a:xfrm>
            <a:off x="0" y="6669360"/>
            <a:ext cx="264600" cy="17820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100" spc="-1" strike="noStrike" cap="all">
                <a:solidFill>
                  <a:srgbClr val="ffffff"/>
                </a:solidFill>
                <a:latin typeface="Arial"/>
                <a:ea typeface="DejaVu Sans"/>
              </a:rPr>
              <a:t>Titre de la présentation - menu « Insertion / En-tête et pied de page »</a:t>
            </a:r>
            <a:endParaRPr b="0" lang="fr-FR" sz="100" spc="-1" strike="noStrike">
              <a:latin typeface="Arial"/>
            </a:endParaRPr>
          </a:p>
        </p:txBody>
      </p:sp>
      <p:sp>
        <p:nvSpPr>
          <p:cNvPr id="362" name="CustomShape 4"/>
          <p:cNvSpPr/>
          <p:nvPr/>
        </p:nvSpPr>
        <p:spPr>
          <a:xfrm>
            <a:off x="1373040" y="917640"/>
            <a:ext cx="7142040" cy="3850200"/>
          </a:xfrm>
          <a:prstGeom prst="rect">
            <a:avLst/>
          </a:prstGeom>
          <a:noFill/>
          <a:ln>
            <a:noFill/>
          </a:ln>
        </p:spPr>
        <p:style>
          <a:lnRef idx="0"/>
          <a:fillRef idx="0"/>
          <a:effectRef idx="0"/>
          <a:fontRef idx="minor"/>
        </p:style>
        <p:txBody>
          <a:bodyPr lIns="0" rIns="0" tIns="0" bIns="0" anchor="ctr">
            <a:noAutofit/>
          </a:bodyPr>
          <a:p>
            <a:pPr algn="r">
              <a:lnSpc>
                <a:spcPct val="100000"/>
              </a:lnSpc>
            </a:pPr>
            <a:r>
              <a:rPr b="0" lang="fr-FR" sz="3400" spc="-1" strike="noStrike" cap="all">
                <a:solidFill>
                  <a:srgbClr val="ffffff"/>
                </a:solidFill>
                <a:latin typeface="Arial"/>
                <a:ea typeface="DejaVu Sans"/>
              </a:rPr>
              <a:t>II</a:t>
            </a:r>
            <a:endParaRPr b="0" lang="fr-FR" sz="3400" spc="-1" strike="noStrike">
              <a:latin typeface="Arial"/>
            </a:endParaRPr>
          </a:p>
          <a:p>
            <a:pPr algn="r">
              <a:lnSpc>
                <a:spcPct val="100000"/>
              </a:lnSpc>
            </a:pPr>
            <a:r>
              <a:rPr b="1" lang="fr-FR" sz="3400" spc="-1" strike="noStrike" cap="all">
                <a:solidFill>
                  <a:srgbClr val="ffffff"/>
                </a:solidFill>
                <a:latin typeface="Arial"/>
                <a:ea typeface="DejaVu Sans"/>
              </a:rPr>
              <a:t>Premiers pas</a:t>
            </a:r>
            <a:endParaRPr b="0" lang="fr-FR" sz="3400" spc="-1" strike="noStrike">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II </a:t>
            </a:r>
            <a:r>
              <a:rPr b="1" lang="fr-FR" sz="2200" spc="-1" strike="noStrike" cap="all">
                <a:solidFill>
                  <a:srgbClr val="000000"/>
                </a:solidFill>
                <a:latin typeface="Arial"/>
                <a:ea typeface="DejaVu Sans"/>
              </a:rPr>
              <a:t>: premiers pas</a:t>
            </a:r>
            <a:endParaRPr b="0" lang="fr-FR" sz="2200" spc="-1" strike="noStrike">
              <a:latin typeface="Arial"/>
            </a:endParaRPr>
          </a:p>
        </p:txBody>
      </p:sp>
      <p:sp>
        <p:nvSpPr>
          <p:cNvPr id="364"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441F3E10-C840-4B14-9A1C-BA609ADF54DD}"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365"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0" lang="fr-FR" sz="1600" spc="-1" strike="noStrike">
                <a:solidFill>
                  <a:srgbClr val="000000"/>
                </a:solidFill>
                <a:latin typeface="Arial"/>
                <a:ea typeface="DejaVu Sans"/>
              </a:rPr>
              <a:t>2.1 Espace de transit</a:t>
            </a:r>
            <a:endParaRPr b="0" lang="fr-FR" sz="1600" spc="-1" strike="noStrike">
              <a:latin typeface="Arial"/>
            </a:endParaRPr>
          </a:p>
        </p:txBody>
      </p:sp>
      <p:sp>
        <p:nvSpPr>
          <p:cNvPr id="366" name="CustomShape 4"/>
          <p:cNvSpPr/>
          <p:nvPr/>
        </p:nvSpPr>
        <p:spPr>
          <a:xfrm>
            <a:off x="216000" y="1368000"/>
            <a:ext cx="1871280" cy="647280"/>
          </a:xfrm>
          <a:custGeom>
            <a:avLst/>
            <a:gdLst/>
            <a:ahLst/>
            <a:rect l="l" t="t" r="r" b="b"/>
            <a:pathLst>
              <a:path w="5202" h="1801">
                <a:moveTo>
                  <a:pt x="300" y="0"/>
                </a:moveTo>
                <a:cubicBezTo>
                  <a:pt x="150" y="0"/>
                  <a:pt x="0" y="150"/>
                  <a:pt x="0" y="300"/>
                </a:cubicBezTo>
                <a:lnTo>
                  <a:pt x="0" y="1500"/>
                </a:lnTo>
                <a:cubicBezTo>
                  <a:pt x="0" y="1650"/>
                  <a:pt x="150" y="1800"/>
                  <a:pt x="300" y="1800"/>
                </a:cubicBezTo>
                <a:lnTo>
                  <a:pt x="4900" y="1800"/>
                </a:lnTo>
                <a:cubicBezTo>
                  <a:pt x="5050" y="1800"/>
                  <a:pt x="5201" y="1650"/>
                  <a:pt x="5201" y="1500"/>
                </a:cubicBezTo>
                <a:lnTo>
                  <a:pt x="5201" y="300"/>
                </a:lnTo>
                <a:cubicBezTo>
                  <a:pt x="5201" y="150"/>
                  <a:pt x="5050" y="0"/>
                  <a:pt x="4900" y="0"/>
                </a:cubicBezTo>
                <a:lnTo>
                  <a:pt x="300" y="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Dossier de travail</a:t>
            </a:r>
            <a:endParaRPr b="0" lang="fr-FR" sz="1800" spc="-1" strike="noStrike">
              <a:latin typeface="Arial"/>
            </a:endParaRPr>
          </a:p>
        </p:txBody>
      </p:sp>
      <p:sp>
        <p:nvSpPr>
          <p:cNvPr id="367" name="CustomShape 5"/>
          <p:cNvSpPr/>
          <p:nvPr/>
        </p:nvSpPr>
        <p:spPr>
          <a:xfrm>
            <a:off x="2304000" y="1368000"/>
            <a:ext cx="1871280" cy="647280"/>
          </a:xfrm>
          <a:custGeom>
            <a:avLst/>
            <a:gdLst/>
            <a:ahLst/>
            <a:rect l="l" t="t" r="r" b="b"/>
            <a:pathLst>
              <a:path w="5202" h="1801">
                <a:moveTo>
                  <a:pt x="300" y="0"/>
                </a:moveTo>
                <a:cubicBezTo>
                  <a:pt x="150" y="0"/>
                  <a:pt x="0" y="150"/>
                  <a:pt x="0" y="300"/>
                </a:cubicBezTo>
                <a:lnTo>
                  <a:pt x="0" y="1500"/>
                </a:lnTo>
                <a:cubicBezTo>
                  <a:pt x="0" y="1650"/>
                  <a:pt x="150" y="1800"/>
                  <a:pt x="300" y="1800"/>
                </a:cubicBezTo>
                <a:lnTo>
                  <a:pt x="4900" y="1800"/>
                </a:lnTo>
                <a:cubicBezTo>
                  <a:pt x="5050" y="1800"/>
                  <a:pt x="5201" y="1650"/>
                  <a:pt x="5201" y="1500"/>
                </a:cubicBezTo>
                <a:lnTo>
                  <a:pt x="5201" y="300"/>
                </a:lnTo>
                <a:cubicBezTo>
                  <a:pt x="5201" y="150"/>
                  <a:pt x="5050" y="0"/>
                  <a:pt x="4900" y="0"/>
                </a:cubicBezTo>
                <a:lnTo>
                  <a:pt x="300" y="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Espace de transit</a:t>
            </a:r>
            <a:endParaRPr b="0" lang="fr-FR" sz="1800" spc="-1" strike="noStrike">
              <a:latin typeface="Arial"/>
            </a:endParaRPr>
          </a:p>
        </p:txBody>
      </p:sp>
      <p:sp>
        <p:nvSpPr>
          <p:cNvPr id="368" name="CustomShape 6"/>
          <p:cNvSpPr/>
          <p:nvPr/>
        </p:nvSpPr>
        <p:spPr>
          <a:xfrm>
            <a:off x="4392000" y="1368000"/>
            <a:ext cx="1871280" cy="647280"/>
          </a:xfrm>
          <a:custGeom>
            <a:avLst/>
            <a:gdLst/>
            <a:ahLst/>
            <a:rect l="l" t="t" r="r" b="b"/>
            <a:pathLst>
              <a:path w="5202" h="1801">
                <a:moveTo>
                  <a:pt x="300" y="0"/>
                </a:moveTo>
                <a:cubicBezTo>
                  <a:pt x="150" y="0"/>
                  <a:pt x="0" y="150"/>
                  <a:pt x="0" y="300"/>
                </a:cubicBezTo>
                <a:lnTo>
                  <a:pt x="0" y="1500"/>
                </a:lnTo>
                <a:cubicBezTo>
                  <a:pt x="0" y="1650"/>
                  <a:pt x="150" y="1800"/>
                  <a:pt x="300" y="1800"/>
                </a:cubicBezTo>
                <a:lnTo>
                  <a:pt x="4900" y="1800"/>
                </a:lnTo>
                <a:cubicBezTo>
                  <a:pt x="5050" y="1800"/>
                  <a:pt x="5201" y="1650"/>
                  <a:pt x="5201" y="1500"/>
                </a:cubicBezTo>
                <a:lnTo>
                  <a:pt x="5201" y="300"/>
                </a:lnTo>
                <a:cubicBezTo>
                  <a:pt x="5201" y="150"/>
                  <a:pt x="5050" y="0"/>
                  <a:pt x="4900" y="0"/>
                </a:cubicBezTo>
                <a:lnTo>
                  <a:pt x="300" y="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Répertoire local</a:t>
            </a:r>
            <a:endParaRPr b="0" lang="fr-FR" sz="1800" spc="-1" strike="noStrike">
              <a:latin typeface="Arial"/>
            </a:endParaRPr>
          </a:p>
        </p:txBody>
      </p:sp>
      <p:sp>
        <p:nvSpPr>
          <p:cNvPr id="369" name="CustomShape 7"/>
          <p:cNvSpPr/>
          <p:nvPr/>
        </p:nvSpPr>
        <p:spPr>
          <a:xfrm>
            <a:off x="7056000" y="1368000"/>
            <a:ext cx="1871280" cy="647280"/>
          </a:xfrm>
          <a:custGeom>
            <a:avLst/>
            <a:gdLst/>
            <a:ahLst/>
            <a:rect l="l" t="t" r="r" b="b"/>
            <a:pathLst>
              <a:path w="5202" h="1801">
                <a:moveTo>
                  <a:pt x="300" y="0"/>
                </a:moveTo>
                <a:cubicBezTo>
                  <a:pt x="150" y="0"/>
                  <a:pt x="0" y="150"/>
                  <a:pt x="0" y="300"/>
                </a:cubicBezTo>
                <a:lnTo>
                  <a:pt x="0" y="1500"/>
                </a:lnTo>
                <a:cubicBezTo>
                  <a:pt x="0" y="1650"/>
                  <a:pt x="150" y="1800"/>
                  <a:pt x="300" y="1800"/>
                </a:cubicBezTo>
                <a:lnTo>
                  <a:pt x="4900" y="1800"/>
                </a:lnTo>
                <a:cubicBezTo>
                  <a:pt x="5050" y="1800"/>
                  <a:pt x="5201" y="1650"/>
                  <a:pt x="5201" y="1500"/>
                </a:cubicBezTo>
                <a:lnTo>
                  <a:pt x="5201" y="300"/>
                </a:lnTo>
                <a:cubicBezTo>
                  <a:pt x="5201" y="150"/>
                  <a:pt x="5050" y="0"/>
                  <a:pt x="4900" y="0"/>
                </a:cubicBezTo>
                <a:lnTo>
                  <a:pt x="300" y="0"/>
                </a:lnTo>
              </a:path>
            </a:pathLst>
          </a:cu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latin typeface="Arial"/>
                <a:ea typeface="DejaVu Sans"/>
              </a:rPr>
              <a:t>Répertoire distant</a:t>
            </a:r>
            <a:endParaRPr b="0" lang="fr-FR" sz="1800" spc="-1" strike="noStrike">
              <a:latin typeface="Arial"/>
            </a:endParaRPr>
          </a:p>
        </p:txBody>
      </p:sp>
      <p:sp>
        <p:nvSpPr>
          <p:cNvPr id="370" name="Line 8"/>
          <p:cNvSpPr/>
          <p:nvPr/>
        </p:nvSpPr>
        <p:spPr>
          <a:xfrm>
            <a:off x="1116000" y="2016000"/>
            <a:ext cx="360" cy="3744000"/>
          </a:xfrm>
          <a:prstGeom prst="line">
            <a:avLst/>
          </a:prstGeom>
          <a:ln>
            <a:solidFill>
              <a:srgbClr val="000000"/>
            </a:solidFill>
          </a:ln>
        </p:spPr>
        <p:style>
          <a:lnRef idx="0"/>
          <a:fillRef idx="0"/>
          <a:effectRef idx="0"/>
          <a:fontRef idx="minor"/>
        </p:style>
      </p:sp>
      <p:sp>
        <p:nvSpPr>
          <p:cNvPr id="371" name="Line 9"/>
          <p:cNvSpPr/>
          <p:nvPr/>
        </p:nvSpPr>
        <p:spPr>
          <a:xfrm>
            <a:off x="3204000" y="2016000"/>
            <a:ext cx="360" cy="3744000"/>
          </a:xfrm>
          <a:prstGeom prst="line">
            <a:avLst/>
          </a:prstGeom>
          <a:ln>
            <a:solidFill>
              <a:srgbClr val="000000"/>
            </a:solidFill>
          </a:ln>
        </p:spPr>
        <p:style>
          <a:lnRef idx="0"/>
          <a:fillRef idx="0"/>
          <a:effectRef idx="0"/>
          <a:fontRef idx="minor"/>
        </p:style>
      </p:sp>
      <p:sp>
        <p:nvSpPr>
          <p:cNvPr id="372" name="Line 10"/>
          <p:cNvSpPr/>
          <p:nvPr/>
        </p:nvSpPr>
        <p:spPr>
          <a:xfrm>
            <a:off x="5292000" y="2016000"/>
            <a:ext cx="360" cy="3744000"/>
          </a:xfrm>
          <a:prstGeom prst="line">
            <a:avLst/>
          </a:prstGeom>
          <a:ln>
            <a:solidFill>
              <a:srgbClr val="000000"/>
            </a:solidFill>
          </a:ln>
        </p:spPr>
        <p:style>
          <a:lnRef idx="0"/>
          <a:fillRef idx="0"/>
          <a:effectRef idx="0"/>
          <a:fontRef idx="minor"/>
        </p:style>
      </p:sp>
      <p:sp>
        <p:nvSpPr>
          <p:cNvPr id="373" name="Line 11"/>
          <p:cNvSpPr/>
          <p:nvPr/>
        </p:nvSpPr>
        <p:spPr>
          <a:xfrm>
            <a:off x="7992000" y="2016000"/>
            <a:ext cx="360" cy="3744000"/>
          </a:xfrm>
          <a:prstGeom prst="line">
            <a:avLst/>
          </a:prstGeom>
          <a:ln>
            <a:solidFill>
              <a:srgbClr val="000000"/>
            </a:solidFill>
          </a:ln>
        </p:spPr>
        <p:style>
          <a:lnRef idx="0"/>
          <a:fillRef idx="0"/>
          <a:effectRef idx="0"/>
          <a:fontRef idx="minor"/>
        </p:style>
      </p:sp>
      <p:sp>
        <p:nvSpPr>
          <p:cNvPr id="374" name="CustomShape 12"/>
          <p:cNvSpPr/>
          <p:nvPr/>
        </p:nvSpPr>
        <p:spPr>
          <a:xfrm>
            <a:off x="1116360" y="2376000"/>
            <a:ext cx="2087280" cy="935280"/>
          </a:xfrm>
          <a:custGeom>
            <a:avLst/>
            <a:gdLst/>
            <a:ahLst/>
            <a:rect l="l" t="t" r="r" b="b"/>
            <a:pathLst>
              <a:path w="5802" h="2602">
                <a:moveTo>
                  <a:pt x="0" y="650"/>
                </a:moveTo>
                <a:lnTo>
                  <a:pt x="4350" y="650"/>
                </a:lnTo>
                <a:lnTo>
                  <a:pt x="4350" y="0"/>
                </a:lnTo>
                <a:lnTo>
                  <a:pt x="5801" y="1300"/>
                </a:lnTo>
                <a:lnTo>
                  <a:pt x="4350" y="2601"/>
                </a:lnTo>
                <a:lnTo>
                  <a:pt x="4350" y="1950"/>
                </a:lnTo>
                <a:lnTo>
                  <a:pt x="0" y="1950"/>
                </a:lnTo>
                <a:lnTo>
                  <a:pt x="0" y="65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Git add</a:t>
            </a:r>
            <a:endParaRPr b="0" lang="fr-FR" sz="1800" spc="-1" strike="noStrike">
              <a:latin typeface="Arial"/>
            </a:endParaRPr>
          </a:p>
        </p:txBody>
      </p:sp>
      <p:sp>
        <p:nvSpPr>
          <p:cNvPr id="375" name="CustomShape 13"/>
          <p:cNvSpPr/>
          <p:nvPr/>
        </p:nvSpPr>
        <p:spPr>
          <a:xfrm>
            <a:off x="3204360" y="2376000"/>
            <a:ext cx="2087280" cy="935280"/>
          </a:xfrm>
          <a:custGeom>
            <a:avLst/>
            <a:gdLst/>
            <a:ahLst/>
            <a:rect l="l" t="t" r="r" b="b"/>
            <a:pathLst>
              <a:path w="5802" h="2602">
                <a:moveTo>
                  <a:pt x="0" y="650"/>
                </a:moveTo>
                <a:lnTo>
                  <a:pt x="4350" y="650"/>
                </a:lnTo>
                <a:lnTo>
                  <a:pt x="4350" y="0"/>
                </a:lnTo>
                <a:lnTo>
                  <a:pt x="5801" y="1300"/>
                </a:lnTo>
                <a:lnTo>
                  <a:pt x="4350" y="2601"/>
                </a:lnTo>
                <a:lnTo>
                  <a:pt x="4350" y="1950"/>
                </a:lnTo>
                <a:lnTo>
                  <a:pt x="0" y="1950"/>
                </a:lnTo>
                <a:lnTo>
                  <a:pt x="0" y="65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Git commit</a:t>
            </a:r>
            <a:endParaRPr b="0" lang="fr-FR" sz="1800" spc="-1" strike="noStrike">
              <a:latin typeface="Arial"/>
            </a:endParaRPr>
          </a:p>
        </p:txBody>
      </p:sp>
      <p:sp>
        <p:nvSpPr>
          <p:cNvPr id="376" name="CustomShape 14"/>
          <p:cNvSpPr/>
          <p:nvPr/>
        </p:nvSpPr>
        <p:spPr>
          <a:xfrm>
            <a:off x="5292000" y="2304000"/>
            <a:ext cx="2699280" cy="1079280"/>
          </a:xfrm>
          <a:custGeom>
            <a:avLst/>
            <a:gdLst/>
            <a:ahLst/>
            <a:rect l="l" t="t" r="r" b="b"/>
            <a:pathLst>
              <a:path w="7502" h="3002">
                <a:moveTo>
                  <a:pt x="0" y="750"/>
                </a:moveTo>
                <a:lnTo>
                  <a:pt x="5625" y="750"/>
                </a:lnTo>
                <a:lnTo>
                  <a:pt x="5625" y="0"/>
                </a:lnTo>
                <a:lnTo>
                  <a:pt x="7501" y="1500"/>
                </a:lnTo>
                <a:lnTo>
                  <a:pt x="5625" y="3001"/>
                </a:lnTo>
                <a:lnTo>
                  <a:pt x="5625" y="2250"/>
                </a:lnTo>
                <a:lnTo>
                  <a:pt x="0" y="2250"/>
                </a:lnTo>
                <a:lnTo>
                  <a:pt x="0" y="750"/>
                </a:lnTo>
              </a:path>
            </a:pathLst>
          </a:cu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latin typeface="Arial"/>
                <a:ea typeface="DejaVu Sans"/>
              </a:rPr>
              <a:t>Git push</a:t>
            </a:r>
            <a:endParaRPr b="0" lang="fr-FR" sz="1800" spc="-1" strike="noStrike">
              <a:latin typeface="Arial"/>
            </a:endParaRPr>
          </a:p>
        </p:txBody>
      </p:sp>
      <p:sp>
        <p:nvSpPr>
          <p:cNvPr id="377" name="CustomShape 15"/>
          <p:cNvSpPr/>
          <p:nvPr/>
        </p:nvSpPr>
        <p:spPr>
          <a:xfrm>
            <a:off x="5292360" y="3672000"/>
            <a:ext cx="2698920" cy="1151280"/>
          </a:xfrm>
          <a:custGeom>
            <a:avLst/>
            <a:gdLst/>
            <a:ahLst/>
            <a:rect l="l" t="t" r="r" b="b"/>
            <a:pathLst>
              <a:path w="7501" h="3202">
                <a:moveTo>
                  <a:pt x="7500" y="800"/>
                </a:moveTo>
                <a:lnTo>
                  <a:pt x="1875" y="800"/>
                </a:lnTo>
                <a:lnTo>
                  <a:pt x="1875" y="0"/>
                </a:lnTo>
                <a:lnTo>
                  <a:pt x="0" y="1600"/>
                </a:lnTo>
                <a:lnTo>
                  <a:pt x="1875" y="3201"/>
                </a:lnTo>
                <a:lnTo>
                  <a:pt x="1875" y="2400"/>
                </a:lnTo>
                <a:lnTo>
                  <a:pt x="7500" y="2400"/>
                </a:lnTo>
                <a:lnTo>
                  <a:pt x="7500" y="800"/>
                </a:lnTo>
              </a:path>
            </a:pathLst>
          </a:cu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latin typeface="Arial"/>
                <a:ea typeface="DejaVu Sans"/>
              </a:rPr>
              <a:t>Git pull</a:t>
            </a:r>
            <a:endParaRPr b="0" lang="fr-FR" sz="1800" spc="-1" strike="noStrike">
              <a:latin typeface="Arial"/>
            </a:endParaRPr>
          </a:p>
        </p:txBody>
      </p:sp>
      <p:sp>
        <p:nvSpPr>
          <p:cNvPr id="378" name="CustomShape 16"/>
          <p:cNvSpPr/>
          <p:nvPr/>
        </p:nvSpPr>
        <p:spPr>
          <a:xfrm>
            <a:off x="1116360" y="3528000"/>
            <a:ext cx="4175280" cy="863280"/>
          </a:xfrm>
          <a:custGeom>
            <a:avLst/>
            <a:gdLst/>
            <a:ahLst/>
            <a:rect l="l" t="t" r="r" b="b"/>
            <a:pathLst>
              <a:path w="11602" h="2402">
                <a:moveTo>
                  <a:pt x="11601" y="600"/>
                </a:moveTo>
                <a:lnTo>
                  <a:pt x="2900" y="600"/>
                </a:lnTo>
                <a:lnTo>
                  <a:pt x="2900" y="0"/>
                </a:lnTo>
                <a:lnTo>
                  <a:pt x="0" y="1200"/>
                </a:lnTo>
                <a:lnTo>
                  <a:pt x="2900" y="2401"/>
                </a:lnTo>
                <a:lnTo>
                  <a:pt x="2900" y="1800"/>
                </a:lnTo>
                <a:lnTo>
                  <a:pt x="11601" y="1800"/>
                </a:lnTo>
                <a:lnTo>
                  <a:pt x="11601" y="60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Git checkout</a:t>
            </a:r>
            <a:endParaRPr b="0" lang="fr-FR" sz="1800" spc="-1" strike="noStrike">
              <a:latin typeface="Arial"/>
            </a:endParaRPr>
          </a:p>
        </p:txBody>
      </p:sp>
      <p:sp>
        <p:nvSpPr>
          <p:cNvPr id="379" name="CustomShape 17"/>
          <p:cNvSpPr/>
          <p:nvPr/>
        </p:nvSpPr>
        <p:spPr>
          <a:xfrm>
            <a:off x="1116720" y="4428360"/>
            <a:ext cx="4175280" cy="863280"/>
          </a:xfrm>
          <a:custGeom>
            <a:avLst/>
            <a:gdLst/>
            <a:ahLst/>
            <a:rect l="l" t="t" r="r" b="b"/>
            <a:pathLst>
              <a:path w="11602" h="2402">
                <a:moveTo>
                  <a:pt x="11601" y="600"/>
                </a:moveTo>
                <a:lnTo>
                  <a:pt x="2900" y="600"/>
                </a:lnTo>
                <a:lnTo>
                  <a:pt x="2900" y="0"/>
                </a:lnTo>
                <a:lnTo>
                  <a:pt x="0" y="1200"/>
                </a:lnTo>
                <a:lnTo>
                  <a:pt x="2900" y="2401"/>
                </a:lnTo>
                <a:lnTo>
                  <a:pt x="2900" y="1800"/>
                </a:lnTo>
                <a:lnTo>
                  <a:pt x="11601" y="1800"/>
                </a:lnTo>
                <a:lnTo>
                  <a:pt x="11601" y="60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Git merge</a:t>
            </a:r>
            <a:endParaRPr b="0" lang="fr-FR" sz="1800" spc="-1" strike="noStrike">
              <a:latin typeface="Arial"/>
            </a:endParaRPr>
          </a:p>
        </p:txBody>
      </p:sp>
      <p:sp>
        <p:nvSpPr>
          <p:cNvPr id="380" name="CustomShape 18"/>
          <p:cNvSpPr/>
          <p:nvPr/>
        </p:nvSpPr>
        <p:spPr>
          <a:xfrm>
            <a:off x="2376000" y="1008000"/>
            <a:ext cx="18154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 </a:t>
            </a:r>
            <a:r>
              <a:rPr b="0" i="1" lang="fr-FR" sz="1800" spc="-1" strike="noStrike">
                <a:latin typeface="Arial"/>
              </a:rPr>
              <a:t>staging area »</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II </a:t>
            </a:r>
            <a:r>
              <a:rPr b="1" lang="fr-FR" sz="2200" spc="-1" strike="noStrike" cap="all">
                <a:solidFill>
                  <a:srgbClr val="000000"/>
                </a:solidFill>
                <a:latin typeface="Arial"/>
                <a:ea typeface="DejaVu Sans"/>
              </a:rPr>
              <a:t>: premiers pas</a:t>
            </a:r>
            <a:endParaRPr b="0" lang="fr-FR" sz="2200" spc="-1" strike="noStrike">
              <a:latin typeface="Arial"/>
            </a:endParaRPr>
          </a:p>
        </p:txBody>
      </p:sp>
      <p:sp>
        <p:nvSpPr>
          <p:cNvPr id="382"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9B57D9F4-E53B-4264-A143-6C07FB87EBCB}"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383"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0" lang="fr-FR" sz="1600" spc="-1" strike="noStrike">
                <a:solidFill>
                  <a:srgbClr val="000000"/>
                </a:solidFill>
                <a:latin typeface="Arial"/>
                <a:ea typeface="DejaVu Sans"/>
              </a:rPr>
              <a:t>2.1 Espace de transit</a:t>
            </a:r>
            <a:endParaRPr b="0" lang="fr-FR" sz="1600" spc="-1" strike="noStrike">
              <a:latin typeface="Arial"/>
            </a:endParaRPr>
          </a:p>
        </p:txBody>
      </p:sp>
      <p:sp>
        <p:nvSpPr>
          <p:cNvPr id="384" name="CustomShape 4"/>
          <p:cNvSpPr/>
          <p:nvPr/>
        </p:nvSpPr>
        <p:spPr>
          <a:xfrm>
            <a:off x="82080" y="1296000"/>
            <a:ext cx="88452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Arial"/>
                <a:ea typeface="DejaVu Sans"/>
              </a:rPr>
              <a:t>L’espace de </a:t>
            </a:r>
            <a:r>
              <a:rPr b="1" lang="fr-FR" sz="1800" spc="-1" strike="noStrike">
                <a:solidFill>
                  <a:srgbClr val="ce181e"/>
                </a:solidFill>
                <a:latin typeface="Arial"/>
                <a:ea typeface="DejaVu Sans"/>
              </a:rPr>
              <a:t>transit</a:t>
            </a:r>
            <a:r>
              <a:rPr b="0" lang="fr-FR" sz="1800" spc="-1" strike="noStrike">
                <a:solidFill>
                  <a:srgbClr val="ce181e"/>
                </a:solidFill>
                <a:latin typeface="Arial"/>
                <a:ea typeface="DejaVu Sans"/>
              </a:rPr>
              <a:t> </a:t>
            </a:r>
            <a:r>
              <a:rPr b="0" lang="fr-FR" sz="1800" spc="-1" strike="noStrike">
                <a:solidFill>
                  <a:srgbClr val="000000"/>
                </a:solidFill>
                <a:latin typeface="Arial"/>
                <a:ea typeface="DejaVu Sans"/>
              </a:rPr>
              <a:t>est un espace sur lequel on positionne les fichiers modifiés avant de les mettre à jour dans le répertoire git local (puis distant).  </a:t>
            </a:r>
            <a:endParaRPr b="0" lang="fr-FR" sz="1800" spc="-1" strike="noStrike">
              <a:latin typeface="Arial"/>
            </a:endParaRPr>
          </a:p>
        </p:txBody>
      </p:sp>
      <p:sp>
        <p:nvSpPr>
          <p:cNvPr id="385" name="CustomShape 5"/>
          <p:cNvSpPr/>
          <p:nvPr/>
        </p:nvSpPr>
        <p:spPr>
          <a:xfrm>
            <a:off x="288000" y="2376000"/>
            <a:ext cx="856764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u="sng">
                <a:uFillTx/>
                <a:latin typeface="Arial"/>
              </a:rPr>
              <a:t>&lt;git add&gt;</a:t>
            </a:r>
            <a:r>
              <a:rPr b="0" lang="fr-FR" sz="1800" spc="-1" strike="noStrike">
                <a:latin typeface="Arial"/>
              </a:rPr>
              <a:t> permet d’ajouter un ou plusieurs fichiers dans l’espace de transit :</a:t>
            </a:r>
            <a:endParaRPr b="0" lang="fr-FR" sz="1800" spc="-1" strike="noStrike">
              <a:latin typeface="Arial"/>
            </a:endParaRPr>
          </a:p>
          <a:p>
            <a:pPr>
              <a:lnSpc>
                <a:spcPct val="100000"/>
              </a:lnSpc>
            </a:pPr>
            <a:endParaRPr b="0" lang="fr-FR" sz="1800" spc="-1" strike="noStrike">
              <a:latin typeface="Arial"/>
            </a:endParaRPr>
          </a:p>
          <a:p>
            <a:pPr marL="216000" indent="-215640">
              <a:lnSpc>
                <a:spcPct val="100000"/>
              </a:lnSpc>
              <a:buClr>
                <a:srgbClr val="000000"/>
              </a:buClr>
              <a:buSzPct val="45000"/>
              <a:buFont typeface="Wingdings" charset="2"/>
              <a:buChar char=""/>
            </a:pPr>
            <a:r>
              <a:rPr b="0" lang="fr-FR" sz="1800" spc="-1" strike="noStrike" u="sng">
                <a:uFillTx/>
                <a:latin typeface="Arial"/>
              </a:rPr>
              <a:t>&lt;git add [Nom du/des Fichier(s)]&gt;</a:t>
            </a:r>
            <a:r>
              <a:rPr b="0" lang="fr-FR" sz="1800" spc="-1" strike="noStrike">
                <a:latin typeface="Arial"/>
              </a:rPr>
              <a:t> ajoute les fichiers spécifiés dans l’espace de transit.</a:t>
            </a:r>
            <a:endParaRPr b="0" lang="fr-FR" sz="1800" spc="-1" strike="noStrike">
              <a:latin typeface="Arial"/>
            </a:endParaRPr>
          </a:p>
          <a:p>
            <a:pPr marL="216000" indent="-215640">
              <a:lnSpc>
                <a:spcPct val="100000"/>
              </a:lnSpc>
              <a:buClr>
                <a:srgbClr val="000000"/>
              </a:buClr>
              <a:buSzPct val="45000"/>
              <a:buFont typeface="Wingdings" charset="2"/>
              <a:buChar char=""/>
            </a:pPr>
            <a:r>
              <a:rPr b="0" lang="fr-FR" sz="1800" spc="-1" strike="noStrike" u="sng">
                <a:uFillTx/>
                <a:latin typeface="Arial"/>
              </a:rPr>
              <a:t>&lt;git add .&gt;</a:t>
            </a:r>
            <a:r>
              <a:rPr b="0" lang="fr-FR" sz="1800" spc="-1" strike="noStrike">
                <a:latin typeface="Arial"/>
              </a:rPr>
              <a:t> ajoute tous les fichiers du dossier de travail dans l’espace de transit.</a:t>
            </a:r>
            <a:endParaRPr b="0" lang="fr-FR" sz="1800" spc="-1" strike="noStrike">
              <a:latin typeface="Arial"/>
            </a:endParaRPr>
          </a:p>
        </p:txBody>
      </p:sp>
      <p:sp>
        <p:nvSpPr>
          <p:cNvPr id="386" name="CustomShape 6"/>
          <p:cNvSpPr/>
          <p:nvPr/>
        </p:nvSpPr>
        <p:spPr>
          <a:xfrm>
            <a:off x="216000" y="4248000"/>
            <a:ext cx="784764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u="sng">
                <a:uFillTx/>
                <a:latin typeface="Arial"/>
              </a:rPr>
              <a:t>&lt;git rm --cached [Nom du/des fichiers]&gt;</a:t>
            </a:r>
            <a:r>
              <a:rPr b="0" lang="fr-FR" sz="1800" spc="-1" strike="noStrike">
                <a:latin typeface="Arial"/>
              </a:rPr>
              <a:t>  sort les fichiers concernés de l’espace de transit.</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Si ça ne fonctionne pas, essayer </a:t>
            </a:r>
            <a:r>
              <a:rPr b="0" lang="fr-FR" sz="1800" spc="-1" strike="noStrike" u="sng">
                <a:uFillTx/>
                <a:latin typeface="Arial"/>
              </a:rPr>
              <a:t>&lt;git reset [Nom du fichier]&gt;</a:t>
            </a:r>
            <a:r>
              <a:rPr b="0" lang="fr-FR" sz="1800" spc="-1" strike="noStrike">
                <a:latin typeface="Arial"/>
              </a:rPr>
              <a:t>.</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II </a:t>
            </a:r>
            <a:r>
              <a:rPr b="1" lang="fr-FR" sz="2200" spc="-1" strike="noStrike" cap="all">
                <a:solidFill>
                  <a:srgbClr val="000000"/>
                </a:solidFill>
                <a:latin typeface="Arial"/>
                <a:ea typeface="DejaVu Sans"/>
              </a:rPr>
              <a:t>: premiers pas</a:t>
            </a:r>
            <a:endParaRPr b="0" lang="fr-FR" sz="2200" spc="-1" strike="noStrike">
              <a:latin typeface="Arial"/>
            </a:endParaRPr>
          </a:p>
        </p:txBody>
      </p:sp>
      <p:sp>
        <p:nvSpPr>
          <p:cNvPr id="388"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B5AB32F6-939A-47C9-9A8C-7382273C8A1E}"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389"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0" lang="fr-FR" sz="1600" spc="-1" strike="noStrike">
                <a:solidFill>
                  <a:srgbClr val="000000"/>
                </a:solidFill>
                <a:latin typeface="Arial"/>
                <a:ea typeface="DejaVu Sans"/>
              </a:rPr>
              <a:t>2.2 Répertoire local Git</a:t>
            </a:r>
            <a:endParaRPr b="0" lang="fr-FR" sz="1600" spc="-1" strike="noStrike">
              <a:latin typeface="Arial"/>
            </a:endParaRPr>
          </a:p>
        </p:txBody>
      </p:sp>
      <p:sp>
        <p:nvSpPr>
          <p:cNvPr id="390" name="CustomShape 4"/>
          <p:cNvSpPr/>
          <p:nvPr/>
        </p:nvSpPr>
        <p:spPr>
          <a:xfrm>
            <a:off x="216000" y="1368000"/>
            <a:ext cx="1871280" cy="647280"/>
          </a:xfrm>
          <a:custGeom>
            <a:avLst/>
            <a:gdLst/>
            <a:ahLst/>
            <a:rect l="l" t="t" r="r" b="b"/>
            <a:pathLst>
              <a:path w="5202" h="1801">
                <a:moveTo>
                  <a:pt x="300" y="0"/>
                </a:moveTo>
                <a:cubicBezTo>
                  <a:pt x="150" y="0"/>
                  <a:pt x="0" y="150"/>
                  <a:pt x="0" y="300"/>
                </a:cubicBezTo>
                <a:lnTo>
                  <a:pt x="0" y="1500"/>
                </a:lnTo>
                <a:cubicBezTo>
                  <a:pt x="0" y="1650"/>
                  <a:pt x="150" y="1800"/>
                  <a:pt x="300" y="1800"/>
                </a:cubicBezTo>
                <a:lnTo>
                  <a:pt x="4900" y="1800"/>
                </a:lnTo>
                <a:cubicBezTo>
                  <a:pt x="5050" y="1800"/>
                  <a:pt x="5201" y="1650"/>
                  <a:pt x="5201" y="1500"/>
                </a:cubicBezTo>
                <a:lnTo>
                  <a:pt x="5201" y="300"/>
                </a:lnTo>
                <a:cubicBezTo>
                  <a:pt x="5201" y="150"/>
                  <a:pt x="5050" y="0"/>
                  <a:pt x="4900" y="0"/>
                </a:cubicBezTo>
                <a:lnTo>
                  <a:pt x="300" y="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Dossier de travail</a:t>
            </a:r>
            <a:endParaRPr b="0" lang="fr-FR" sz="1800" spc="-1" strike="noStrike">
              <a:latin typeface="Arial"/>
            </a:endParaRPr>
          </a:p>
        </p:txBody>
      </p:sp>
      <p:sp>
        <p:nvSpPr>
          <p:cNvPr id="391" name="CustomShape 5"/>
          <p:cNvSpPr/>
          <p:nvPr/>
        </p:nvSpPr>
        <p:spPr>
          <a:xfrm>
            <a:off x="2304000" y="1368000"/>
            <a:ext cx="1871280" cy="647280"/>
          </a:xfrm>
          <a:custGeom>
            <a:avLst/>
            <a:gdLst/>
            <a:ahLst/>
            <a:rect l="l" t="t" r="r" b="b"/>
            <a:pathLst>
              <a:path w="5202" h="1801">
                <a:moveTo>
                  <a:pt x="300" y="0"/>
                </a:moveTo>
                <a:cubicBezTo>
                  <a:pt x="150" y="0"/>
                  <a:pt x="0" y="150"/>
                  <a:pt x="0" y="300"/>
                </a:cubicBezTo>
                <a:lnTo>
                  <a:pt x="0" y="1500"/>
                </a:lnTo>
                <a:cubicBezTo>
                  <a:pt x="0" y="1650"/>
                  <a:pt x="150" y="1800"/>
                  <a:pt x="300" y="1800"/>
                </a:cubicBezTo>
                <a:lnTo>
                  <a:pt x="4900" y="1800"/>
                </a:lnTo>
                <a:cubicBezTo>
                  <a:pt x="5050" y="1800"/>
                  <a:pt x="5201" y="1650"/>
                  <a:pt x="5201" y="1500"/>
                </a:cubicBezTo>
                <a:lnTo>
                  <a:pt x="5201" y="300"/>
                </a:lnTo>
                <a:cubicBezTo>
                  <a:pt x="5201" y="150"/>
                  <a:pt x="5050" y="0"/>
                  <a:pt x="4900" y="0"/>
                </a:cubicBezTo>
                <a:lnTo>
                  <a:pt x="300" y="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Espace de transit</a:t>
            </a:r>
            <a:endParaRPr b="0" lang="fr-FR" sz="1800" spc="-1" strike="noStrike">
              <a:latin typeface="Arial"/>
            </a:endParaRPr>
          </a:p>
        </p:txBody>
      </p:sp>
      <p:sp>
        <p:nvSpPr>
          <p:cNvPr id="392" name="CustomShape 6"/>
          <p:cNvSpPr/>
          <p:nvPr/>
        </p:nvSpPr>
        <p:spPr>
          <a:xfrm>
            <a:off x="4392000" y="1368000"/>
            <a:ext cx="1871280" cy="647280"/>
          </a:xfrm>
          <a:custGeom>
            <a:avLst/>
            <a:gdLst/>
            <a:ahLst/>
            <a:rect l="l" t="t" r="r" b="b"/>
            <a:pathLst>
              <a:path w="5202" h="1801">
                <a:moveTo>
                  <a:pt x="300" y="0"/>
                </a:moveTo>
                <a:cubicBezTo>
                  <a:pt x="150" y="0"/>
                  <a:pt x="0" y="150"/>
                  <a:pt x="0" y="300"/>
                </a:cubicBezTo>
                <a:lnTo>
                  <a:pt x="0" y="1500"/>
                </a:lnTo>
                <a:cubicBezTo>
                  <a:pt x="0" y="1650"/>
                  <a:pt x="150" y="1800"/>
                  <a:pt x="300" y="1800"/>
                </a:cubicBezTo>
                <a:lnTo>
                  <a:pt x="4900" y="1800"/>
                </a:lnTo>
                <a:cubicBezTo>
                  <a:pt x="5050" y="1800"/>
                  <a:pt x="5201" y="1650"/>
                  <a:pt x="5201" y="1500"/>
                </a:cubicBezTo>
                <a:lnTo>
                  <a:pt x="5201" y="300"/>
                </a:lnTo>
                <a:cubicBezTo>
                  <a:pt x="5201" y="150"/>
                  <a:pt x="5050" y="0"/>
                  <a:pt x="4900" y="0"/>
                </a:cubicBezTo>
                <a:lnTo>
                  <a:pt x="300" y="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Répertoire local</a:t>
            </a:r>
            <a:endParaRPr b="0" lang="fr-FR" sz="1800" spc="-1" strike="noStrike">
              <a:latin typeface="Arial"/>
            </a:endParaRPr>
          </a:p>
        </p:txBody>
      </p:sp>
      <p:sp>
        <p:nvSpPr>
          <p:cNvPr id="393" name="CustomShape 7"/>
          <p:cNvSpPr/>
          <p:nvPr/>
        </p:nvSpPr>
        <p:spPr>
          <a:xfrm>
            <a:off x="7056000" y="1368000"/>
            <a:ext cx="1871280" cy="647280"/>
          </a:xfrm>
          <a:custGeom>
            <a:avLst/>
            <a:gdLst/>
            <a:ahLst/>
            <a:rect l="l" t="t" r="r" b="b"/>
            <a:pathLst>
              <a:path w="5202" h="1801">
                <a:moveTo>
                  <a:pt x="300" y="0"/>
                </a:moveTo>
                <a:cubicBezTo>
                  <a:pt x="150" y="0"/>
                  <a:pt x="0" y="150"/>
                  <a:pt x="0" y="300"/>
                </a:cubicBezTo>
                <a:lnTo>
                  <a:pt x="0" y="1500"/>
                </a:lnTo>
                <a:cubicBezTo>
                  <a:pt x="0" y="1650"/>
                  <a:pt x="150" y="1800"/>
                  <a:pt x="300" y="1800"/>
                </a:cubicBezTo>
                <a:lnTo>
                  <a:pt x="4900" y="1800"/>
                </a:lnTo>
                <a:cubicBezTo>
                  <a:pt x="5050" y="1800"/>
                  <a:pt x="5201" y="1650"/>
                  <a:pt x="5201" y="1500"/>
                </a:cubicBezTo>
                <a:lnTo>
                  <a:pt x="5201" y="300"/>
                </a:lnTo>
                <a:cubicBezTo>
                  <a:pt x="5201" y="150"/>
                  <a:pt x="5050" y="0"/>
                  <a:pt x="4900" y="0"/>
                </a:cubicBezTo>
                <a:lnTo>
                  <a:pt x="300" y="0"/>
                </a:lnTo>
              </a:path>
            </a:pathLst>
          </a:cu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latin typeface="Arial"/>
                <a:ea typeface="DejaVu Sans"/>
              </a:rPr>
              <a:t>Répertoire distant</a:t>
            </a:r>
            <a:endParaRPr b="0" lang="fr-FR" sz="1800" spc="-1" strike="noStrike">
              <a:latin typeface="Arial"/>
            </a:endParaRPr>
          </a:p>
        </p:txBody>
      </p:sp>
      <p:sp>
        <p:nvSpPr>
          <p:cNvPr id="394" name="Line 8"/>
          <p:cNvSpPr/>
          <p:nvPr/>
        </p:nvSpPr>
        <p:spPr>
          <a:xfrm>
            <a:off x="1116000" y="2016000"/>
            <a:ext cx="360" cy="3744000"/>
          </a:xfrm>
          <a:prstGeom prst="line">
            <a:avLst/>
          </a:prstGeom>
          <a:ln>
            <a:solidFill>
              <a:srgbClr val="000000"/>
            </a:solidFill>
          </a:ln>
        </p:spPr>
        <p:style>
          <a:lnRef idx="0"/>
          <a:fillRef idx="0"/>
          <a:effectRef idx="0"/>
          <a:fontRef idx="minor"/>
        </p:style>
      </p:sp>
      <p:sp>
        <p:nvSpPr>
          <p:cNvPr id="395" name="Line 9"/>
          <p:cNvSpPr/>
          <p:nvPr/>
        </p:nvSpPr>
        <p:spPr>
          <a:xfrm>
            <a:off x="3204000" y="2016000"/>
            <a:ext cx="360" cy="3744000"/>
          </a:xfrm>
          <a:prstGeom prst="line">
            <a:avLst/>
          </a:prstGeom>
          <a:ln>
            <a:solidFill>
              <a:srgbClr val="000000"/>
            </a:solidFill>
          </a:ln>
        </p:spPr>
        <p:style>
          <a:lnRef idx="0"/>
          <a:fillRef idx="0"/>
          <a:effectRef idx="0"/>
          <a:fontRef idx="minor"/>
        </p:style>
      </p:sp>
      <p:sp>
        <p:nvSpPr>
          <p:cNvPr id="396" name="Line 10"/>
          <p:cNvSpPr/>
          <p:nvPr/>
        </p:nvSpPr>
        <p:spPr>
          <a:xfrm>
            <a:off x="5292000" y="2016000"/>
            <a:ext cx="360" cy="3744000"/>
          </a:xfrm>
          <a:prstGeom prst="line">
            <a:avLst/>
          </a:prstGeom>
          <a:ln>
            <a:solidFill>
              <a:srgbClr val="000000"/>
            </a:solidFill>
          </a:ln>
        </p:spPr>
        <p:style>
          <a:lnRef idx="0"/>
          <a:fillRef idx="0"/>
          <a:effectRef idx="0"/>
          <a:fontRef idx="minor"/>
        </p:style>
      </p:sp>
      <p:sp>
        <p:nvSpPr>
          <p:cNvPr id="397" name="Line 11"/>
          <p:cNvSpPr/>
          <p:nvPr/>
        </p:nvSpPr>
        <p:spPr>
          <a:xfrm>
            <a:off x="7992000" y="2016000"/>
            <a:ext cx="360" cy="3744000"/>
          </a:xfrm>
          <a:prstGeom prst="line">
            <a:avLst/>
          </a:prstGeom>
          <a:ln>
            <a:solidFill>
              <a:srgbClr val="000000"/>
            </a:solidFill>
          </a:ln>
        </p:spPr>
        <p:style>
          <a:lnRef idx="0"/>
          <a:fillRef idx="0"/>
          <a:effectRef idx="0"/>
          <a:fontRef idx="minor"/>
        </p:style>
      </p:sp>
      <p:sp>
        <p:nvSpPr>
          <p:cNvPr id="398" name="CustomShape 12"/>
          <p:cNvSpPr/>
          <p:nvPr/>
        </p:nvSpPr>
        <p:spPr>
          <a:xfrm>
            <a:off x="1116360" y="2376000"/>
            <a:ext cx="2087280" cy="935280"/>
          </a:xfrm>
          <a:custGeom>
            <a:avLst/>
            <a:gdLst/>
            <a:ahLst/>
            <a:rect l="l" t="t" r="r" b="b"/>
            <a:pathLst>
              <a:path w="5802" h="2602">
                <a:moveTo>
                  <a:pt x="0" y="650"/>
                </a:moveTo>
                <a:lnTo>
                  <a:pt x="4350" y="650"/>
                </a:lnTo>
                <a:lnTo>
                  <a:pt x="4350" y="0"/>
                </a:lnTo>
                <a:lnTo>
                  <a:pt x="5801" y="1300"/>
                </a:lnTo>
                <a:lnTo>
                  <a:pt x="4350" y="2601"/>
                </a:lnTo>
                <a:lnTo>
                  <a:pt x="4350" y="1950"/>
                </a:lnTo>
                <a:lnTo>
                  <a:pt x="0" y="1950"/>
                </a:lnTo>
                <a:lnTo>
                  <a:pt x="0" y="65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Git add</a:t>
            </a:r>
            <a:endParaRPr b="0" lang="fr-FR" sz="1800" spc="-1" strike="noStrike">
              <a:latin typeface="Arial"/>
            </a:endParaRPr>
          </a:p>
        </p:txBody>
      </p:sp>
      <p:sp>
        <p:nvSpPr>
          <p:cNvPr id="399" name="CustomShape 13"/>
          <p:cNvSpPr/>
          <p:nvPr/>
        </p:nvSpPr>
        <p:spPr>
          <a:xfrm>
            <a:off x="3204360" y="2376000"/>
            <a:ext cx="2087280" cy="935280"/>
          </a:xfrm>
          <a:custGeom>
            <a:avLst/>
            <a:gdLst/>
            <a:ahLst/>
            <a:rect l="l" t="t" r="r" b="b"/>
            <a:pathLst>
              <a:path w="5802" h="2602">
                <a:moveTo>
                  <a:pt x="0" y="650"/>
                </a:moveTo>
                <a:lnTo>
                  <a:pt x="4350" y="650"/>
                </a:lnTo>
                <a:lnTo>
                  <a:pt x="4350" y="0"/>
                </a:lnTo>
                <a:lnTo>
                  <a:pt x="5801" y="1300"/>
                </a:lnTo>
                <a:lnTo>
                  <a:pt x="4350" y="2601"/>
                </a:lnTo>
                <a:lnTo>
                  <a:pt x="4350" y="1950"/>
                </a:lnTo>
                <a:lnTo>
                  <a:pt x="0" y="1950"/>
                </a:lnTo>
                <a:lnTo>
                  <a:pt x="0" y="65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Git commit</a:t>
            </a:r>
            <a:endParaRPr b="0" lang="fr-FR" sz="1800" spc="-1" strike="noStrike">
              <a:latin typeface="Arial"/>
            </a:endParaRPr>
          </a:p>
        </p:txBody>
      </p:sp>
      <p:sp>
        <p:nvSpPr>
          <p:cNvPr id="400" name="CustomShape 14"/>
          <p:cNvSpPr/>
          <p:nvPr/>
        </p:nvSpPr>
        <p:spPr>
          <a:xfrm>
            <a:off x="5292000" y="2304000"/>
            <a:ext cx="2699280" cy="1079280"/>
          </a:xfrm>
          <a:custGeom>
            <a:avLst/>
            <a:gdLst/>
            <a:ahLst/>
            <a:rect l="l" t="t" r="r" b="b"/>
            <a:pathLst>
              <a:path w="7502" h="3002">
                <a:moveTo>
                  <a:pt x="0" y="750"/>
                </a:moveTo>
                <a:lnTo>
                  <a:pt x="5625" y="750"/>
                </a:lnTo>
                <a:lnTo>
                  <a:pt x="5625" y="0"/>
                </a:lnTo>
                <a:lnTo>
                  <a:pt x="7501" y="1500"/>
                </a:lnTo>
                <a:lnTo>
                  <a:pt x="5625" y="3001"/>
                </a:lnTo>
                <a:lnTo>
                  <a:pt x="5625" y="2250"/>
                </a:lnTo>
                <a:lnTo>
                  <a:pt x="0" y="2250"/>
                </a:lnTo>
                <a:lnTo>
                  <a:pt x="0" y="750"/>
                </a:lnTo>
              </a:path>
            </a:pathLst>
          </a:cu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latin typeface="Arial"/>
                <a:ea typeface="DejaVu Sans"/>
              </a:rPr>
              <a:t>Git push</a:t>
            </a:r>
            <a:endParaRPr b="0" lang="fr-FR" sz="1800" spc="-1" strike="noStrike">
              <a:latin typeface="Arial"/>
            </a:endParaRPr>
          </a:p>
        </p:txBody>
      </p:sp>
      <p:sp>
        <p:nvSpPr>
          <p:cNvPr id="401" name="CustomShape 15"/>
          <p:cNvSpPr/>
          <p:nvPr/>
        </p:nvSpPr>
        <p:spPr>
          <a:xfrm>
            <a:off x="5292360" y="3672000"/>
            <a:ext cx="2698920" cy="1151280"/>
          </a:xfrm>
          <a:custGeom>
            <a:avLst/>
            <a:gdLst/>
            <a:ahLst/>
            <a:rect l="l" t="t" r="r" b="b"/>
            <a:pathLst>
              <a:path w="7501" h="3202">
                <a:moveTo>
                  <a:pt x="7500" y="800"/>
                </a:moveTo>
                <a:lnTo>
                  <a:pt x="1875" y="800"/>
                </a:lnTo>
                <a:lnTo>
                  <a:pt x="1875" y="0"/>
                </a:lnTo>
                <a:lnTo>
                  <a:pt x="0" y="1600"/>
                </a:lnTo>
                <a:lnTo>
                  <a:pt x="1875" y="3201"/>
                </a:lnTo>
                <a:lnTo>
                  <a:pt x="1875" y="2400"/>
                </a:lnTo>
                <a:lnTo>
                  <a:pt x="7500" y="2400"/>
                </a:lnTo>
                <a:lnTo>
                  <a:pt x="7500" y="800"/>
                </a:lnTo>
              </a:path>
            </a:pathLst>
          </a:cu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latin typeface="Arial"/>
                <a:ea typeface="DejaVu Sans"/>
              </a:rPr>
              <a:t>Git pull</a:t>
            </a:r>
            <a:endParaRPr b="0" lang="fr-FR" sz="1800" spc="-1" strike="noStrike">
              <a:latin typeface="Arial"/>
            </a:endParaRPr>
          </a:p>
        </p:txBody>
      </p:sp>
      <p:sp>
        <p:nvSpPr>
          <p:cNvPr id="402" name="CustomShape 16"/>
          <p:cNvSpPr/>
          <p:nvPr/>
        </p:nvSpPr>
        <p:spPr>
          <a:xfrm>
            <a:off x="1116360" y="3528000"/>
            <a:ext cx="4175280" cy="863280"/>
          </a:xfrm>
          <a:custGeom>
            <a:avLst/>
            <a:gdLst/>
            <a:ahLst/>
            <a:rect l="l" t="t" r="r" b="b"/>
            <a:pathLst>
              <a:path w="11602" h="2402">
                <a:moveTo>
                  <a:pt x="11601" y="600"/>
                </a:moveTo>
                <a:lnTo>
                  <a:pt x="2900" y="600"/>
                </a:lnTo>
                <a:lnTo>
                  <a:pt x="2900" y="0"/>
                </a:lnTo>
                <a:lnTo>
                  <a:pt x="0" y="1200"/>
                </a:lnTo>
                <a:lnTo>
                  <a:pt x="2900" y="2401"/>
                </a:lnTo>
                <a:lnTo>
                  <a:pt x="2900" y="1800"/>
                </a:lnTo>
                <a:lnTo>
                  <a:pt x="11601" y="1800"/>
                </a:lnTo>
                <a:lnTo>
                  <a:pt x="11601" y="60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Git checkout</a:t>
            </a:r>
            <a:endParaRPr b="0" lang="fr-FR" sz="1800" spc="-1" strike="noStrike">
              <a:latin typeface="Arial"/>
            </a:endParaRPr>
          </a:p>
        </p:txBody>
      </p:sp>
      <p:sp>
        <p:nvSpPr>
          <p:cNvPr id="403" name="CustomShape 17"/>
          <p:cNvSpPr/>
          <p:nvPr/>
        </p:nvSpPr>
        <p:spPr>
          <a:xfrm>
            <a:off x="1116720" y="4428360"/>
            <a:ext cx="4175280" cy="863280"/>
          </a:xfrm>
          <a:custGeom>
            <a:avLst/>
            <a:gdLst/>
            <a:ahLst/>
            <a:rect l="l" t="t" r="r" b="b"/>
            <a:pathLst>
              <a:path w="11602" h="2402">
                <a:moveTo>
                  <a:pt x="11601" y="600"/>
                </a:moveTo>
                <a:lnTo>
                  <a:pt x="2900" y="600"/>
                </a:lnTo>
                <a:lnTo>
                  <a:pt x="2900" y="0"/>
                </a:lnTo>
                <a:lnTo>
                  <a:pt x="0" y="1200"/>
                </a:lnTo>
                <a:lnTo>
                  <a:pt x="2900" y="2401"/>
                </a:lnTo>
                <a:lnTo>
                  <a:pt x="2900" y="1800"/>
                </a:lnTo>
                <a:lnTo>
                  <a:pt x="11601" y="1800"/>
                </a:lnTo>
                <a:lnTo>
                  <a:pt x="11601" y="60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Git merge</a:t>
            </a:r>
            <a:endParaRPr b="0" lang="fr-FR" sz="1800" spc="-1" strike="noStrike">
              <a:latin typeface="Arial"/>
            </a:endParaRPr>
          </a:p>
        </p:txBody>
      </p:sp>
      <p:sp>
        <p:nvSpPr>
          <p:cNvPr id="404" name="CustomShape 18"/>
          <p:cNvSpPr/>
          <p:nvPr/>
        </p:nvSpPr>
        <p:spPr>
          <a:xfrm>
            <a:off x="2376000" y="1008000"/>
            <a:ext cx="18154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 </a:t>
            </a:r>
            <a:r>
              <a:rPr b="0" i="1" lang="fr-FR" sz="1800" spc="-1" strike="noStrike">
                <a:latin typeface="Arial"/>
              </a:rPr>
              <a:t>staging area »</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II </a:t>
            </a:r>
            <a:r>
              <a:rPr b="1" lang="fr-FR" sz="2200" spc="-1" strike="noStrike" cap="all">
                <a:solidFill>
                  <a:srgbClr val="000000"/>
                </a:solidFill>
                <a:latin typeface="Arial"/>
                <a:ea typeface="DejaVu Sans"/>
              </a:rPr>
              <a:t>: premiers pas</a:t>
            </a:r>
            <a:endParaRPr b="0" lang="fr-FR" sz="2200" spc="-1" strike="noStrike">
              <a:latin typeface="Arial"/>
            </a:endParaRPr>
          </a:p>
        </p:txBody>
      </p:sp>
      <p:sp>
        <p:nvSpPr>
          <p:cNvPr id="406"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23F0F2E8-763E-4143-9790-116E4CE825B6}"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407"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0" lang="fr-FR" sz="1600" spc="-1" strike="noStrike">
                <a:solidFill>
                  <a:srgbClr val="000000"/>
                </a:solidFill>
                <a:latin typeface="Arial"/>
                <a:ea typeface="DejaVu Sans"/>
              </a:rPr>
              <a:t>2.2 Répertoire local Git</a:t>
            </a:r>
            <a:endParaRPr b="0" lang="fr-FR" sz="1600" spc="-1" strike="noStrike">
              <a:latin typeface="Arial"/>
            </a:endParaRPr>
          </a:p>
        </p:txBody>
      </p:sp>
      <p:sp>
        <p:nvSpPr>
          <p:cNvPr id="408" name="CustomShape 4"/>
          <p:cNvSpPr/>
          <p:nvPr/>
        </p:nvSpPr>
        <p:spPr>
          <a:xfrm>
            <a:off x="311040" y="2160000"/>
            <a:ext cx="2928600" cy="791640"/>
          </a:xfrm>
          <a:custGeom>
            <a:avLst/>
            <a:gdLst/>
            <a:ahLst/>
            <a:rect l="l" t="t" r="r" b="b"/>
            <a:pathLst>
              <a:path w="8138" h="2202">
                <a:moveTo>
                  <a:pt x="366" y="0"/>
                </a:moveTo>
                <a:cubicBezTo>
                  <a:pt x="183" y="0"/>
                  <a:pt x="0" y="183"/>
                  <a:pt x="0" y="366"/>
                </a:cubicBezTo>
                <a:lnTo>
                  <a:pt x="0" y="1834"/>
                </a:lnTo>
                <a:cubicBezTo>
                  <a:pt x="0" y="2017"/>
                  <a:pt x="183" y="2201"/>
                  <a:pt x="366" y="2201"/>
                </a:cubicBezTo>
                <a:lnTo>
                  <a:pt x="7770" y="2201"/>
                </a:lnTo>
                <a:cubicBezTo>
                  <a:pt x="7953" y="2201"/>
                  <a:pt x="8137" y="2017"/>
                  <a:pt x="8137" y="1834"/>
                </a:cubicBezTo>
                <a:lnTo>
                  <a:pt x="8137" y="366"/>
                </a:lnTo>
                <a:cubicBezTo>
                  <a:pt x="8137" y="183"/>
                  <a:pt x="7953" y="0"/>
                  <a:pt x="7770" y="0"/>
                </a:cubicBezTo>
                <a:lnTo>
                  <a:pt x="366" y="0"/>
                </a:lnTo>
              </a:path>
            </a:pathLst>
          </a:custGeom>
          <a:noFill/>
          <a:ln w="72000">
            <a:solidFill>
              <a:srgbClr val="000000"/>
            </a:solidFill>
            <a:round/>
          </a:ln>
        </p:spPr>
        <p:style>
          <a:lnRef idx="0"/>
          <a:fillRef idx="0"/>
          <a:effectRef idx="0"/>
          <a:fontRef idx="minor"/>
        </p:style>
      </p:sp>
      <p:pic>
        <p:nvPicPr>
          <p:cNvPr id="409" name="" descr=""/>
          <p:cNvPicPr/>
          <p:nvPr/>
        </p:nvPicPr>
        <p:blipFill>
          <a:blip r:embed="rId1"/>
          <a:stretch/>
        </p:blipFill>
        <p:spPr>
          <a:xfrm>
            <a:off x="311040" y="1161360"/>
            <a:ext cx="2856600" cy="2294280"/>
          </a:xfrm>
          <a:prstGeom prst="rect">
            <a:avLst/>
          </a:prstGeom>
          <a:ln>
            <a:noFill/>
          </a:ln>
        </p:spPr>
      </p:pic>
      <p:sp>
        <p:nvSpPr>
          <p:cNvPr id="410" name="CustomShape 5"/>
          <p:cNvSpPr/>
          <p:nvPr/>
        </p:nvSpPr>
        <p:spPr>
          <a:xfrm>
            <a:off x="216360" y="3852360"/>
            <a:ext cx="8639640" cy="2025720"/>
          </a:xfrm>
          <a:custGeom>
            <a:avLst/>
            <a:gdLst/>
            <a:ahLst/>
            <a:rect l="l" t="t" r="r" b="b"/>
            <a:pathLst>
              <a:path w="24002" h="5630">
                <a:moveTo>
                  <a:pt x="938" y="0"/>
                </a:moveTo>
                <a:cubicBezTo>
                  <a:pt x="469" y="0"/>
                  <a:pt x="0" y="469"/>
                  <a:pt x="0" y="938"/>
                </a:cubicBezTo>
                <a:lnTo>
                  <a:pt x="0" y="4690"/>
                </a:lnTo>
                <a:cubicBezTo>
                  <a:pt x="0" y="5159"/>
                  <a:pt x="469" y="5629"/>
                  <a:pt x="938" y="5629"/>
                </a:cubicBezTo>
                <a:lnTo>
                  <a:pt x="23062" y="5629"/>
                </a:lnTo>
                <a:cubicBezTo>
                  <a:pt x="23531" y="5629"/>
                  <a:pt x="24001" y="5159"/>
                  <a:pt x="24001" y="4690"/>
                </a:cubicBezTo>
                <a:lnTo>
                  <a:pt x="24001" y="938"/>
                </a:lnTo>
                <a:cubicBezTo>
                  <a:pt x="24001" y="469"/>
                  <a:pt x="23531" y="0"/>
                  <a:pt x="23062" y="0"/>
                </a:cubicBezTo>
                <a:lnTo>
                  <a:pt x="938" y="0"/>
                </a:lnTo>
              </a:path>
            </a:pathLst>
          </a:custGeom>
          <a:noFill/>
          <a:ln>
            <a:solidFill>
              <a:srgbClr val="3465a4"/>
            </a:solidFill>
          </a:ln>
        </p:spPr>
        <p:style>
          <a:lnRef idx="0"/>
          <a:fillRef idx="0"/>
          <a:effectRef idx="0"/>
          <a:fontRef idx="minor"/>
        </p:style>
      </p:sp>
      <p:sp>
        <p:nvSpPr>
          <p:cNvPr id="411" name="CustomShape 6"/>
          <p:cNvSpPr/>
          <p:nvPr/>
        </p:nvSpPr>
        <p:spPr>
          <a:xfrm>
            <a:off x="288360" y="3996360"/>
            <a:ext cx="8351640" cy="200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u="sng">
                <a:uFillTx/>
                <a:latin typeface="Arial"/>
              </a:rPr>
              <a:t>&lt;git status&gt;</a:t>
            </a:r>
            <a:r>
              <a:rPr b="0" lang="fr-FR" sz="1800" spc="-1" strike="noStrike">
                <a:latin typeface="Arial"/>
              </a:rPr>
              <a:t> permet de consulter les différences entre les fichiers dans l’espace de travail, l’espace de transit et le répertoire Git local. Il affiche les fichiers modifiés par rapport au répertoire local Git qui sont et ne sont pas dans l’espace de transit.</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solidFill>
                  <a:srgbClr val="ce181e"/>
                </a:solidFill>
                <a:latin typeface="Arial"/>
              </a:rPr>
              <a:t>Conseil : Installer notepad++ pour voir des couleurs dans votre invité de commande Windows.</a:t>
            </a:r>
            <a:endParaRPr b="0" lang="fr-FR" sz="1800" spc="-1" strike="noStrike">
              <a:latin typeface="Arial"/>
            </a:endParaRPr>
          </a:p>
        </p:txBody>
      </p:sp>
      <p:sp>
        <p:nvSpPr>
          <p:cNvPr id="412" name="CustomShape 7"/>
          <p:cNvSpPr/>
          <p:nvPr/>
        </p:nvSpPr>
        <p:spPr>
          <a:xfrm>
            <a:off x="2736000" y="1741680"/>
            <a:ext cx="4089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Ici</a:t>
            </a:r>
            <a:endParaRPr b="0" lang="fr-FR" sz="1800" spc="-1" strike="noStrike">
              <a:latin typeface="Arial"/>
            </a:endParaRPr>
          </a:p>
        </p:txBody>
      </p:sp>
      <p:sp>
        <p:nvSpPr>
          <p:cNvPr id="413" name="CustomShape 8"/>
          <p:cNvSpPr/>
          <p:nvPr/>
        </p:nvSpPr>
        <p:spPr>
          <a:xfrm>
            <a:off x="3744000" y="1944000"/>
            <a:ext cx="518364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u="sng">
                <a:uFillTx/>
                <a:latin typeface="Arial"/>
              </a:rPr>
              <a:t>&lt;git commit -m « [Votre message] »&gt;</a:t>
            </a:r>
            <a:r>
              <a:rPr b="0" lang="fr-FR" sz="1800" spc="-1" strike="noStrike">
                <a:latin typeface="Arial"/>
              </a:rPr>
              <a:t> met à jour le répertoire local Git selon les modifications des fichiers de l’espace latent. </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408"/>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41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II </a:t>
            </a:r>
            <a:r>
              <a:rPr b="1" lang="fr-FR" sz="2200" spc="-1" strike="noStrike" cap="all">
                <a:solidFill>
                  <a:srgbClr val="000000"/>
                </a:solidFill>
                <a:latin typeface="Arial"/>
                <a:ea typeface="DejaVu Sans"/>
              </a:rPr>
              <a:t>: premiers pas</a:t>
            </a:r>
            <a:endParaRPr b="0" lang="fr-FR" sz="2200" spc="-1" strike="noStrike">
              <a:latin typeface="Arial"/>
            </a:endParaRPr>
          </a:p>
        </p:txBody>
      </p:sp>
      <p:sp>
        <p:nvSpPr>
          <p:cNvPr id="415"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ACACCE9C-DA42-4148-B044-7A3BC4A6AAF6}"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416"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0" lang="fr-FR" sz="1600" spc="-1" strike="noStrike">
                <a:solidFill>
                  <a:srgbClr val="000000"/>
                </a:solidFill>
                <a:latin typeface="Arial"/>
                <a:ea typeface="DejaVu Sans"/>
              </a:rPr>
              <a:t>2.3 Répertoire distant</a:t>
            </a:r>
            <a:endParaRPr b="0" lang="fr-FR" sz="1600" spc="-1" strike="noStrike">
              <a:latin typeface="Arial"/>
            </a:endParaRPr>
          </a:p>
        </p:txBody>
      </p:sp>
      <p:sp>
        <p:nvSpPr>
          <p:cNvPr id="417" name="CustomShape 4"/>
          <p:cNvSpPr/>
          <p:nvPr/>
        </p:nvSpPr>
        <p:spPr>
          <a:xfrm>
            <a:off x="216000" y="1368000"/>
            <a:ext cx="1871280" cy="647280"/>
          </a:xfrm>
          <a:custGeom>
            <a:avLst/>
            <a:gdLst/>
            <a:ahLst/>
            <a:rect l="l" t="t" r="r" b="b"/>
            <a:pathLst>
              <a:path w="5202" h="1801">
                <a:moveTo>
                  <a:pt x="300" y="0"/>
                </a:moveTo>
                <a:cubicBezTo>
                  <a:pt x="150" y="0"/>
                  <a:pt x="0" y="150"/>
                  <a:pt x="0" y="300"/>
                </a:cubicBezTo>
                <a:lnTo>
                  <a:pt x="0" y="1500"/>
                </a:lnTo>
                <a:cubicBezTo>
                  <a:pt x="0" y="1650"/>
                  <a:pt x="150" y="1800"/>
                  <a:pt x="300" y="1800"/>
                </a:cubicBezTo>
                <a:lnTo>
                  <a:pt x="4900" y="1800"/>
                </a:lnTo>
                <a:cubicBezTo>
                  <a:pt x="5050" y="1800"/>
                  <a:pt x="5201" y="1650"/>
                  <a:pt x="5201" y="1500"/>
                </a:cubicBezTo>
                <a:lnTo>
                  <a:pt x="5201" y="300"/>
                </a:lnTo>
                <a:cubicBezTo>
                  <a:pt x="5201" y="150"/>
                  <a:pt x="5050" y="0"/>
                  <a:pt x="4900" y="0"/>
                </a:cubicBezTo>
                <a:lnTo>
                  <a:pt x="300" y="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Dossier de travail</a:t>
            </a:r>
            <a:endParaRPr b="0" lang="fr-FR" sz="1800" spc="-1" strike="noStrike">
              <a:latin typeface="Arial"/>
            </a:endParaRPr>
          </a:p>
        </p:txBody>
      </p:sp>
      <p:sp>
        <p:nvSpPr>
          <p:cNvPr id="418" name="CustomShape 5"/>
          <p:cNvSpPr/>
          <p:nvPr/>
        </p:nvSpPr>
        <p:spPr>
          <a:xfrm>
            <a:off x="2304000" y="1368000"/>
            <a:ext cx="1871280" cy="647280"/>
          </a:xfrm>
          <a:custGeom>
            <a:avLst/>
            <a:gdLst/>
            <a:ahLst/>
            <a:rect l="l" t="t" r="r" b="b"/>
            <a:pathLst>
              <a:path w="5202" h="1801">
                <a:moveTo>
                  <a:pt x="300" y="0"/>
                </a:moveTo>
                <a:cubicBezTo>
                  <a:pt x="150" y="0"/>
                  <a:pt x="0" y="150"/>
                  <a:pt x="0" y="300"/>
                </a:cubicBezTo>
                <a:lnTo>
                  <a:pt x="0" y="1500"/>
                </a:lnTo>
                <a:cubicBezTo>
                  <a:pt x="0" y="1650"/>
                  <a:pt x="150" y="1800"/>
                  <a:pt x="300" y="1800"/>
                </a:cubicBezTo>
                <a:lnTo>
                  <a:pt x="4900" y="1800"/>
                </a:lnTo>
                <a:cubicBezTo>
                  <a:pt x="5050" y="1800"/>
                  <a:pt x="5201" y="1650"/>
                  <a:pt x="5201" y="1500"/>
                </a:cubicBezTo>
                <a:lnTo>
                  <a:pt x="5201" y="300"/>
                </a:lnTo>
                <a:cubicBezTo>
                  <a:pt x="5201" y="150"/>
                  <a:pt x="5050" y="0"/>
                  <a:pt x="4900" y="0"/>
                </a:cubicBezTo>
                <a:lnTo>
                  <a:pt x="300" y="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Espace de transit</a:t>
            </a:r>
            <a:endParaRPr b="0" lang="fr-FR" sz="1800" spc="-1" strike="noStrike">
              <a:latin typeface="Arial"/>
            </a:endParaRPr>
          </a:p>
        </p:txBody>
      </p:sp>
      <p:sp>
        <p:nvSpPr>
          <p:cNvPr id="419" name="CustomShape 6"/>
          <p:cNvSpPr/>
          <p:nvPr/>
        </p:nvSpPr>
        <p:spPr>
          <a:xfrm>
            <a:off x="4392000" y="1368000"/>
            <a:ext cx="1871280" cy="647280"/>
          </a:xfrm>
          <a:custGeom>
            <a:avLst/>
            <a:gdLst/>
            <a:ahLst/>
            <a:rect l="l" t="t" r="r" b="b"/>
            <a:pathLst>
              <a:path w="5202" h="1801">
                <a:moveTo>
                  <a:pt x="300" y="0"/>
                </a:moveTo>
                <a:cubicBezTo>
                  <a:pt x="150" y="0"/>
                  <a:pt x="0" y="150"/>
                  <a:pt x="0" y="300"/>
                </a:cubicBezTo>
                <a:lnTo>
                  <a:pt x="0" y="1500"/>
                </a:lnTo>
                <a:cubicBezTo>
                  <a:pt x="0" y="1650"/>
                  <a:pt x="150" y="1800"/>
                  <a:pt x="300" y="1800"/>
                </a:cubicBezTo>
                <a:lnTo>
                  <a:pt x="4900" y="1800"/>
                </a:lnTo>
                <a:cubicBezTo>
                  <a:pt x="5050" y="1800"/>
                  <a:pt x="5201" y="1650"/>
                  <a:pt x="5201" y="1500"/>
                </a:cubicBezTo>
                <a:lnTo>
                  <a:pt x="5201" y="300"/>
                </a:lnTo>
                <a:cubicBezTo>
                  <a:pt x="5201" y="150"/>
                  <a:pt x="5050" y="0"/>
                  <a:pt x="4900" y="0"/>
                </a:cubicBezTo>
                <a:lnTo>
                  <a:pt x="300" y="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Répertoire local</a:t>
            </a:r>
            <a:endParaRPr b="0" lang="fr-FR" sz="1800" spc="-1" strike="noStrike">
              <a:latin typeface="Arial"/>
            </a:endParaRPr>
          </a:p>
        </p:txBody>
      </p:sp>
      <p:sp>
        <p:nvSpPr>
          <p:cNvPr id="420" name="CustomShape 7"/>
          <p:cNvSpPr/>
          <p:nvPr/>
        </p:nvSpPr>
        <p:spPr>
          <a:xfrm>
            <a:off x="7056000" y="1368000"/>
            <a:ext cx="1871280" cy="647280"/>
          </a:xfrm>
          <a:custGeom>
            <a:avLst/>
            <a:gdLst/>
            <a:ahLst/>
            <a:rect l="l" t="t" r="r" b="b"/>
            <a:pathLst>
              <a:path w="5202" h="1801">
                <a:moveTo>
                  <a:pt x="300" y="0"/>
                </a:moveTo>
                <a:cubicBezTo>
                  <a:pt x="150" y="0"/>
                  <a:pt x="0" y="150"/>
                  <a:pt x="0" y="300"/>
                </a:cubicBezTo>
                <a:lnTo>
                  <a:pt x="0" y="1500"/>
                </a:lnTo>
                <a:cubicBezTo>
                  <a:pt x="0" y="1650"/>
                  <a:pt x="150" y="1800"/>
                  <a:pt x="300" y="1800"/>
                </a:cubicBezTo>
                <a:lnTo>
                  <a:pt x="4900" y="1800"/>
                </a:lnTo>
                <a:cubicBezTo>
                  <a:pt x="5050" y="1800"/>
                  <a:pt x="5201" y="1650"/>
                  <a:pt x="5201" y="1500"/>
                </a:cubicBezTo>
                <a:lnTo>
                  <a:pt x="5201" y="300"/>
                </a:lnTo>
                <a:cubicBezTo>
                  <a:pt x="5201" y="150"/>
                  <a:pt x="5050" y="0"/>
                  <a:pt x="4900" y="0"/>
                </a:cubicBezTo>
                <a:lnTo>
                  <a:pt x="300" y="0"/>
                </a:lnTo>
              </a:path>
            </a:pathLst>
          </a:cu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latin typeface="Arial"/>
                <a:ea typeface="DejaVu Sans"/>
              </a:rPr>
              <a:t>Répertoire distant</a:t>
            </a:r>
            <a:endParaRPr b="0" lang="fr-FR" sz="1800" spc="-1" strike="noStrike">
              <a:latin typeface="Arial"/>
            </a:endParaRPr>
          </a:p>
        </p:txBody>
      </p:sp>
      <p:sp>
        <p:nvSpPr>
          <p:cNvPr id="421" name="Line 8"/>
          <p:cNvSpPr/>
          <p:nvPr/>
        </p:nvSpPr>
        <p:spPr>
          <a:xfrm>
            <a:off x="1116000" y="2016000"/>
            <a:ext cx="360" cy="3744000"/>
          </a:xfrm>
          <a:prstGeom prst="line">
            <a:avLst/>
          </a:prstGeom>
          <a:ln>
            <a:solidFill>
              <a:srgbClr val="000000"/>
            </a:solidFill>
          </a:ln>
        </p:spPr>
        <p:style>
          <a:lnRef idx="0"/>
          <a:fillRef idx="0"/>
          <a:effectRef idx="0"/>
          <a:fontRef idx="minor"/>
        </p:style>
      </p:sp>
      <p:sp>
        <p:nvSpPr>
          <p:cNvPr id="422" name="Line 9"/>
          <p:cNvSpPr/>
          <p:nvPr/>
        </p:nvSpPr>
        <p:spPr>
          <a:xfrm>
            <a:off x="3204000" y="2016000"/>
            <a:ext cx="360" cy="3744000"/>
          </a:xfrm>
          <a:prstGeom prst="line">
            <a:avLst/>
          </a:prstGeom>
          <a:ln>
            <a:solidFill>
              <a:srgbClr val="000000"/>
            </a:solidFill>
          </a:ln>
        </p:spPr>
        <p:style>
          <a:lnRef idx="0"/>
          <a:fillRef idx="0"/>
          <a:effectRef idx="0"/>
          <a:fontRef idx="minor"/>
        </p:style>
      </p:sp>
      <p:sp>
        <p:nvSpPr>
          <p:cNvPr id="423" name="Line 10"/>
          <p:cNvSpPr/>
          <p:nvPr/>
        </p:nvSpPr>
        <p:spPr>
          <a:xfrm>
            <a:off x="5292000" y="2016000"/>
            <a:ext cx="360" cy="3744000"/>
          </a:xfrm>
          <a:prstGeom prst="line">
            <a:avLst/>
          </a:prstGeom>
          <a:ln>
            <a:solidFill>
              <a:srgbClr val="000000"/>
            </a:solidFill>
          </a:ln>
        </p:spPr>
        <p:style>
          <a:lnRef idx="0"/>
          <a:fillRef idx="0"/>
          <a:effectRef idx="0"/>
          <a:fontRef idx="minor"/>
        </p:style>
      </p:sp>
      <p:sp>
        <p:nvSpPr>
          <p:cNvPr id="424" name="Line 11"/>
          <p:cNvSpPr/>
          <p:nvPr/>
        </p:nvSpPr>
        <p:spPr>
          <a:xfrm>
            <a:off x="7992000" y="2016000"/>
            <a:ext cx="360" cy="3744000"/>
          </a:xfrm>
          <a:prstGeom prst="line">
            <a:avLst/>
          </a:prstGeom>
          <a:ln>
            <a:solidFill>
              <a:srgbClr val="000000"/>
            </a:solidFill>
          </a:ln>
        </p:spPr>
        <p:style>
          <a:lnRef idx="0"/>
          <a:fillRef idx="0"/>
          <a:effectRef idx="0"/>
          <a:fontRef idx="minor"/>
        </p:style>
      </p:sp>
      <p:sp>
        <p:nvSpPr>
          <p:cNvPr id="425" name="CustomShape 12"/>
          <p:cNvSpPr/>
          <p:nvPr/>
        </p:nvSpPr>
        <p:spPr>
          <a:xfrm>
            <a:off x="1116360" y="2376000"/>
            <a:ext cx="2087280" cy="935280"/>
          </a:xfrm>
          <a:custGeom>
            <a:avLst/>
            <a:gdLst/>
            <a:ahLst/>
            <a:rect l="l" t="t" r="r" b="b"/>
            <a:pathLst>
              <a:path w="5802" h="2602">
                <a:moveTo>
                  <a:pt x="0" y="650"/>
                </a:moveTo>
                <a:lnTo>
                  <a:pt x="4350" y="650"/>
                </a:lnTo>
                <a:lnTo>
                  <a:pt x="4350" y="0"/>
                </a:lnTo>
                <a:lnTo>
                  <a:pt x="5801" y="1300"/>
                </a:lnTo>
                <a:lnTo>
                  <a:pt x="4350" y="2601"/>
                </a:lnTo>
                <a:lnTo>
                  <a:pt x="4350" y="1950"/>
                </a:lnTo>
                <a:lnTo>
                  <a:pt x="0" y="1950"/>
                </a:lnTo>
                <a:lnTo>
                  <a:pt x="0" y="65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Git add</a:t>
            </a:r>
            <a:endParaRPr b="0" lang="fr-FR" sz="1800" spc="-1" strike="noStrike">
              <a:latin typeface="Arial"/>
            </a:endParaRPr>
          </a:p>
        </p:txBody>
      </p:sp>
      <p:sp>
        <p:nvSpPr>
          <p:cNvPr id="426" name="CustomShape 13"/>
          <p:cNvSpPr/>
          <p:nvPr/>
        </p:nvSpPr>
        <p:spPr>
          <a:xfrm>
            <a:off x="3204360" y="2376000"/>
            <a:ext cx="2087280" cy="935280"/>
          </a:xfrm>
          <a:custGeom>
            <a:avLst/>
            <a:gdLst/>
            <a:ahLst/>
            <a:rect l="l" t="t" r="r" b="b"/>
            <a:pathLst>
              <a:path w="5802" h="2602">
                <a:moveTo>
                  <a:pt x="0" y="650"/>
                </a:moveTo>
                <a:lnTo>
                  <a:pt x="4350" y="650"/>
                </a:lnTo>
                <a:lnTo>
                  <a:pt x="4350" y="0"/>
                </a:lnTo>
                <a:lnTo>
                  <a:pt x="5801" y="1300"/>
                </a:lnTo>
                <a:lnTo>
                  <a:pt x="4350" y="2601"/>
                </a:lnTo>
                <a:lnTo>
                  <a:pt x="4350" y="1950"/>
                </a:lnTo>
                <a:lnTo>
                  <a:pt x="0" y="1950"/>
                </a:lnTo>
                <a:lnTo>
                  <a:pt x="0" y="65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Git commit</a:t>
            </a:r>
            <a:endParaRPr b="0" lang="fr-FR" sz="1800" spc="-1" strike="noStrike">
              <a:latin typeface="Arial"/>
            </a:endParaRPr>
          </a:p>
        </p:txBody>
      </p:sp>
      <p:sp>
        <p:nvSpPr>
          <p:cNvPr id="427" name="CustomShape 14"/>
          <p:cNvSpPr/>
          <p:nvPr/>
        </p:nvSpPr>
        <p:spPr>
          <a:xfrm>
            <a:off x="5292000" y="2304000"/>
            <a:ext cx="2699280" cy="1079280"/>
          </a:xfrm>
          <a:custGeom>
            <a:avLst/>
            <a:gdLst/>
            <a:ahLst/>
            <a:rect l="l" t="t" r="r" b="b"/>
            <a:pathLst>
              <a:path w="7502" h="3002">
                <a:moveTo>
                  <a:pt x="0" y="750"/>
                </a:moveTo>
                <a:lnTo>
                  <a:pt x="5625" y="750"/>
                </a:lnTo>
                <a:lnTo>
                  <a:pt x="5625" y="0"/>
                </a:lnTo>
                <a:lnTo>
                  <a:pt x="7501" y="1500"/>
                </a:lnTo>
                <a:lnTo>
                  <a:pt x="5625" y="3001"/>
                </a:lnTo>
                <a:lnTo>
                  <a:pt x="5625" y="2250"/>
                </a:lnTo>
                <a:lnTo>
                  <a:pt x="0" y="2250"/>
                </a:lnTo>
                <a:lnTo>
                  <a:pt x="0" y="750"/>
                </a:lnTo>
              </a:path>
            </a:pathLst>
          </a:cu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latin typeface="Arial"/>
                <a:ea typeface="DejaVu Sans"/>
              </a:rPr>
              <a:t>Git push</a:t>
            </a:r>
            <a:endParaRPr b="0" lang="fr-FR" sz="1800" spc="-1" strike="noStrike">
              <a:latin typeface="Arial"/>
            </a:endParaRPr>
          </a:p>
        </p:txBody>
      </p:sp>
      <p:sp>
        <p:nvSpPr>
          <p:cNvPr id="428" name="CustomShape 15"/>
          <p:cNvSpPr/>
          <p:nvPr/>
        </p:nvSpPr>
        <p:spPr>
          <a:xfrm>
            <a:off x="5292360" y="3672000"/>
            <a:ext cx="2698920" cy="1151280"/>
          </a:xfrm>
          <a:custGeom>
            <a:avLst/>
            <a:gdLst/>
            <a:ahLst/>
            <a:rect l="l" t="t" r="r" b="b"/>
            <a:pathLst>
              <a:path w="7501" h="3202">
                <a:moveTo>
                  <a:pt x="7500" y="800"/>
                </a:moveTo>
                <a:lnTo>
                  <a:pt x="1875" y="800"/>
                </a:lnTo>
                <a:lnTo>
                  <a:pt x="1875" y="0"/>
                </a:lnTo>
                <a:lnTo>
                  <a:pt x="0" y="1600"/>
                </a:lnTo>
                <a:lnTo>
                  <a:pt x="1875" y="3201"/>
                </a:lnTo>
                <a:lnTo>
                  <a:pt x="1875" y="2400"/>
                </a:lnTo>
                <a:lnTo>
                  <a:pt x="7500" y="2400"/>
                </a:lnTo>
                <a:lnTo>
                  <a:pt x="7500" y="800"/>
                </a:lnTo>
              </a:path>
            </a:pathLst>
          </a:custGeom>
          <a:solidFill>
            <a:srgbClr val="000000"/>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latin typeface="Arial"/>
                <a:ea typeface="DejaVu Sans"/>
              </a:rPr>
              <a:t>Git pull</a:t>
            </a:r>
            <a:endParaRPr b="0" lang="fr-FR" sz="1800" spc="-1" strike="noStrike">
              <a:latin typeface="Arial"/>
            </a:endParaRPr>
          </a:p>
        </p:txBody>
      </p:sp>
      <p:sp>
        <p:nvSpPr>
          <p:cNvPr id="429" name="CustomShape 16"/>
          <p:cNvSpPr/>
          <p:nvPr/>
        </p:nvSpPr>
        <p:spPr>
          <a:xfrm>
            <a:off x="1116360" y="3528000"/>
            <a:ext cx="4175280" cy="863280"/>
          </a:xfrm>
          <a:custGeom>
            <a:avLst/>
            <a:gdLst/>
            <a:ahLst/>
            <a:rect l="l" t="t" r="r" b="b"/>
            <a:pathLst>
              <a:path w="11602" h="2402">
                <a:moveTo>
                  <a:pt x="11601" y="600"/>
                </a:moveTo>
                <a:lnTo>
                  <a:pt x="2900" y="600"/>
                </a:lnTo>
                <a:lnTo>
                  <a:pt x="2900" y="0"/>
                </a:lnTo>
                <a:lnTo>
                  <a:pt x="0" y="1200"/>
                </a:lnTo>
                <a:lnTo>
                  <a:pt x="2900" y="2401"/>
                </a:lnTo>
                <a:lnTo>
                  <a:pt x="2900" y="1800"/>
                </a:lnTo>
                <a:lnTo>
                  <a:pt x="11601" y="1800"/>
                </a:lnTo>
                <a:lnTo>
                  <a:pt x="11601" y="60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Git checkout</a:t>
            </a:r>
            <a:endParaRPr b="0" lang="fr-FR" sz="1800" spc="-1" strike="noStrike">
              <a:latin typeface="Arial"/>
            </a:endParaRPr>
          </a:p>
        </p:txBody>
      </p:sp>
      <p:sp>
        <p:nvSpPr>
          <p:cNvPr id="430" name="CustomShape 17"/>
          <p:cNvSpPr/>
          <p:nvPr/>
        </p:nvSpPr>
        <p:spPr>
          <a:xfrm>
            <a:off x="1116720" y="4428360"/>
            <a:ext cx="4175280" cy="863280"/>
          </a:xfrm>
          <a:custGeom>
            <a:avLst/>
            <a:gdLst/>
            <a:ahLst/>
            <a:rect l="l" t="t" r="r" b="b"/>
            <a:pathLst>
              <a:path w="11602" h="2402">
                <a:moveTo>
                  <a:pt x="11601" y="600"/>
                </a:moveTo>
                <a:lnTo>
                  <a:pt x="2900" y="600"/>
                </a:lnTo>
                <a:lnTo>
                  <a:pt x="2900" y="0"/>
                </a:lnTo>
                <a:lnTo>
                  <a:pt x="0" y="1200"/>
                </a:lnTo>
                <a:lnTo>
                  <a:pt x="2900" y="2401"/>
                </a:lnTo>
                <a:lnTo>
                  <a:pt x="2900" y="1800"/>
                </a:lnTo>
                <a:lnTo>
                  <a:pt x="11601" y="1800"/>
                </a:lnTo>
                <a:lnTo>
                  <a:pt x="11601" y="60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Git merge</a:t>
            </a:r>
            <a:endParaRPr b="0" lang="fr-FR" sz="1800" spc="-1" strike="noStrike">
              <a:latin typeface="Arial"/>
            </a:endParaRPr>
          </a:p>
        </p:txBody>
      </p:sp>
      <p:sp>
        <p:nvSpPr>
          <p:cNvPr id="431" name="CustomShape 18"/>
          <p:cNvSpPr/>
          <p:nvPr/>
        </p:nvSpPr>
        <p:spPr>
          <a:xfrm>
            <a:off x="2376000" y="1008000"/>
            <a:ext cx="18154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 </a:t>
            </a:r>
            <a:r>
              <a:rPr b="0" i="1" lang="fr-FR" sz="1800" spc="-1" strike="noStrike">
                <a:latin typeface="Arial"/>
              </a:rPr>
              <a:t>staging area »</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II </a:t>
            </a:r>
            <a:r>
              <a:rPr b="1" lang="fr-FR" sz="2200" spc="-1" strike="noStrike" cap="all">
                <a:solidFill>
                  <a:srgbClr val="000000"/>
                </a:solidFill>
                <a:latin typeface="Arial"/>
                <a:ea typeface="DejaVu Sans"/>
              </a:rPr>
              <a:t>: premiers pas</a:t>
            </a:r>
            <a:endParaRPr b="0" lang="fr-FR" sz="2200" spc="-1" strike="noStrike">
              <a:latin typeface="Arial"/>
            </a:endParaRPr>
          </a:p>
        </p:txBody>
      </p:sp>
      <p:sp>
        <p:nvSpPr>
          <p:cNvPr id="433"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404DB905-3F07-4F1B-9E53-F47922D7427B}"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434"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0" lang="fr-FR" sz="1600" spc="-1" strike="noStrike">
                <a:solidFill>
                  <a:srgbClr val="000000"/>
                </a:solidFill>
                <a:latin typeface="Arial"/>
                <a:ea typeface="DejaVu Sans"/>
              </a:rPr>
              <a:t>2.3 Répertoire distant</a:t>
            </a:r>
            <a:endParaRPr b="0" lang="fr-FR" sz="1600" spc="-1" strike="noStrike">
              <a:latin typeface="Arial"/>
            </a:endParaRPr>
          </a:p>
        </p:txBody>
      </p:sp>
      <p:pic>
        <p:nvPicPr>
          <p:cNvPr id="435" name="" descr=""/>
          <p:cNvPicPr/>
          <p:nvPr/>
        </p:nvPicPr>
        <p:blipFill>
          <a:blip r:embed="rId1"/>
          <a:stretch/>
        </p:blipFill>
        <p:spPr>
          <a:xfrm>
            <a:off x="0" y="1551960"/>
            <a:ext cx="9143280" cy="1039680"/>
          </a:xfrm>
          <a:prstGeom prst="rect">
            <a:avLst/>
          </a:prstGeom>
          <a:ln>
            <a:noFill/>
          </a:ln>
        </p:spPr>
      </p:pic>
      <p:sp>
        <p:nvSpPr>
          <p:cNvPr id="436" name="CustomShape 4"/>
          <p:cNvSpPr/>
          <p:nvPr/>
        </p:nvSpPr>
        <p:spPr>
          <a:xfrm>
            <a:off x="72000" y="1093680"/>
            <a:ext cx="27939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Inscrivez-vous sur GitHub</a:t>
            </a:r>
            <a:endParaRPr b="0" lang="fr-FR" sz="1800" spc="-1" strike="noStrike">
              <a:latin typeface="Arial"/>
            </a:endParaRPr>
          </a:p>
        </p:txBody>
      </p:sp>
      <p:sp>
        <p:nvSpPr>
          <p:cNvPr id="437" name="Line 5"/>
          <p:cNvSpPr/>
          <p:nvPr/>
        </p:nvSpPr>
        <p:spPr>
          <a:xfrm flipV="1">
            <a:off x="7704000" y="2232000"/>
            <a:ext cx="720000" cy="360000"/>
          </a:xfrm>
          <a:prstGeom prst="line">
            <a:avLst/>
          </a:prstGeom>
          <a:ln w="12600">
            <a:solidFill>
              <a:srgbClr val="ff0000"/>
            </a:solidFill>
            <a:round/>
            <a:tailEnd len="med" type="triangle" w="med"/>
          </a:ln>
        </p:spPr>
        <p:style>
          <a:lnRef idx="0"/>
          <a:fillRef idx="0"/>
          <a:effectRef idx="0"/>
          <a:fontRef idx="minor"/>
        </p:style>
      </p:sp>
      <p:sp>
        <p:nvSpPr>
          <p:cNvPr id="438" name="CustomShape 6"/>
          <p:cNvSpPr/>
          <p:nvPr/>
        </p:nvSpPr>
        <p:spPr>
          <a:xfrm>
            <a:off x="8352000" y="1980000"/>
            <a:ext cx="575640" cy="287640"/>
          </a:xfrm>
          <a:prstGeom prst="ellipse">
            <a:avLst/>
          </a:prstGeom>
          <a:noFill/>
          <a:ln w="19080">
            <a:solidFill>
              <a:srgbClr val="ff0000"/>
            </a:solidFill>
            <a:round/>
          </a:ln>
        </p:spPr>
        <p:style>
          <a:lnRef idx="0"/>
          <a:fillRef idx="0"/>
          <a:effectRef idx="0"/>
          <a:fontRef idx="minor"/>
        </p:style>
      </p:sp>
      <p:sp>
        <p:nvSpPr>
          <p:cNvPr id="439" name="CustomShape 7"/>
          <p:cNvSpPr/>
          <p:nvPr/>
        </p:nvSpPr>
        <p:spPr>
          <a:xfrm>
            <a:off x="72000" y="2808000"/>
            <a:ext cx="8135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Puis créez un projet : </a:t>
            </a:r>
            <a:endParaRPr b="0" lang="fr-FR" sz="1800" spc="-1" strike="noStrike">
              <a:latin typeface="Arial"/>
            </a:endParaRPr>
          </a:p>
        </p:txBody>
      </p:sp>
      <p:pic>
        <p:nvPicPr>
          <p:cNvPr id="440" name="" descr=""/>
          <p:cNvPicPr/>
          <p:nvPr/>
        </p:nvPicPr>
        <p:blipFill>
          <a:blip r:embed="rId2"/>
          <a:stretch/>
        </p:blipFill>
        <p:spPr>
          <a:xfrm>
            <a:off x="864000" y="3437640"/>
            <a:ext cx="7014960" cy="2106000"/>
          </a:xfrm>
          <a:prstGeom prst="rect">
            <a:avLst/>
          </a:prstGeom>
          <a:ln>
            <a:noFill/>
          </a:ln>
        </p:spPr>
      </p:pic>
      <p:sp>
        <p:nvSpPr>
          <p:cNvPr id="441" name="CustomShape 8"/>
          <p:cNvSpPr/>
          <p:nvPr/>
        </p:nvSpPr>
        <p:spPr>
          <a:xfrm>
            <a:off x="4680000" y="4392000"/>
            <a:ext cx="1151640" cy="575640"/>
          </a:xfrm>
          <a:prstGeom prst="ellipse">
            <a:avLst/>
          </a:prstGeom>
          <a:noFill/>
          <a:ln w="7632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II </a:t>
            </a:r>
            <a:r>
              <a:rPr b="1" lang="fr-FR" sz="2200" spc="-1" strike="noStrike" cap="all">
                <a:solidFill>
                  <a:srgbClr val="000000"/>
                </a:solidFill>
                <a:latin typeface="Arial"/>
                <a:ea typeface="DejaVu Sans"/>
              </a:rPr>
              <a:t>: premiers pas</a:t>
            </a:r>
            <a:endParaRPr b="0" lang="fr-FR" sz="2200" spc="-1" strike="noStrike">
              <a:latin typeface="Arial"/>
            </a:endParaRPr>
          </a:p>
        </p:txBody>
      </p:sp>
      <p:sp>
        <p:nvSpPr>
          <p:cNvPr id="443"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EE04C328-12A9-4328-8726-4DD33F420B4F}"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444"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0" lang="fr-FR" sz="1600" spc="-1" strike="noStrike">
                <a:solidFill>
                  <a:srgbClr val="000000"/>
                </a:solidFill>
                <a:latin typeface="Arial"/>
                <a:ea typeface="DejaVu Sans"/>
              </a:rPr>
              <a:t>2.3 Répertoire distant</a:t>
            </a:r>
            <a:endParaRPr b="0" lang="fr-FR" sz="1600" spc="-1" strike="noStrike">
              <a:latin typeface="Arial"/>
            </a:endParaRPr>
          </a:p>
        </p:txBody>
      </p:sp>
      <p:sp>
        <p:nvSpPr>
          <p:cNvPr id="445" name="CustomShape 4"/>
          <p:cNvSpPr/>
          <p:nvPr/>
        </p:nvSpPr>
        <p:spPr>
          <a:xfrm>
            <a:off x="203040" y="1296000"/>
            <a:ext cx="836460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Nommez votre répertoire puis créez-le !</a:t>
            </a:r>
            <a:endParaRPr b="0" lang="fr-FR" sz="1800" spc="-1" strike="noStrike">
              <a:latin typeface="Arial"/>
            </a:endParaRPr>
          </a:p>
          <a:p>
            <a:pPr>
              <a:lnSpc>
                <a:spcPct val="100000"/>
              </a:lnSpc>
            </a:pPr>
            <a:r>
              <a:rPr b="0" lang="fr-FR" sz="1800" spc="-1" strike="noStrike">
                <a:latin typeface="Arial"/>
              </a:rPr>
              <a:t>Enfin, copier le code proposé dans la section ci-dessous (depuis votre page de projet) et coller le dans votre terminal</a:t>
            </a:r>
            <a:endParaRPr b="0" lang="fr-FR" sz="1800" spc="-1" strike="noStrike">
              <a:latin typeface="Arial"/>
            </a:endParaRPr>
          </a:p>
        </p:txBody>
      </p:sp>
      <p:pic>
        <p:nvPicPr>
          <p:cNvPr id="446" name="" descr=""/>
          <p:cNvPicPr/>
          <p:nvPr/>
        </p:nvPicPr>
        <p:blipFill>
          <a:blip r:embed="rId1"/>
          <a:srcRect l="785" t="0" r="0" b="0"/>
          <a:stretch/>
        </p:blipFill>
        <p:spPr>
          <a:xfrm>
            <a:off x="72000" y="2363040"/>
            <a:ext cx="9071280" cy="1272600"/>
          </a:xfrm>
          <a:prstGeom prst="rect">
            <a:avLst/>
          </a:prstGeom>
          <a:ln>
            <a:noFill/>
          </a:ln>
        </p:spPr>
      </p:pic>
      <p:sp>
        <p:nvSpPr>
          <p:cNvPr id="447" name="CustomShape 5"/>
          <p:cNvSpPr/>
          <p:nvPr/>
        </p:nvSpPr>
        <p:spPr>
          <a:xfrm>
            <a:off x="216000" y="3816000"/>
            <a:ext cx="856764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Puis identifiez-vous avec votre log-in GitHub</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Une fois fait, tous vos </a:t>
            </a:r>
            <a:r>
              <a:rPr b="0" i="1" lang="fr-FR" sz="1800" spc="-1" strike="noStrike">
                <a:latin typeface="Arial"/>
              </a:rPr>
              <a:t>commits</a:t>
            </a:r>
            <a:r>
              <a:rPr b="0" lang="fr-FR" sz="1800" spc="-1" strike="noStrike">
                <a:latin typeface="Arial"/>
              </a:rPr>
              <a:t> seront visibles sur le cloud GitHub !</a:t>
            </a:r>
            <a:endParaRPr b="0" lang="fr-FR" sz="1800" spc="-1" strike="noStrike">
              <a:latin typeface="Arial"/>
            </a:endParaRPr>
          </a:p>
        </p:txBody>
      </p:sp>
      <p:sp>
        <p:nvSpPr>
          <p:cNvPr id="448" name="CustomShape 6"/>
          <p:cNvSpPr/>
          <p:nvPr/>
        </p:nvSpPr>
        <p:spPr>
          <a:xfrm>
            <a:off x="293400" y="5040000"/>
            <a:ext cx="82742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La commande &lt;</a:t>
            </a:r>
            <a:r>
              <a:rPr b="0" lang="fr-FR" sz="1800" spc="-1" strike="noStrike" u="sng">
                <a:uFillTx/>
                <a:latin typeface="Arial"/>
              </a:rPr>
              <a:t>git push</a:t>
            </a:r>
            <a:r>
              <a:rPr b="0" lang="fr-FR" sz="1800" spc="-1" strike="noStrike">
                <a:latin typeface="Arial"/>
              </a:rPr>
              <a:t>&gt; permet d’envoyer vos </a:t>
            </a:r>
            <a:r>
              <a:rPr b="0" i="1" lang="fr-FR" sz="1800" spc="-1" strike="noStrike">
                <a:latin typeface="Arial"/>
              </a:rPr>
              <a:t>commits</a:t>
            </a:r>
            <a:r>
              <a:rPr b="0" lang="fr-FR" sz="1800" spc="-1" strike="noStrike">
                <a:latin typeface="Arial"/>
              </a:rPr>
              <a:t> de branche sur GitHub</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II </a:t>
            </a:r>
            <a:r>
              <a:rPr b="1" lang="fr-FR" sz="2200" spc="-1" strike="noStrike" cap="all">
                <a:solidFill>
                  <a:srgbClr val="000000"/>
                </a:solidFill>
                <a:latin typeface="Arial"/>
                <a:ea typeface="DejaVu Sans"/>
              </a:rPr>
              <a:t>: premiers pas</a:t>
            </a:r>
            <a:endParaRPr b="0" lang="fr-FR" sz="2200" spc="-1" strike="noStrike">
              <a:latin typeface="Arial"/>
            </a:endParaRPr>
          </a:p>
        </p:txBody>
      </p:sp>
      <p:sp>
        <p:nvSpPr>
          <p:cNvPr id="450"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94C1A134-DBE5-4359-B59B-0CEECD208FB1}"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451"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0" lang="fr-FR" sz="1600" spc="-1" strike="noStrike">
                <a:solidFill>
                  <a:srgbClr val="000000"/>
                </a:solidFill>
                <a:latin typeface="Arial"/>
                <a:ea typeface="DejaVu Sans"/>
              </a:rPr>
              <a:t>2.3 Répertoire distant</a:t>
            </a:r>
            <a:endParaRPr b="0" lang="fr-FR" sz="1600" spc="-1" strike="noStrike">
              <a:latin typeface="Arial"/>
            </a:endParaRPr>
          </a:p>
        </p:txBody>
      </p:sp>
      <p:sp>
        <p:nvSpPr>
          <p:cNvPr id="452" name="CustomShape 4"/>
          <p:cNvSpPr/>
          <p:nvPr/>
        </p:nvSpPr>
        <p:spPr>
          <a:xfrm>
            <a:off x="288000" y="1116000"/>
            <a:ext cx="737352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Créez un nouveau dossier en dehors de votre dossier lié à Git.</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Retournez sur GitHub, clickez sur « Code » puis copiez le lien HTTPS :</a:t>
            </a:r>
            <a:endParaRPr b="0" lang="fr-FR" sz="1800" spc="-1" strike="noStrike">
              <a:latin typeface="Arial"/>
            </a:endParaRPr>
          </a:p>
        </p:txBody>
      </p:sp>
      <p:pic>
        <p:nvPicPr>
          <p:cNvPr id="453" name="" descr=""/>
          <p:cNvPicPr/>
          <p:nvPr/>
        </p:nvPicPr>
        <p:blipFill>
          <a:blip r:embed="rId1"/>
          <a:stretch/>
        </p:blipFill>
        <p:spPr>
          <a:xfrm>
            <a:off x="360" y="1930680"/>
            <a:ext cx="9143280" cy="3108960"/>
          </a:xfrm>
          <a:prstGeom prst="rect">
            <a:avLst/>
          </a:prstGeom>
          <a:ln>
            <a:noFill/>
          </a:ln>
        </p:spPr>
      </p:pic>
      <p:sp>
        <p:nvSpPr>
          <p:cNvPr id="454" name="CustomShape 5"/>
          <p:cNvSpPr/>
          <p:nvPr/>
        </p:nvSpPr>
        <p:spPr>
          <a:xfrm>
            <a:off x="4392000" y="1944000"/>
            <a:ext cx="4751640" cy="3383640"/>
          </a:xfrm>
          <a:prstGeom prst="ellipse">
            <a:avLst/>
          </a:prstGeom>
          <a:noFill/>
          <a:ln w="3816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0" y="6669360"/>
            <a:ext cx="263160" cy="178200"/>
          </a:xfrm>
          <a:prstGeom prst="rect">
            <a:avLst/>
          </a:prstGeom>
          <a:noFill/>
          <a:ln>
            <a:noFill/>
          </a:ln>
        </p:spPr>
        <p:style>
          <a:lnRef idx="0"/>
          <a:fillRef idx="0"/>
          <a:effectRef idx="0"/>
          <a:fontRef idx="minor"/>
        </p:style>
        <p:txBody>
          <a:bodyPr lIns="0" rIns="0" tIns="0" bIns="0" anchor="b">
            <a:noAutofit/>
          </a:bodyPr>
          <a:p>
            <a:pPr>
              <a:lnSpc>
                <a:spcPct val="100000"/>
              </a:lnSpc>
            </a:pPr>
            <a:fld id="{5E17A80C-BBB1-4377-AEDB-BDF46001CD8D}" type="datetime1">
              <a:rPr b="0" lang="fr-FR" sz="800" spc="-1" strike="noStrike">
                <a:solidFill>
                  <a:srgbClr val="ffffff"/>
                </a:solidFill>
                <a:latin typeface="Arial"/>
                <a:ea typeface="DejaVu Sans"/>
              </a:rPr>
              <a:t>23/09/2021</a:t>
            </a:fld>
            <a:endParaRPr b="0" lang="fr-FR" sz="800" spc="-1" strike="noStrike">
              <a:latin typeface="Arial"/>
            </a:endParaRPr>
          </a:p>
        </p:txBody>
      </p:sp>
      <p:sp>
        <p:nvSpPr>
          <p:cNvPr id="263" name="CustomShape 2"/>
          <p:cNvSpPr/>
          <p:nvPr/>
        </p:nvSpPr>
        <p:spPr>
          <a:xfrm>
            <a:off x="0" y="6669360"/>
            <a:ext cx="264600" cy="178200"/>
          </a:xfrm>
          <a:prstGeom prst="rect">
            <a:avLst/>
          </a:prstGeom>
          <a:noFill/>
          <a:ln>
            <a:noFill/>
          </a:ln>
        </p:spPr>
        <p:style>
          <a:lnRef idx="0"/>
          <a:fillRef idx="0"/>
          <a:effectRef idx="0"/>
          <a:fontRef idx="minor"/>
        </p:style>
        <p:txBody>
          <a:bodyPr lIns="0" rIns="0" tIns="0" bIns="0" anchor="ctr">
            <a:noAutofit/>
          </a:bodyPr>
          <a:p>
            <a:pPr algn="r">
              <a:lnSpc>
                <a:spcPct val="100000"/>
              </a:lnSpc>
            </a:pPr>
            <a:fld id="{6111526C-7213-4374-96AD-E1DE33D91EB0}" type="slidenum">
              <a:rPr b="0" lang="fr-FR" sz="100" spc="-1" strike="noStrike" cap="all">
                <a:solidFill>
                  <a:srgbClr val="ffffff"/>
                </a:solidFill>
                <a:latin typeface="Arial"/>
                <a:ea typeface="DejaVu Sans"/>
              </a:rPr>
              <a:t>&lt;numéro&gt;</a:t>
            </a:fld>
            <a:endParaRPr b="0" lang="fr-FR" sz="100" spc="-1" strike="noStrike">
              <a:latin typeface="Arial"/>
            </a:endParaRPr>
          </a:p>
        </p:txBody>
      </p:sp>
      <p:sp>
        <p:nvSpPr>
          <p:cNvPr id="264" name="CustomShape 3"/>
          <p:cNvSpPr/>
          <p:nvPr/>
        </p:nvSpPr>
        <p:spPr>
          <a:xfrm>
            <a:off x="0" y="6669360"/>
            <a:ext cx="264600" cy="17820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100" spc="-1" strike="noStrike" cap="all">
                <a:solidFill>
                  <a:srgbClr val="ffffff"/>
                </a:solidFill>
                <a:latin typeface="Arial"/>
                <a:ea typeface="DejaVu Sans"/>
              </a:rPr>
              <a:t>Titre de la présentation - menu « Insertion / En-tête et pied de page »</a:t>
            </a:r>
            <a:endParaRPr b="0" lang="fr-FR" sz="100" spc="-1" strike="noStrike">
              <a:latin typeface="Arial"/>
            </a:endParaRPr>
          </a:p>
        </p:txBody>
      </p:sp>
      <p:sp>
        <p:nvSpPr>
          <p:cNvPr id="265" name="CustomShape 4"/>
          <p:cNvSpPr/>
          <p:nvPr/>
        </p:nvSpPr>
        <p:spPr>
          <a:xfrm>
            <a:off x="5688000" y="2304000"/>
            <a:ext cx="3039840" cy="4894920"/>
          </a:xfrm>
          <a:prstGeom prst="rect">
            <a:avLst/>
          </a:prstGeom>
          <a:noFill/>
          <a:ln>
            <a:noFill/>
          </a:ln>
        </p:spPr>
        <p:style>
          <a:lnRef idx="0"/>
          <a:fillRef idx="0"/>
          <a:effectRef idx="0"/>
          <a:fontRef idx="minor"/>
        </p:style>
        <p:txBody>
          <a:bodyPr lIns="0" rIns="0" tIns="0" bIns="0">
            <a:noAutofit/>
          </a:bodyPr>
          <a:p>
            <a:pPr marL="343080" indent="-341280">
              <a:lnSpc>
                <a:spcPct val="100000"/>
              </a:lnSpc>
              <a:spcBef>
                <a:spcPts val="2401"/>
              </a:spcBef>
              <a:spcAft>
                <a:spcPts val="300"/>
              </a:spcAft>
              <a:buClr>
                <a:srgbClr val="ef7d00"/>
              </a:buClr>
              <a:buFont typeface="StarSymbol"/>
              <a:buAutoNum type="arabicPeriod"/>
            </a:pPr>
            <a:r>
              <a:rPr b="1" lang="fr-FR" sz="1650" spc="-1" strike="noStrike" cap="all">
                <a:solidFill>
                  <a:srgbClr val="ef7d00"/>
                </a:solidFill>
                <a:latin typeface="Arial"/>
                <a:ea typeface="DejaVu Sans"/>
              </a:rPr>
              <a:t>Pourquoi utiliser github ?</a:t>
            </a:r>
            <a:endParaRPr b="0" lang="fr-FR" sz="1650" spc="-1" strike="noStrike">
              <a:latin typeface="Arial"/>
            </a:endParaRPr>
          </a:p>
          <a:p>
            <a:pPr marL="342000">
              <a:lnSpc>
                <a:spcPct val="130000"/>
              </a:lnSpc>
            </a:pPr>
            <a:endParaRPr b="0" lang="fr-FR" sz="1650" spc="-1" strike="noStrike">
              <a:latin typeface="Arial"/>
            </a:endParaRPr>
          </a:p>
          <a:p>
            <a:pPr marL="343080" indent="-341280">
              <a:lnSpc>
                <a:spcPct val="100000"/>
              </a:lnSpc>
              <a:spcBef>
                <a:spcPts val="2401"/>
              </a:spcBef>
              <a:spcAft>
                <a:spcPts val="300"/>
              </a:spcAft>
              <a:buClr>
                <a:srgbClr val="ef7d00"/>
              </a:buClr>
              <a:buFont typeface="StarSymbol"/>
              <a:buAutoNum type="arabicPeriod"/>
            </a:pPr>
            <a:r>
              <a:rPr b="1" lang="fr-FR" sz="1650" spc="-1" strike="noStrike" cap="all">
                <a:solidFill>
                  <a:srgbClr val="ef7d00"/>
                </a:solidFill>
                <a:latin typeface="Arial"/>
                <a:ea typeface="DejaVu Sans"/>
              </a:rPr>
              <a:t>Premiers pas</a:t>
            </a:r>
            <a:endParaRPr b="0" lang="fr-FR" sz="1650" spc="-1" strike="noStrike">
              <a:latin typeface="Arial"/>
            </a:endParaRPr>
          </a:p>
          <a:p>
            <a:pPr marL="342000">
              <a:lnSpc>
                <a:spcPct val="130000"/>
              </a:lnSpc>
            </a:pPr>
            <a:endParaRPr b="0" lang="fr-FR" sz="1650" spc="-1" strike="noStrike">
              <a:latin typeface="Arial"/>
            </a:endParaRPr>
          </a:p>
          <a:p>
            <a:pPr marL="343080" indent="-341280">
              <a:lnSpc>
                <a:spcPct val="100000"/>
              </a:lnSpc>
              <a:spcBef>
                <a:spcPts val="2401"/>
              </a:spcBef>
              <a:spcAft>
                <a:spcPts val="300"/>
              </a:spcAft>
              <a:buClr>
                <a:srgbClr val="ef7d00"/>
              </a:buClr>
              <a:buFont typeface="StarSymbol"/>
              <a:buAutoNum type="arabicPeriod"/>
            </a:pPr>
            <a:r>
              <a:rPr b="1" lang="fr-FR" sz="1650" spc="-1" strike="noStrike" cap="all">
                <a:solidFill>
                  <a:srgbClr val="ef7d00"/>
                </a:solidFill>
                <a:latin typeface="Arial"/>
                <a:ea typeface="DejaVu Sans"/>
              </a:rPr>
              <a:t>Travail en branches</a:t>
            </a:r>
            <a:endParaRPr b="0" lang="fr-FR" sz="1650" spc="-1" strike="noStrike">
              <a:latin typeface="Arial"/>
            </a:endParaRPr>
          </a:p>
          <a:p>
            <a:pPr marL="342000">
              <a:lnSpc>
                <a:spcPct val="130000"/>
              </a:lnSpc>
            </a:pPr>
            <a:endParaRPr b="0" lang="fr-FR" sz="1650" spc="-1" strike="noStrike">
              <a:latin typeface="Arial"/>
            </a:endParaRPr>
          </a:p>
          <a:p>
            <a:pPr marL="342000">
              <a:lnSpc>
                <a:spcPct val="100000"/>
              </a:lnSpc>
              <a:spcBef>
                <a:spcPts val="2401"/>
              </a:spcBef>
              <a:spcAft>
                <a:spcPts val="300"/>
              </a:spcAft>
            </a:pPr>
            <a:endParaRPr b="0" lang="fr-FR" sz="1650" spc="-1" strike="noStrike">
              <a:latin typeface="Arial"/>
            </a:endParaRPr>
          </a:p>
        </p:txBody>
      </p:sp>
      <p:sp>
        <p:nvSpPr>
          <p:cNvPr id="266" name="CustomShape 5"/>
          <p:cNvSpPr/>
          <p:nvPr/>
        </p:nvSpPr>
        <p:spPr>
          <a:xfrm>
            <a:off x="617400" y="843840"/>
            <a:ext cx="2656440" cy="45180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500" spc="-1" strike="noStrike" cap="all">
                <a:solidFill>
                  <a:srgbClr val="ffffff"/>
                </a:solidFill>
                <a:latin typeface="Arial"/>
                <a:ea typeface="DejaVu Sans"/>
              </a:rPr>
              <a:t>sommaire</a:t>
            </a:r>
            <a:endParaRPr b="0" lang="fr-FR" sz="25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II </a:t>
            </a:r>
            <a:r>
              <a:rPr b="1" lang="fr-FR" sz="2200" spc="-1" strike="noStrike" cap="all">
                <a:solidFill>
                  <a:srgbClr val="000000"/>
                </a:solidFill>
                <a:latin typeface="Arial"/>
                <a:ea typeface="DejaVu Sans"/>
              </a:rPr>
              <a:t>: premiers pas</a:t>
            </a:r>
            <a:endParaRPr b="0" lang="fr-FR" sz="2200" spc="-1" strike="noStrike">
              <a:latin typeface="Arial"/>
            </a:endParaRPr>
          </a:p>
        </p:txBody>
      </p:sp>
      <p:sp>
        <p:nvSpPr>
          <p:cNvPr id="456"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27EAF0E1-01E9-4A63-B23C-737EC213DA86}"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457"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0" lang="fr-FR" sz="1600" spc="-1" strike="noStrike">
                <a:solidFill>
                  <a:srgbClr val="000000"/>
                </a:solidFill>
                <a:latin typeface="Arial"/>
                <a:ea typeface="DejaVu Sans"/>
              </a:rPr>
              <a:t>2.3 Répertoire distant</a:t>
            </a:r>
            <a:endParaRPr b="0" lang="fr-FR" sz="1600" spc="-1" strike="noStrike">
              <a:latin typeface="Arial"/>
            </a:endParaRPr>
          </a:p>
        </p:txBody>
      </p:sp>
      <p:sp>
        <p:nvSpPr>
          <p:cNvPr id="458" name="CustomShape 4"/>
          <p:cNvSpPr/>
          <p:nvPr/>
        </p:nvSpPr>
        <p:spPr>
          <a:xfrm>
            <a:off x="346680" y="1224000"/>
            <a:ext cx="80769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Collez la ligne copiée dans votre terminal de commande.</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Votre dossier est désormais la copie conforme de votre projet GitHub, pratique pour le partager !</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0" y="6669360"/>
            <a:ext cx="263160" cy="178200"/>
          </a:xfrm>
          <a:prstGeom prst="rect">
            <a:avLst/>
          </a:prstGeom>
          <a:noFill/>
          <a:ln>
            <a:noFill/>
          </a:ln>
        </p:spPr>
        <p:style>
          <a:lnRef idx="0"/>
          <a:fillRef idx="0"/>
          <a:effectRef idx="0"/>
          <a:fontRef idx="minor"/>
        </p:style>
        <p:txBody>
          <a:bodyPr lIns="0" rIns="0" tIns="0" bIns="0" anchor="b">
            <a:noAutofit/>
          </a:bodyPr>
          <a:p>
            <a:pPr>
              <a:lnSpc>
                <a:spcPct val="100000"/>
              </a:lnSpc>
            </a:pPr>
            <a:fld id="{7CFB0136-31BF-4929-9B48-0974799F8CF8}" type="datetime1">
              <a:rPr b="0" lang="fr-FR" sz="800" spc="-1" strike="noStrike">
                <a:solidFill>
                  <a:srgbClr val="ffffff"/>
                </a:solidFill>
                <a:latin typeface="Arial"/>
                <a:ea typeface="DejaVu Sans"/>
              </a:rPr>
              <a:t>23/09/2021</a:t>
            </a:fld>
            <a:endParaRPr b="0" lang="fr-FR" sz="800" spc="-1" strike="noStrike">
              <a:latin typeface="Arial"/>
            </a:endParaRPr>
          </a:p>
        </p:txBody>
      </p:sp>
      <p:sp>
        <p:nvSpPr>
          <p:cNvPr id="460" name="CustomShape 2"/>
          <p:cNvSpPr/>
          <p:nvPr/>
        </p:nvSpPr>
        <p:spPr>
          <a:xfrm>
            <a:off x="0" y="6669360"/>
            <a:ext cx="264600" cy="178200"/>
          </a:xfrm>
          <a:prstGeom prst="rect">
            <a:avLst/>
          </a:prstGeom>
          <a:noFill/>
          <a:ln>
            <a:noFill/>
          </a:ln>
        </p:spPr>
        <p:style>
          <a:lnRef idx="0"/>
          <a:fillRef idx="0"/>
          <a:effectRef idx="0"/>
          <a:fontRef idx="minor"/>
        </p:style>
        <p:txBody>
          <a:bodyPr lIns="0" rIns="0" tIns="0" bIns="0" anchor="ctr">
            <a:noAutofit/>
          </a:bodyPr>
          <a:p>
            <a:pPr algn="r">
              <a:lnSpc>
                <a:spcPct val="100000"/>
              </a:lnSpc>
            </a:pPr>
            <a:fld id="{A6DB689A-9D63-49CD-887A-DAD7995BFEBA}" type="slidenum">
              <a:rPr b="0" lang="fr-FR" sz="100" spc="-1" strike="noStrike" cap="all">
                <a:solidFill>
                  <a:srgbClr val="ffffff"/>
                </a:solidFill>
                <a:latin typeface="Arial"/>
                <a:ea typeface="DejaVu Sans"/>
              </a:rPr>
              <a:t>&lt;numéro&gt;</a:t>
            </a:fld>
            <a:endParaRPr b="0" lang="fr-FR" sz="100" spc="-1" strike="noStrike">
              <a:latin typeface="Arial"/>
            </a:endParaRPr>
          </a:p>
        </p:txBody>
      </p:sp>
      <p:sp>
        <p:nvSpPr>
          <p:cNvPr id="461" name="CustomShape 3"/>
          <p:cNvSpPr/>
          <p:nvPr/>
        </p:nvSpPr>
        <p:spPr>
          <a:xfrm>
            <a:off x="0" y="6669360"/>
            <a:ext cx="264600" cy="17820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100" spc="-1" strike="noStrike" cap="all">
                <a:solidFill>
                  <a:srgbClr val="ffffff"/>
                </a:solidFill>
                <a:latin typeface="Arial"/>
                <a:ea typeface="DejaVu Sans"/>
              </a:rPr>
              <a:t>Titre de la présentation - menu « Insertion / En-tête et pied de page »</a:t>
            </a:r>
            <a:endParaRPr b="0" lang="fr-FR" sz="100" spc="-1" strike="noStrike">
              <a:latin typeface="Arial"/>
            </a:endParaRPr>
          </a:p>
        </p:txBody>
      </p:sp>
      <p:sp>
        <p:nvSpPr>
          <p:cNvPr id="462" name="CustomShape 4"/>
          <p:cNvSpPr/>
          <p:nvPr/>
        </p:nvSpPr>
        <p:spPr>
          <a:xfrm>
            <a:off x="1373040" y="917640"/>
            <a:ext cx="7142040" cy="3850200"/>
          </a:xfrm>
          <a:prstGeom prst="rect">
            <a:avLst/>
          </a:prstGeom>
          <a:noFill/>
          <a:ln>
            <a:noFill/>
          </a:ln>
        </p:spPr>
        <p:style>
          <a:lnRef idx="0"/>
          <a:fillRef idx="0"/>
          <a:effectRef idx="0"/>
          <a:fontRef idx="minor"/>
        </p:style>
        <p:txBody>
          <a:bodyPr lIns="0" rIns="0" tIns="0" bIns="0" anchor="ctr">
            <a:noAutofit/>
          </a:bodyPr>
          <a:p>
            <a:pPr algn="r">
              <a:lnSpc>
                <a:spcPct val="100000"/>
              </a:lnSpc>
            </a:pPr>
            <a:r>
              <a:rPr b="0" lang="fr-FR" sz="3400" spc="-1" strike="noStrike" cap="all">
                <a:solidFill>
                  <a:srgbClr val="ffffff"/>
                </a:solidFill>
                <a:latin typeface="Arial"/>
                <a:ea typeface="DejaVu Sans"/>
              </a:rPr>
              <a:t>III</a:t>
            </a:r>
            <a:endParaRPr b="0" lang="fr-FR" sz="3400" spc="-1" strike="noStrike">
              <a:latin typeface="Arial"/>
            </a:endParaRPr>
          </a:p>
          <a:p>
            <a:pPr algn="r">
              <a:lnSpc>
                <a:spcPct val="100000"/>
              </a:lnSpc>
            </a:pPr>
            <a:r>
              <a:rPr b="1" lang="fr-FR" sz="3400" spc="-1" strike="noStrike" cap="all">
                <a:solidFill>
                  <a:srgbClr val="ffffff"/>
                </a:solidFill>
                <a:latin typeface="Arial"/>
                <a:ea typeface="DejaVu Sans"/>
              </a:rPr>
              <a:t>Travai</a:t>
            </a:r>
            <a:r>
              <a:rPr b="1" lang="fr-FR" sz="3400" spc="-1" strike="noStrike" cap="all">
                <a:solidFill>
                  <a:srgbClr val="ffffff"/>
                </a:solidFill>
                <a:latin typeface="Arial"/>
                <a:ea typeface="DejaVu Sans"/>
              </a:rPr>
              <a:t>l en </a:t>
            </a:r>
            <a:r>
              <a:rPr b="1" lang="fr-FR" sz="3400" spc="-1" strike="noStrike" cap="all">
                <a:solidFill>
                  <a:srgbClr val="ffffff"/>
                </a:solidFill>
                <a:latin typeface="Arial"/>
                <a:ea typeface="DejaVu Sans"/>
              </a:rPr>
              <a:t>branc</a:t>
            </a:r>
            <a:r>
              <a:rPr b="1" lang="fr-FR" sz="3400" spc="-1" strike="noStrike" cap="all">
                <a:solidFill>
                  <a:srgbClr val="ffffff"/>
                </a:solidFill>
                <a:latin typeface="Arial"/>
                <a:ea typeface="DejaVu Sans"/>
              </a:rPr>
              <a:t>hes</a:t>
            </a:r>
            <a:endParaRPr b="0" lang="fr-FR" sz="3400" spc="-1" strike="noStrike">
              <a:latin typeface="Arial"/>
            </a:endParaRPr>
          </a:p>
        </p:txBody>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IiI </a:t>
            </a:r>
            <a:r>
              <a:rPr b="1" lang="fr-FR" sz="2200" spc="-1" strike="noStrike" cap="all">
                <a:solidFill>
                  <a:srgbClr val="000000"/>
                </a:solidFill>
                <a:latin typeface="Arial"/>
                <a:ea typeface="DejaVu Sans"/>
              </a:rPr>
              <a:t>: TRAVAIL EN BRANCHES</a:t>
            </a:r>
            <a:endParaRPr b="0" lang="fr-FR" sz="2200" spc="-1" strike="noStrike">
              <a:latin typeface="Arial"/>
            </a:endParaRPr>
          </a:p>
        </p:txBody>
      </p:sp>
      <p:sp>
        <p:nvSpPr>
          <p:cNvPr id="464"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09F1B882-28AA-4009-942D-39EA99A0BBBC}"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465"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0" lang="fr-FR" sz="1600" spc="-1" strike="noStrike">
                <a:solidFill>
                  <a:srgbClr val="000000"/>
                </a:solidFill>
                <a:latin typeface="Arial"/>
                <a:ea typeface="DejaVu Sans"/>
              </a:rPr>
              <a:t>3.1 Création/Changement de branches</a:t>
            </a:r>
            <a:endParaRPr b="0" lang="fr-FR" sz="1600" spc="-1" strike="noStrike">
              <a:latin typeface="Arial"/>
            </a:endParaRPr>
          </a:p>
        </p:txBody>
      </p:sp>
      <p:sp>
        <p:nvSpPr>
          <p:cNvPr id="466" name="CustomShape 4"/>
          <p:cNvSpPr/>
          <p:nvPr/>
        </p:nvSpPr>
        <p:spPr>
          <a:xfrm>
            <a:off x="1548000" y="1512000"/>
            <a:ext cx="575640" cy="575640"/>
          </a:xfrm>
          <a:prstGeom prst="ellipse">
            <a:avLst/>
          </a:prstGeom>
          <a:solidFill>
            <a:srgbClr val="ce181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v0</a:t>
            </a:r>
            <a:endParaRPr b="0" lang="fr-FR" sz="1800" spc="-1" strike="noStrike">
              <a:latin typeface="Arial"/>
            </a:endParaRPr>
          </a:p>
        </p:txBody>
      </p:sp>
      <p:sp>
        <p:nvSpPr>
          <p:cNvPr id="467" name="CustomShape 5"/>
          <p:cNvSpPr/>
          <p:nvPr/>
        </p:nvSpPr>
        <p:spPr>
          <a:xfrm>
            <a:off x="2268000" y="3708000"/>
            <a:ext cx="575640" cy="575640"/>
          </a:xfrm>
          <a:prstGeom prst="ellipse">
            <a:avLst/>
          </a:prstGeom>
          <a:solidFill>
            <a:srgbClr val="729fcf"/>
          </a:solidFill>
          <a:ln>
            <a:solidFill>
              <a:srgbClr val="3465a4"/>
            </a:solidFill>
          </a:ln>
        </p:spPr>
        <p:style>
          <a:lnRef idx="0"/>
          <a:fillRef idx="0"/>
          <a:effectRef idx="0"/>
          <a:fontRef idx="minor"/>
        </p:style>
      </p:sp>
      <p:sp>
        <p:nvSpPr>
          <p:cNvPr id="468" name="CustomShape 6"/>
          <p:cNvSpPr/>
          <p:nvPr/>
        </p:nvSpPr>
        <p:spPr>
          <a:xfrm>
            <a:off x="3708000" y="3708000"/>
            <a:ext cx="575640" cy="575640"/>
          </a:xfrm>
          <a:prstGeom prst="ellipse">
            <a:avLst/>
          </a:prstGeom>
          <a:solidFill>
            <a:srgbClr val="729fcf"/>
          </a:solidFill>
          <a:ln>
            <a:solidFill>
              <a:srgbClr val="3465a4"/>
            </a:solidFill>
          </a:ln>
        </p:spPr>
        <p:style>
          <a:lnRef idx="0"/>
          <a:fillRef idx="0"/>
          <a:effectRef idx="0"/>
          <a:fontRef idx="minor"/>
        </p:style>
      </p:sp>
      <p:sp>
        <p:nvSpPr>
          <p:cNvPr id="469" name="CustomShape 7"/>
          <p:cNvSpPr/>
          <p:nvPr/>
        </p:nvSpPr>
        <p:spPr>
          <a:xfrm>
            <a:off x="2268000" y="4788000"/>
            <a:ext cx="575640" cy="575640"/>
          </a:xfrm>
          <a:prstGeom prst="ellipse">
            <a:avLst/>
          </a:prstGeom>
          <a:solidFill>
            <a:srgbClr val="ffffff"/>
          </a:solidFill>
          <a:ln>
            <a:solidFill>
              <a:srgbClr val="3465a4"/>
            </a:solidFill>
          </a:ln>
        </p:spPr>
        <p:style>
          <a:lnRef idx="0"/>
          <a:fillRef idx="0"/>
          <a:effectRef idx="0"/>
          <a:fontRef idx="minor"/>
        </p:style>
      </p:sp>
      <p:sp>
        <p:nvSpPr>
          <p:cNvPr id="470" name="CustomShape 8"/>
          <p:cNvSpPr/>
          <p:nvPr/>
        </p:nvSpPr>
        <p:spPr>
          <a:xfrm>
            <a:off x="3708000" y="4788000"/>
            <a:ext cx="575640" cy="575640"/>
          </a:xfrm>
          <a:prstGeom prst="ellipse">
            <a:avLst/>
          </a:prstGeom>
          <a:solidFill>
            <a:srgbClr val="ffffff"/>
          </a:solidFill>
          <a:ln>
            <a:solidFill>
              <a:srgbClr val="3465a4"/>
            </a:solidFill>
          </a:ln>
        </p:spPr>
        <p:style>
          <a:lnRef idx="0"/>
          <a:fillRef idx="0"/>
          <a:effectRef idx="0"/>
          <a:fontRef idx="minor"/>
        </p:style>
      </p:sp>
      <p:sp>
        <p:nvSpPr>
          <p:cNvPr id="471" name="CustomShape 9"/>
          <p:cNvSpPr/>
          <p:nvPr/>
        </p:nvSpPr>
        <p:spPr>
          <a:xfrm>
            <a:off x="5148000" y="4788000"/>
            <a:ext cx="575640" cy="575640"/>
          </a:xfrm>
          <a:prstGeom prst="ellipse">
            <a:avLst/>
          </a:prstGeom>
          <a:solidFill>
            <a:srgbClr val="ffffff"/>
          </a:solidFill>
          <a:ln>
            <a:solidFill>
              <a:srgbClr val="3465a4"/>
            </a:solidFill>
          </a:ln>
        </p:spPr>
        <p:style>
          <a:lnRef idx="0"/>
          <a:fillRef idx="0"/>
          <a:effectRef idx="0"/>
          <a:fontRef idx="minor"/>
        </p:style>
      </p:sp>
      <p:sp>
        <p:nvSpPr>
          <p:cNvPr id="472" name="CustomShape 10"/>
          <p:cNvSpPr/>
          <p:nvPr/>
        </p:nvSpPr>
        <p:spPr>
          <a:xfrm>
            <a:off x="6624000" y="1584000"/>
            <a:ext cx="575640" cy="575640"/>
          </a:xfrm>
          <a:prstGeom prst="ellipse">
            <a:avLst/>
          </a:prstGeom>
          <a:solidFill>
            <a:srgbClr val="ce181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v1</a:t>
            </a:r>
            <a:endParaRPr b="0" lang="fr-FR" sz="1800" spc="-1" strike="noStrike">
              <a:latin typeface="Arial"/>
            </a:endParaRPr>
          </a:p>
        </p:txBody>
      </p:sp>
      <p:sp>
        <p:nvSpPr>
          <p:cNvPr id="473" name="Line 11"/>
          <p:cNvSpPr/>
          <p:nvPr/>
        </p:nvSpPr>
        <p:spPr>
          <a:xfrm>
            <a:off x="2052000" y="2016000"/>
            <a:ext cx="216000" cy="1944000"/>
          </a:xfrm>
          <a:prstGeom prst="line">
            <a:avLst/>
          </a:prstGeom>
          <a:ln>
            <a:solidFill>
              <a:srgbClr val="000000"/>
            </a:solidFill>
            <a:tailEnd len="med" type="triangle" w="med"/>
          </a:ln>
        </p:spPr>
        <p:style>
          <a:lnRef idx="0"/>
          <a:fillRef idx="0"/>
          <a:effectRef idx="0"/>
          <a:fontRef idx="minor"/>
        </p:style>
      </p:sp>
      <p:sp>
        <p:nvSpPr>
          <p:cNvPr id="474" name="Line 12"/>
          <p:cNvSpPr/>
          <p:nvPr/>
        </p:nvSpPr>
        <p:spPr>
          <a:xfrm>
            <a:off x="2844000" y="3996000"/>
            <a:ext cx="864000" cy="360"/>
          </a:xfrm>
          <a:prstGeom prst="line">
            <a:avLst/>
          </a:prstGeom>
          <a:ln>
            <a:solidFill>
              <a:srgbClr val="000000"/>
            </a:solidFill>
            <a:tailEnd len="med" type="triangle" w="med"/>
          </a:ln>
        </p:spPr>
        <p:style>
          <a:lnRef idx="0"/>
          <a:fillRef idx="0"/>
          <a:effectRef idx="0"/>
          <a:fontRef idx="minor"/>
        </p:style>
      </p:sp>
      <p:sp>
        <p:nvSpPr>
          <p:cNvPr id="475" name="Line 13"/>
          <p:cNvSpPr/>
          <p:nvPr/>
        </p:nvSpPr>
        <p:spPr>
          <a:xfrm>
            <a:off x="2052000" y="2016000"/>
            <a:ext cx="216000" cy="3024000"/>
          </a:xfrm>
          <a:prstGeom prst="line">
            <a:avLst/>
          </a:prstGeom>
          <a:ln>
            <a:solidFill>
              <a:srgbClr val="000000"/>
            </a:solidFill>
            <a:tailEnd len="med" type="triangle" w="med"/>
          </a:ln>
        </p:spPr>
        <p:style>
          <a:lnRef idx="0"/>
          <a:fillRef idx="0"/>
          <a:effectRef idx="0"/>
          <a:fontRef idx="minor"/>
        </p:style>
      </p:sp>
      <p:sp>
        <p:nvSpPr>
          <p:cNvPr id="476" name="Line 14"/>
          <p:cNvSpPr/>
          <p:nvPr/>
        </p:nvSpPr>
        <p:spPr>
          <a:xfrm>
            <a:off x="2844000" y="5076000"/>
            <a:ext cx="864000" cy="360"/>
          </a:xfrm>
          <a:prstGeom prst="line">
            <a:avLst/>
          </a:prstGeom>
          <a:ln>
            <a:solidFill>
              <a:srgbClr val="000000"/>
            </a:solidFill>
            <a:tailEnd len="med" type="triangle" w="med"/>
          </a:ln>
        </p:spPr>
        <p:style>
          <a:lnRef idx="0"/>
          <a:fillRef idx="0"/>
          <a:effectRef idx="0"/>
          <a:fontRef idx="minor"/>
        </p:style>
      </p:sp>
      <p:sp>
        <p:nvSpPr>
          <p:cNvPr id="477" name="Line 15"/>
          <p:cNvSpPr/>
          <p:nvPr/>
        </p:nvSpPr>
        <p:spPr>
          <a:xfrm>
            <a:off x="4284000" y="5076000"/>
            <a:ext cx="864000" cy="360"/>
          </a:xfrm>
          <a:prstGeom prst="line">
            <a:avLst/>
          </a:prstGeom>
          <a:ln>
            <a:solidFill>
              <a:srgbClr val="000000"/>
            </a:solidFill>
            <a:tailEnd len="med" type="triangle" w="med"/>
          </a:ln>
        </p:spPr>
        <p:style>
          <a:lnRef idx="0"/>
          <a:fillRef idx="0"/>
          <a:effectRef idx="0"/>
          <a:fontRef idx="minor"/>
        </p:style>
      </p:sp>
      <p:sp>
        <p:nvSpPr>
          <p:cNvPr id="478" name="Line 16"/>
          <p:cNvSpPr/>
          <p:nvPr/>
        </p:nvSpPr>
        <p:spPr>
          <a:xfrm flipV="1">
            <a:off x="5724000" y="3240000"/>
            <a:ext cx="324000" cy="1800000"/>
          </a:xfrm>
          <a:prstGeom prst="line">
            <a:avLst/>
          </a:prstGeom>
          <a:ln>
            <a:solidFill>
              <a:srgbClr val="000000"/>
            </a:solidFill>
            <a:tailEnd len="med" type="triangle" w="med"/>
          </a:ln>
        </p:spPr>
        <p:style>
          <a:lnRef idx="0"/>
          <a:fillRef idx="0"/>
          <a:effectRef idx="0"/>
          <a:fontRef idx="minor"/>
        </p:style>
      </p:sp>
      <p:sp>
        <p:nvSpPr>
          <p:cNvPr id="479" name="Line 17"/>
          <p:cNvSpPr/>
          <p:nvPr/>
        </p:nvSpPr>
        <p:spPr>
          <a:xfrm flipV="1">
            <a:off x="6408000" y="2160000"/>
            <a:ext cx="360000" cy="648000"/>
          </a:xfrm>
          <a:prstGeom prst="line">
            <a:avLst/>
          </a:prstGeom>
          <a:ln>
            <a:solidFill>
              <a:srgbClr val="000000"/>
            </a:solidFill>
            <a:tailEnd len="med" type="triangle" w="med"/>
          </a:ln>
        </p:spPr>
        <p:style>
          <a:lnRef idx="0"/>
          <a:fillRef idx="0"/>
          <a:effectRef idx="0"/>
          <a:fontRef idx="minor"/>
        </p:style>
      </p:sp>
      <p:sp>
        <p:nvSpPr>
          <p:cNvPr id="480" name="Line 18"/>
          <p:cNvSpPr/>
          <p:nvPr/>
        </p:nvSpPr>
        <p:spPr>
          <a:xfrm>
            <a:off x="2124000" y="1800000"/>
            <a:ext cx="4500000" cy="360"/>
          </a:xfrm>
          <a:prstGeom prst="line">
            <a:avLst/>
          </a:prstGeom>
          <a:ln>
            <a:solidFill>
              <a:srgbClr val="000000"/>
            </a:solidFill>
            <a:tailEnd len="med" type="triangle" w="med"/>
          </a:ln>
        </p:spPr>
        <p:style>
          <a:lnRef idx="0"/>
          <a:fillRef idx="0"/>
          <a:effectRef idx="0"/>
          <a:fontRef idx="minor"/>
        </p:style>
      </p:sp>
      <p:sp>
        <p:nvSpPr>
          <p:cNvPr id="481" name="CustomShape 19"/>
          <p:cNvSpPr/>
          <p:nvPr/>
        </p:nvSpPr>
        <p:spPr>
          <a:xfrm>
            <a:off x="72000" y="1656000"/>
            <a:ext cx="1079640" cy="287640"/>
          </a:xfrm>
          <a:custGeom>
            <a:avLst/>
            <a:gdLst/>
            <a:ahLst/>
            <a:rect l="l" t="t" r="r" b="b"/>
            <a:pathLst>
              <a:path w="3002" h="802">
                <a:moveTo>
                  <a:pt x="133" y="0"/>
                </a:moveTo>
                <a:cubicBezTo>
                  <a:pt x="66" y="0"/>
                  <a:pt x="0" y="66"/>
                  <a:pt x="0" y="133"/>
                </a:cubicBezTo>
                <a:lnTo>
                  <a:pt x="0" y="667"/>
                </a:lnTo>
                <a:cubicBezTo>
                  <a:pt x="0" y="734"/>
                  <a:pt x="66" y="801"/>
                  <a:pt x="133" y="801"/>
                </a:cubicBezTo>
                <a:lnTo>
                  <a:pt x="2867" y="801"/>
                </a:lnTo>
                <a:cubicBezTo>
                  <a:pt x="2934" y="801"/>
                  <a:pt x="3001" y="734"/>
                  <a:pt x="3001" y="667"/>
                </a:cubicBezTo>
                <a:lnTo>
                  <a:pt x="3001" y="133"/>
                </a:lnTo>
                <a:cubicBezTo>
                  <a:pt x="3001" y="66"/>
                  <a:pt x="2934" y="0"/>
                  <a:pt x="2867" y="0"/>
                </a:cubicBezTo>
                <a:lnTo>
                  <a:pt x="133" y="0"/>
                </a:lnTo>
              </a:path>
            </a:pathLst>
          </a:custGeom>
          <a:solidFill>
            <a:srgbClr val="ce181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Master</a:t>
            </a:r>
            <a:endParaRPr b="0" lang="fr-FR" sz="1800" spc="-1" strike="noStrike">
              <a:latin typeface="Arial"/>
            </a:endParaRPr>
          </a:p>
        </p:txBody>
      </p:sp>
      <p:sp>
        <p:nvSpPr>
          <p:cNvPr id="482" name="CustomShape 20"/>
          <p:cNvSpPr/>
          <p:nvPr/>
        </p:nvSpPr>
        <p:spPr>
          <a:xfrm>
            <a:off x="72360" y="3816360"/>
            <a:ext cx="1079640" cy="287640"/>
          </a:xfrm>
          <a:custGeom>
            <a:avLst/>
            <a:gdLst/>
            <a:ahLst/>
            <a:rect l="l" t="t" r="r" b="b"/>
            <a:pathLst>
              <a:path w="3002" h="802">
                <a:moveTo>
                  <a:pt x="133" y="0"/>
                </a:moveTo>
                <a:cubicBezTo>
                  <a:pt x="66" y="0"/>
                  <a:pt x="0" y="66"/>
                  <a:pt x="0" y="133"/>
                </a:cubicBezTo>
                <a:lnTo>
                  <a:pt x="0" y="667"/>
                </a:lnTo>
                <a:cubicBezTo>
                  <a:pt x="0" y="734"/>
                  <a:pt x="66" y="801"/>
                  <a:pt x="133" y="801"/>
                </a:cubicBezTo>
                <a:lnTo>
                  <a:pt x="2867" y="801"/>
                </a:lnTo>
                <a:cubicBezTo>
                  <a:pt x="2934" y="801"/>
                  <a:pt x="3001" y="734"/>
                  <a:pt x="3001" y="667"/>
                </a:cubicBezTo>
                <a:lnTo>
                  <a:pt x="3001" y="133"/>
                </a:lnTo>
                <a:cubicBezTo>
                  <a:pt x="3001" y="66"/>
                  <a:pt x="2934" y="0"/>
                  <a:pt x="2867" y="0"/>
                </a:cubicBezTo>
                <a:lnTo>
                  <a:pt x="13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Dev 1</a:t>
            </a:r>
            <a:endParaRPr b="0" lang="fr-FR" sz="1800" spc="-1" strike="noStrike">
              <a:latin typeface="Arial"/>
            </a:endParaRPr>
          </a:p>
        </p:txBody>
      </p:sp>
      <p:sp>
        <p:nvSpPr>
          <p:cNvPr id="483" name="CustomShape 21"/>
          <p:cNvSpPr/>
          <p:nvPr/>
        </p:nvSpPr>
        <p:spPr>
          <a:xfrm>
            <a:off x="72720" y="4896720"/>
            <a:ext cx="1079640" cy="287640"/>
          </a:xfrm>
          <a:custGeom>
            <a:avLst/>
            <a:gdLst/>
            <a:ahLst/>
            <a:rect l="l" t="t" r="r" b="b"/>
            <a:pathLst>
              <a:path w="3002" h="802">
                <a:moveTo>
                  <a:pt x="133" y="0"/>
                </a:moveTo>
                <a:cubicBezTo>
                  <a:pt x="66" y="0"/>
                  <a:pt x="0" y="66"/>
                  <a:pt x="0" y="133"/>
                </a:cubicBezTo>
                <a:lnTo>
                  <a:pt x="0" y="667"/>
                </a:lnTo>
                <a:cubicBezTo>
                  <a:pt x="0" y="734"/>
                  <a:pt x="66" y="801"/>
                  <a:pt x="133" y="801"/>
                </a:cubicBezTo>
                <a:lnTo>
                  <a:pt x="2867" y="801"/>
                </a:lnTo>
                <a:cubicBezTo>
                  <a:pt x="2934" y="801"/>
                  <a:pt x="3001" y="734"/>
                  <a:pt x="3001" y="667"/>
                </a:cubicBezTo>
                <a:lnTo>
                  <a:pt x="3001" y="133"/>
                </a:lnTo>
                <a:cubicBezTo>
                  <a:pt x="3001" y="66"/>
                  <a:pt x="2934" y="0"/>
                  <a:pt x="2867" y="0"/>
                </a:cubicBezTo>
                <a:lnTo>
                  <a:pt x="133" y="0"/>
                </a:lnTo>
              </a:path>
            </a:pathLst>
          </a:cu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Dev 2</a:t>
            </a:r>
            <a:endParaRPr b="0" lang="fr-FR" sz="1800" spc="-1" strike="noStrike">
              <a:latin typeface="Arial"/>
            </a:endParaRPr>
          </a:p>
        </p:txBody>
      </p:sp>
      <p:sp>
        <p:nvSpPr>
          <p:cNvPr id="484" name="CustomShape 22"/>
          <p:cNvSpPr/>
          <p:nvPr/>
        </p:nvSpPr>
        <p:spPr>
          <a:xfrm>
            <a:off x="2232000" y="2664000"/>
            <a:ext cx="575640" cy="575640"/>
          </a:xfrm>
          <a:prstGeom prst="ellipse">
            <a:avLst/>
          </a:prstGeom>
          <a:solidFill>
            <a:srgbClr val="069a2e"/>
          </a:solidFill>
          <a:ln>
            <a:solidFill>
              <a:srgbClr val="3465a4"/>
            </a:solidFill>
          </a:ln>
        </p:spPr>
        <p:style>
          <a:lnRef idx="0"/>
          <a:fillRef idx="0"/>
          <a:effectRef idx="0"/>
          <a:fontRef idx="minor"/>
        </p:style>
      </p:sp>
      <p:sp>
        <p:nvSpPr>
          <p:cNvPr id="485" name="Line 23"/>
          <p:cNvSpPr/>
          <p:nvPr/>
        </p:nvSpPr>
        <p:spPr>
          <a:xfrm>
            <a:off x="2052000" y="2016000"/>
            <a:ext cx="180000" cy="936000"/>
          </a:xfrm>
          <a:prstGeom prst="line">
            <a:avLst/>
          </a:prstGeom>
          <a:ln>
            <a:solidFill>
              <a:srgbClr val="000000"/>
            </a:solidFill>
            <a:tailEnd len="med" type="triangle" w="med"/>
          </a:ln>
        </p:spPr>
        <p:style>
          <a:lnRef idx="0"/>
          <a:fillRef idx="0"/>
          <a:effectRef idx="0"/>
          <a:fontRef idx="minor"/>
        </p:style>
      </p:sp>
      <p:sp>
        <p:nvSpPr>
          <p:cNvPr id="486" name="CustomShape 24"/>
          <p:cNvSpPr/>
          <p:nvPr/>
        </p:nvSpPr>
        <p:spPr>
          <a:xfrm>
            <a:off x="4392000" y="2664000"/>
            <a:ext cx="575640" cy="575640"/>
          </a:xfrm>
          <a:prstGeom prst="ellipse">
            <a:avLst/>
          </a:prstGeom>
          <a:solidFill>
            <a:srgbClr val="069a2e"/>
          </a:solidFill>
          <a:ln>
            <a:solidFill>
              <a:srgbClr val="3465a4"/>
            </a:solidFill>
          </a:ln>
        </p:spPr>
        <p:style>
          <a:lnRef idx="0"/>
          <a:fillRef idx="0"/>
          <a:effectRef idx="0"/>
          <a:fontRef idx="minor"/>
        </p:style>
      </p:sp>
      <p:sp>
        <p:nvSpPr>
          <p:cNvPr id="487" name="Line 25"/>
          <p:cNvSpPr/>
          <p:nvPr/>
        </p:nvSpPr>
        <p:spPr>
          <a:xfrm>
            <a:off x="2808000" y="2952000"/>
            <a:ext cx="1584000" cy="360"/>
          </a:xfrm>
          <a:prstGeom prst="line">
            <a:avLst/>
          </a:prstGeom>
          <a:ln>
            <a:solidFill>
              <a:srgbClr val="000000"/>
            </a:solidFill>
            <a:tailEnd len="med" type="triangle" w="med"/>
          </a:ln>
        </p:spPr>
        <p:style>
          <a:lnRef idx="0"/>
          <a:fillRef idx="0"/>
          <a:effectRef idx="0"/>
          <a:fontRef idx="minor"/>
        </p:style>
      </p:sp>
      <p:sp>
        <p:nvSpPr>
          <p:cNvPr id="488" name="Line 26"/>
          <p:cNvSpPr/>
          <p:nvPr/>
        </p:nvSpPr>
        <p:spPr>
          <a:xfrm flipV="1">
            <a:off x="4284000" y="3240000"/>
            <a:ext cx="324000" cy="756000"/>
          </a:xfrm>
          <a:prstGeom prst="line">
            <a:avLst/>
          </a:prstGeom>
          <a:ln>
            <a:solidFill>
              <a:srgbClr val="000000"/>
            </a:solidFill>
            <a:tailEnd len="med" type="triangle" w="med"/>
          </a:ln>
        </p:spPr>
        <p:style>
          <a:lnRef idx="0"/>
          <a:fillRef idx="0"/>
          <a:effectRef idx="0"/>
          <a:fontRef idx="minor"/>
        </p:style>
      </p:sp>
      <p:sp>
        <p:nvSpPr>
          <p:cNvPr id="489" name="CustomShape 27"/>
          <p:cNvSpPr/>
          <p:nvPr/>
        </p:nvSpPr>
        <p:spPr>
          <a:xfrm>
            <a:off x="5832000" y="2664000"/>
            <a:ext cx="575640" cy="575640"/>
          </a:xfrm>
          <a:prstGeom prst="ellipse">
            <a:avLst/>
          </a:prstGeom>
          <a:solidFill>
            <a:srgbClr val="069a2e"/>
          </a:solidFill>
          <a:ln>
            <a:solidFill>
              <a:srgbClr val="3465a4"/>
            </a:solidFill>
          </a:ln>
        </p:spPr>
        <p:style>
          <a:lnRef idx="0"/>
          <a:fillRef idx="0"/>
          <a:effectRef idx="0"/>
          <a:fontRef idx="minor"/>
        </p:style>
      </p:sp>
      <p:sp>
        <p:nvSpPr>
          <p:cNvPr id="490" name="Line 28"/>
          <p:cNvSpPr/>
          <p:nvPr/>
        </p:nvSpPr>
        <p:spPr>
          <a:xfrm>
            <a:off x="4968000" y="2952000"/>
            <a:ext cx="864000" cy="360"/>
          </a:xfrm>
          <a:prstGeom prst="line">
            <a:avLst/>
          </a:prstGeom>
          <a:ln>
            <a:solidFill>
              <a:srgbClr val="000000"/>
            </a:solidFill>
            <a:tailEnd len="med" type="triangle" w="med"/>
          </a:ln>
        </p:spPr>
        <p:style>
          <a:lnRef idx="0"/>
          <a:fillRef idx="0"/>
          <a:effectRef idx="0"/>
          <a:fontRef idx="minor"/>
        </p:style>
      </p:sp>
      <p:sp>
        <p:nvSpPr>
          <p:cNvPr id="491" name="CustomShape 29"/>
          <p:cNvSpPr/>
          <p:nvPr/>
        </p:nvSpPr>
        <p:spPr>
          <a:xfrm>
            <a:off x="72720" y="2808720"/>
            <a:ext cx="1079640" cy="287640"/>
          </a:xfrm>
          <a:custGeom>
            <a:avLst/>
            <a:gdLst/>
            <a:ahLst/>
            <a:rect l="l" t="t" r="r" b="b"/>
            <a:pathLst>
              <a:path w="3002" h="802">
                <a:moveTo>
                  <a:pt x="133" y="0"/>
                </a:moveTo>
                <a:cubicBezTo>
                  <a:pt x="66" y="0"/>
                  <a:pt x="0" y="66"/>
                  <a:pt x="0" y="133"/>
                </a:cubicBezTo>
                <a:lnTo>
                  <a:pt x="0" y="667"/>
                </a:lnTo>
                <a:cubicBezTo>
                  <a:pt x="0" y="734"/>
                  <a:pt x="66" y="801"/>
                  <a:pt x="133" y="801"/>
                </a:cubicBezTo>
                <a:lnTo>
                  <a:pt x="2867" y="801"/>
                </a:lnTo>
                <a:cubicBezTo>
                  <a:pt x="2934" y="801"/>
                  <a:pt x="3001" y="734"/>
                  <a:pt x="3001" y="667"/>
                </a:cubicBezTo>
                <a:lnTo>
                  <a:pt x="3001" y="133"/>
                </a:lnTo>
                <a:cubicBezTo>
                  <a:pt x="3001" y="66"/>
                  <a:pt x="2934" y="0"/>
                  <a:pt x="2867" y="0"/>
                </a:cubicBezTo>
                <a:lnTo>
                  <a:pt x="133" y="0"/>
                </a:lnTo>
              </a:path>
            </a:pathLst>
          </a:custGeom>
          <a:solidFill>
            <a:srgbClr val="069a2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Fonction</a:t>
            </a:r>
            <a:endParaRPr b="0" lang="fr-FR" sz="1800" spc="-1" strike="noStrike">
              <a:latin typeface="Arial"/>
            </a:endParaRPr>
          </a:p>
        </p:txBody>
      </p:sp>
      <p:sp>
        <p:nvSpPr>
          <p:cNvPr id="492" name="Line 30"/>
          <p:cNvSpPr/>
          <p:nvPr/>
        </p:nvSpPr>
        <p:spPr>
          <a:xfrm>
            <a:off x="7272000" y="1872000"/>
            <a:ext cx="1872000" cy="360"/>
          </a:xfrm>
          <a:prstGeom prst="line">
            <a:avLst/>
          </a:prstGeom>
          <a:ln>
            <a:solidFill>
              <a:srgbClr val="000000"/>
            </a:solidFill>
            <a:tailEnd len="med" type="triangle" w="med"/>
          </a:ln>
        </p:spPr>
        <p:style>
          <a:lnRef idx="0"/>
          <a:fillRef idx="0"/>
          <a:effectRef idx="0"/>
          <a:fontRef idx="minor"/>
        </p:style>
      </p:sp>
      <p:sp>
        <p:nvSpPr>
          <p:cNvPr id="493" name="Line 31"/>
          <p:cNvSpPr/>
          <p:nvPr/>
        </p:nvSpPr>
        <p:spPr>
          <a:xfrm>
            <a:off x="7128000" y="2088000"/>
            <a:ext cx="648000" cy="1728000"/>
          </a:xfrm>
          <a:prstGeom prst="line">
            <a:avLst/>
          </a:prstGeom>
          <a:ln>
            <a:solidFill>
              <a:srgbClr val="000000"/>
            </a:solidFill>
            <a:tailEnd len="med" type="triangle" w="med"/>
          </a:ln>
        </p:spPr>
        <p:style>
          <a:lnRef idx="0"/>
          <a:fillRef idx="0"/>
          <a:effectRef idx="0"/>
          <a:fontRef idx="minor"/>
        </p:style>
      </p:sp>
      <p:sp>
        <p:nvSpPr>
          <p:cNvPr id="494" name="CustomShape 32"/>
          <p:cNvSpPr/>
          <p:nvPr/>
        </p:nvSpPr>
        <p:spPr>
          <a:xfrm>
            <a:off x="7886520" y="3888000"/>
            <a:ext cx="537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a:t>
            </a:r>
            <a:r>
              <a:rPr b="0" lang="fr-FR" sz="1800" spc="-1" strike="noStrike">
                <a:latin typeface="Arial"/>
              </a:rPr>
              <a:t>..</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IiI </a:t>
            </a:r>
            <a:r>
              <a:rPr b="1" lang="fr-FR" sz="2200" spc="-1" strike="noStrike" cap="all">
                <a:solidFill>
                  <a:srgbClr val="000000"/>
                </a:solidFill>
                <a:latin typeface="Arial"/>
                <a:ea typeface="DejaVu Sans"/>
              </a:rPr>
              <a:t>: TRAVAIL EN BRANCHES</a:t>
            </a:r>
            <a:endParaRPr b="0" lang="fr-FR" sz="2200" spc="-1" strike="noStrike">
              <a:latin typeface="Arial"/>
            </a:endParaRPr>
          </a:p>
        </p:txBody>
      </p:sp>
      <p:sp>
        <p:nvSpPr>
          <p:cNvPr id="496"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5DC5804F-48DF-4070-AD18-675AB6F5B833}"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497"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0" lang="fr-FR" sz="1600" spc="-1" strike="noStrike">
                <a:solidFill>
                  <a:srgbClr val="000000"/>
                </a:solidFill>
                <a:latin typeface="Arial"/>
                <a:ea typeface="DejaVu Sans"/>
              </a:rPr>
              <a:t>3.1 Création/Changement de branches</a:t>
            </a:r>
            <a:endParaRPr b="0" lang="fr-FR" sz="1600" spc="-1" strike="noStrike">
              <a:latin typeface="Arial"/>
            </a:endParaRPr>
          </a:p>
        </p:txBody>
      </p:sp>
      <p:sp>
        <p:nvSpPr>
          <p:cNvPr id="498" name="CustomShape 4"/>
          <p:cNvSpPr/>
          <p:nvPr/>
        </p:nvSpPr>
        <p:spPr>
          <a:xfrm>
            <a:off x="576000" y="1584000"/>
            <a:ext cx="8135280" cy="310716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000000"/>
              </a:buClr>
              <a:buSzPct val="45000"/>
              <a:buFont typeface="Wingdings" charset="2"/>
              <a:buChar char=""/>
            </a:pPr>
            <a:r>
              <a:rPr b="0" lang="fr-FR" sz="1800" spc="-1" strike="noStrike">
                <a:latin typeface="Arial"/>
              </a:rPr>
              <a:t>Pour créer une branche : </a:t>
            </a:r>
            <a:r>
              <a:rPr b="0" lang="fr-FR" sz="1800" spc="-1" strike="noStrike" u="sng">
                <a:uFillTx/>
                <a:latin typeface="Arial"/>
              </a:rPr>
              <a:t>&lt;git checkout -b [nom de la branche]&gt;</a:t>
            </a:r>
            <a:endParaRPr b="0" lang="fr-FR" sz="1800" spc="-1" strike="noStrike">
              <a:latin typeface="Arial"/>
            </a:endParaRPr>
          </a:p>
          <a:p>
            <a:pPr>
              <a:lnSpc>
                <a:spcPct val="100000"/>
              </a:lnSpc>
            </a:pPr>
            <a:endParaRPr b="0" lang="fr-FR" sz="1800" spc="-1" strike="noStrike">
              <a:latin typeface="Arial"/>
            </a:endParaRPr>
          </a:p>
          <a:p>
            <a:pPr marL="216000" indent="-215640">
              <a:lnSpc>
                <a:spcPct val="100000"/>
              </a:lnSpc>
              <a:buClr>
                <a:srgbClr val="000000"/>
              </a:buClr>
              <a:buSzPct val="45000"/>
              <a:buFont typeface="Wingdings" charset="2"/>
              <a:buChar char=""/>
            </a:pPr>
            <a:r>
              <a:rPr b="0" lang="fr-FR" sz="1800" spc="-1" strike="noStrike">
                <a:latin typeface="Arial"/>
              </a:rPr>
              <a:t>Pour consulter la liste des branches et voir où vous vous trouvez :</a:t>
            </a:r>
            <a:endParaRPr b="0" lang="fr-FR" sz="1800" spc="-1" strike="noStrike">
              <a:latin typeface="Arial"/>
            </a:endParaRPr>
          </a:p>
          <a:p>
            <a:pPr marL="216000" indent="-215640">
              <a:lnSpc>
                <a:spcPct val="100000"/>
              </a:lnSpc>
              <a:buClr>
                <a:srgbClr val="000000"/>
              </a:buClr>
              <a:buSzPct val="45000"/>
              <a:buFont typeface="Wingdings" charset="2"/>
              <a:buChar char=""/>
            </a:pPr>
            <a:r>
              <a:rPr b="0" lang="fr-FR" sz="1800" spc="-1" strike="noStrike" u="sng">
                <a:uFillTx/>
                <a:latin typeface="Arial"/>
              </a:rPr>
              <a:t>&lt;git branch&gt;</a:t>
            </a:r>
            <a:endParaRPr b="0" lang="fr-FR" sz="1800" spc="-1" strike="noStrike">
              <a:latin typeface="Arial"/>
            </a:endParaRPr>
          </a:p>
          <a:p>
            <a:pPr>
              <a:lnSpc>
                <a:spcPct val="100000"/>
              </a:lnSpc>
            </a:pPr>
            <a:endParaRPr b="0" lang="fr-FR" sz="1800" spc="-1" strike="noStrike">
              <a:latin typeface="Arial"/>
            </a:endParaRPr>
          </a:p>
          <a:p>
            <a:pPr marL="216000" indent="-215640">
              <a:lnSpc>
                <a:spcPct val="100000"/>
              </a:lnSpc>
              <a:buClr>
                <a:srgbClr val="000000"/>
              </a:buClr>
              <a:buSzPct val="45000"/>
              <a:buFont typeface="Wingdings" charset="2"/>
              <a:buChar char=""/>
            </a:pPr>
            <a:r>
              <a:rPr b="0" lang="fr-FR" sz="1800" spc="-1" strike="noStrike">
                <a:latin typeface="Arial"/>
              </a:rPr>
              <a:t>Pour se rendre dans une autre branche : </a:t>
            </a:r>
            <a:r>
              <a:rPr b="0" lang="fr-FR" sz="1800" spc="-1" strike="noStrike" u="sng">
                <a:uFillTx/>
                <a:latin typeface="Arial"/>
              </a:rPr>
              <a:t>&lt;git checkout [nom de la branche]&gt;</a:t>
            </a:r>
            <a:endParaRPr b="0" lang="fr-FR" sz="1800" spc="-1" strike="noStrike">
              <a:latin typeface="Arial"/>
            </a:endParaRPr>
          </a:p>
          <a:p>
            <a:pPr>
              <a:lnSpc>
                <a:spcPct val="100000"/>
              </a:lnSpc>
            </a:pPr>
            <a:endParaRPr b="0" lang="fr-FR" sz="1800" spc="-1" strike="noStrike">
              <a:latin typeface="Arial"/>
            </a:endParaRPr>
          </a:p>
          <a:p>
            <a:pPr marL="216000" indent="-215640">
              <a:lnSpc>
                <a:spcPct val="100000"/>
              </a:lnSpc>
              <a:buClr>
                <a:srgbClr val="000000"/>
              </a:buClr>
              <a:buSzPct val="45000"/>
              <a:buFont typeface="Wingdings" charset="2"/>
              <a:buChar char=""/>
            </a:pPr>
            <a:r>
              <a:rPr b="0" lang="fr-FR" sz="1800" spc="-1" strike="noStrike">
                <a:latin typeface="Arial"/>
              </a:rPr>
              <a:t>Pour supprimer une branche : </a:t>
            </a:r>
            <a:r>
              <a:rPr b="0" lang="fr-FR" sz="1800" spc="-1" strike="noStrike" u="sng">
                <a:uFillTx/>
                <a:latin typeface="Arial"/>
              </a:rPr>
              <a:t>&lt;git branch -d [nom de la branche]&gt;</a:t>
            </a: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p:txBody>
      </p:sp>
      <p:pic>
        <p:nvPicPr>
          <p:cNvPr id="499" name="" descr=""/>
          <p:cNvPicPr/>
          <p:nvPr/>
        </p:nvPicPr>
        <p:blipFill>
          <a:blip r:embed="rId1"/>
          <a:srcRect l="17416" t="17563" r="17162" b="26349"/>
          <a:stretch/>
        </p:blipFill>
        <p:spPr>
          <a:xfrm>
            <a:off x="3240360" y="3852000"/>
            <a:ext cx="2591280" cy="2375280"/>
          </a:xfrm>
          <a:prstGeom prst="rect">
            <a:avLst/>
          </a:prstGeom>
          <a:ln>
            <a:noFill/>
          </a:ln>
        </p:spPr>
      </p:pic>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IiI </a:t>
            </a:r>
            <a:r>
              <a:rPr b="1" lang="fr-FR" sz="2200" spc="-1" strike="noStrike" cap="all">
                <a:solidFill>
                  <a:srgbClr val="000000"/>
                </a:solidFill>
                <a:latin typeface="Arial"/>
                <a:ea typeface="DejaVu Sans"/>
              </a:rPr>
              <a:t>: TRAVAIL EN BRANCHES</a:t>
            </a:r>
            <a:endParaRPr b="0" lang="fr-FR" sz="2200" spc="-1" strike="noStrike">
              <a:latin typeface="Arial"/>
            </a:endParaRPr>
          </a:p>
        </p:txBody>
      </p:sp>
      <p:sp>
        <p:nvSpPr>
          <p:cNvPr id="501"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081B6036-2ECC-4DAE-B9DD-1C5061E07BD0}"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502"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0" lang="fr-FR" sz="1600" spc="-1" strike="noStrike">
                <a:solidFill>
                  <a:srgbClr val="000000"/>
                </a:solidFill>
                <a:latin typeface="Arial"/>
                <a:ea typeface="DejaVu Sans"/>
              </a:rPr>
              <a:t>3.2 </a:t>
            </a:r>
            <a:r>
              <a:rPr b="0" i="1" lang="fr-FR" sz="1600" spc="-1" strike="noStrike">
                <a:solidFill>
                  <a:srgbClr val="000000"/>
                </a:solidFill>
                <a:latin typeface="Arial"/>
                <a:ea typeface="DejaVu Sans"/>
              </a:rPr>
              <a:t>Merge</a:t>
            </a:r>
            <a:endParaRPr b="0" lang="fr-FR" sz="1600" spc="-1" strike="noStrike">
              <a:latin typeface="Arial"/>
            </a:endParaRPr>
          </a:p>
        </p:txBody>
      </p:sp>
      <p:sp>
        <p:nvSpPr>
          <p:cNvPr id="503" name="CustomShape 4"/>
          <p:cNvSpPr/>
          <p:nvPr/>
        </p:nvSpPr>
        <p:spPr>
          <a:xfrm>
            <a:off x="360000" y="1152000"/>
            <a:ext cx="81356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Faire un </a:t>
            </a:r>
            <a:r>
              <a:rPr b="0" lang="fr-FR" sz="1800" spc="-1" strike="noStrike" u="sng">
                <a:uFillTx/>
                <a:latin typeface="Arial"/>
              </a:rPr>
              <a:t>&lt;git merge [nom de la branche]&gt;</a:t>
            </a:r>
            <a:r>
              <a:rPr b="0" lang="fr-FR" sz="1800" spc="-1" strike="noStrike">
                <a:latin typeface="Arial"/>
              </a:rPr>
              <a:t>, c’est fusionner la branche sur laquelle on est avec la branche ciblée :</a:t>
            </a:r>
            <a:endParaRPr b="0" lang="fr-FR" sz="1800" spc="-1" strike="noStrike">
              <a:latin typeface="Arial"/>
            </a:endParaRPr>
          </a:p>
        </p:txBody>
      </p:sp>
      <p:sp>
        <p:nvSpPr>
          <p:cNvPr id="504" name="CustomShape 5"/>
          <p:cNvSpPr/>
          <p:nvPr/>
        </p:nvSpPr>
        <p:spPr>
          <a:xfrm>
            <a:off x="3311640" y="3528720"/>
            <a:ext cx="575640" cy="575640"/>
          </a:xfrm>
          <a:prstGeom prst="ellipse">
            <a:avLst/>
          </a:prstGeom>
          <a:solidFill>
            <a:srgbClr val="729fcf"/>
          </a:solidFill>
          <a:ln>
            <a:solidFill>
              <a:srgbClr val="3465a4"/>
            </a:solidFill>
          </a:ln>
        </p:spPr>
        <p:style>
          <a:lnRef idx="0"/>
          <a:fillRef idx="0"/>
          <a:effectRef idx="0"/>
          <a:fontRef idx="minor"/>
        </p:style>
      </p:sp>
      <p:sp>
        <p:nvSpPr>
          <p:cNvPr id="505" name="CustomShape 6"/>
          <p:cNvSpPr/>
          <p:nvPr/>
        </p:nvSpPr>
        <p:spPr>
          <a:xfrm>
            <a:off x="4751640" y="3528720"/>
            <a:ext cx="575640" cy="575640"/>
          </a:xfrm>
          <a:prstGeom prst="ellipse">
            <a:avLst/>
          </a:prstGeom>
          <a:solidFill>
            <a:srgbClr val="729fcf"/>
          </a:solidFill>
          <a:ln>
            <a:solidFill>
              <a:srgbClr val="3465a4"/>
            </a:solidFill>
          </a:ln>
        </p:spPr>
        <p:style>
          <a:lnRef idx="0"/>
          <a:fillRef idx="0"/>
          <a:effectRef idx="0"/>
          <a:fontRef idx="minor"/>
        </p:style>
      </p:sp>
      <p:sp>
        <p:nvSpPr>
          <p:cNvPr id="506" name="CustomShape 7"/>
          <p:cNvSpPr/>
          <p:nvPr/>
        </p:nvSpPr>
        <p:spPr>
          <a:xfrm>
            <a:off x="3311640" y="4608720"/>
            <a:ext cx="575640" cy="575640"/>
          </a:xfrm>
          <a:prstGeom prst="ellipse">
            <a:avLst/>
          </a:prstGeom>
          <a:solidFill>
            <a:srgbClr val="ffffff"/>
          </a:solidFill>
          <a:ln>
            <a:solidFill>
              <a:srgbClr val="3465a4"/>
            </a:solidFill>
          </a:ln>
        </p:spPr>
        <p:style>
          <a:lnRef idx="0"/>
          <a:fillRef idx="0"/>
          <a:effectRef idx="0"/>
          <a:fontRef idx="minor"/>
        </p:style>
      </p:sp>
      <p:sp>
        <p:nvSpPr>
          <p:cNvPr id="507" name="CustomShape 8"/>
          <p:cNvSpPr/>
          <p:nvPr/>
        </p:nvSpPr>
        <p:spPr>
          <a:xfrm>
            <a:off x="4751640" y="4608720"/>
            <a:ext cx="575640" cy="575640"/>
          </a:xfrm>
          <a:prstGeom prst="ellipse">
            <a:avLst/>
          </a:prstGeom>
          <a:solidFill>
            <a:srgbClr val="ffffff"/>
          </a:solidFill>
          <a:ln>
            <a:solidFill>
              <a:srgbClr val="3465a4"/>
            </a:solidFill>
          </a:ln>
        </p:spPr>
        <p:style>
          <a:lnRef idx="0"/>
          <a:fillRef idx="0"/>
          <a:effectRef idx="0"/>
          <a:fontRef idx="minor"/>
        </p:style>
      </p:sp>
      <p:sp>
        <p:nvSpPr>
          <p:cNvPr id="508" name="CustomShape 9"/>
          <p:cNvSpPr/>
          <p:nvPr/>
        </p:nvSpPr>
        <p:spPr>
          <a:xfrm>
            <a:off x="6191640" y="4608720"/>
            <a:ext cx="575640" cy="575640"/>
          </a:xfrm>
          <a:prstGeom prst="ellipse">
            <a:avLst/>
          </a:prstGeom>
          <a:solidFill>
            <a:srgbClr val="ffffff"/>
          </a:solidFill>
          <a:ln>
            <a:solidFill>
              <a:srgbClr val="3465a4"/>
            </a:solidFill>
          </a:ln>
        </p:spPr>
        <p:style>
          <a:lnRef idx="0"/>
          <a:fillRef idx="0"/>
          <a:effectRef idx="0"/>
          <a:fontRef idx="minor"/>
        </p:style>
      </p:sp>
      <p:sp>
        <p:nvSpPr>
          <p:cNvPr id="509" name="Freeform 10"/>
          <p:cNvSpPr/>
          <p:nvPr/>
        </p:nvSpPr>
        <p:spPr>
          <a:xfrm>
            <a:off x="3887640" y="3816720"/>
            <a:ext cx="864360" cy="720"/>
          </a:xfrm>
          <a:custGeom>
            <a:avLst/>
            <a:gdLst/>
            <a:ahLst/>
            <a:rect l="0" t="0" r="r" b="b"/>
            <a:pathLst>
              <a:path w="2401" h="2">
                <a:moveTo>
                  <a:pt x="0" y="0"/>
                </a:moveTo>
                <a:lnTo>
                  <a:pt x="2400" y="1"/>
                </a:lnTo>
              </a:path>
            </a:pathLst>
          </a:custGeom>
          <a:noFill/>
          <a:ln>
            <a:solidFill>
              <a:srgbClr val="000000"/>
            </a:solidFill>
            <a:tailEnd len="med" type="triangle" w="med"/>
          </a:ln>
        </p:spPr>
      </p:sp>
      <p:sp>
        <p:nvSpPr>
          <p:cNvPr id="510" name="Freeform 11"/>
          <p:cNvSpPr/>
          <p:nvPr/>
        </p:nvSpPr>
        <p:spPr>
          <a:xfrm>
            <a:off x="3887640" y="4896720"/>
            <a:ext cx="864360" cy="720"/>
          </a:xfrm>
          <a:custGeom>
            <a:avLst/>
            <a:gdLst/>
            <a:ahLst/>
            <a:rect l="0" t="0" r="r" b="b"/>
            <a:pathLst>
              <a:path w="2401" h="2">
                <a:moveTo>
                  <a:pt x="0" y="0"/>
                </a:moveTo>
                <a:lnTo>
                  <a:pt x="2400" y="1"/>
                </a:lnTo>
              </a:path>
            </a:pathLst>
          </a:custGeom>
          <a:noFill/>
          <a:ln>
            <a:solidFill>
              <a:srgbClr val="000000"/>
            </a:solidFill>
            <a:tailEnd len="med" type="triangle" w="med"/>
          </a:ln>
        </p:spPr>
      </p:sp>
      <p:sp>
        <p:nvSpPr>
          <p:cNvPr id="511" name="Freeform 12"/>
          <p:cNvSpPr/>
          <p:nvPr/>
        </p:nvSpPr>
        <p:spPr>
          <a:xfrm>
            <a:off x="5327640" y="4896720"/>
            <a:ext cx="864360" cy="720"/>
          </a:xfrm>
          <a:custGeom>
            <a:avLst/>
            <a:gdLst/>
            <a:ahLst/>
            <a:rect l="0" t="0" r="r" b="b"/>
            <a:pathLst>
              <a:path w="2401" h="2">
                <a:moveTo>
                  <a:pt x="0" y="0"/>
                </a:moveTo>
                <a:lnTo>
                  <a:pt x="2400" y="1"/>
                </a:lnTo>
              </a:path>
            </a:pathLst>
          </a:custGeom>
          <a:noFill/>
          <a:ln>
            <a:solidFill>
              <a:srgbClr val="000000"/>
            </a:solidFill>
            <a:tailEnd len="med" type="triangle" w="med"/>
          </a:ln>
        </p:spPr>
      </p:sp>
      <p:sp>
        <p:nvSpPr>
          <p:cNvPr id="512" name="Freeform 13"/>
          <p:cNvSpPr/>
          <p:nvPr/>
        </p:nvSpPr>
        <p:spPr>
          <a:xfrm>
            <a:off x="6767640" y="3060720"/>
            <a:ext cx="324360" cy="1800360"/>
          </a:xfrm>
          <a:custGeom>
            <a:avLst/>
            <a:gdLst/>
            <a:ahLst/>
            <a:rect l="0" t="0" r="r" b="b"/>
            <a:pathLst>
              <a:path w="901" h="5001">
                <a:moveTo>
                  <a:pt x="0" y="5000"/>
                </a:moveTo>
                <a:lnTo>
                  <a:pt x="900" y="0"/>
                </a:lnTo>
              </a:path>
            </a:pathLst>
          </a:custGeom>
          <a:noFill/>
          <a:ln>
            <a:solidFill>
              <a:srgbClr val="ff0000"/>
            </a:solidFill>
            <a:tailEnd len="med" type="triangle" w="med"/>
          </a:ln>
        </p:spPr>
      </p:sp>
      <p:sp>
        <p:nvSpPr>
          <p:cNvPr id="513" name="CustomShape 14"/>
          <p:cNvSpPr/>
          <p:nvPr/>
        </p:nvSpPr>
        <p:spPr>
          <a:xfrm>
            <a:off x="1116000" y="3637080"/>
            <a:ext cx="1079640" cy="287640"/>
          </a:xfrm>
          <a:custGeom>
            <a:avLst/>
            <a:gdLst/>
            <a:ahLst/>
            <a:rect l="l" t="t" r="r" b="b"/>
            <a:pathLst>
              <a:path w="3002" h="802">
                <a:moveTo>
                  <a:pt x="133" y="0"/>
                </a:moveTo>
                <a:cubicBezTo>
                  <a:pt x="66" y="0"/>
                  <a:pt x="0" y="66"/>
                  <a:pt x="0" y="133"/>
                </a:cubicBezTo>
                <a:lnTo>
                  <a:pt x="0" y="667"/>
                </a:lnTo>
                <a:cubicBezTo>
                  <a:pt x="0" y="734"/>
                  <a:pt x="66" y="801"/>
                  <a:pt x="133" y="801"/>
                </a:cubicBezTo>
                <a:lnTo>
                  <a:pt x="2867" y="801"/>
                </a:lnTo>
                <a:cubicBezTo>
                  <a:pt x="2934" y="801"/>
                  <a:pt x="3001" y="734"/>
                  <a:pt x="3001" y="667"/>
                </a:cubicBezTo>
                <a:lnTo>
                  <a:pt x="3001" y="133"/>
                </a:lnTo>
                <a:cubicBezTo>
                  <a:pt x="3001" y="66"/>
                  <a:pt x="2934" y="0"/>
                  <a:pt x="2867" y="0"/>
                </a:cubicBezTo>
                <a:lnTo>
                  <a:pt x="13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Dev 1</a:t>
            </a:r>
            <a:endParaRPr b="0" lang="fr-FR" sz="1800" spc="-1" strike="noStrike">
              <a:latin typeface="Arial"/>
            </a:endParaRPr>
          </a:p>
        </p:txBody>
      </p:sp>
      <p:sp>
        <p:nvSpPr>
          <p:cNvPr id="514" name="CustomShape 15"/>
          <p:cNvSpPr/>
          <p:nvPr/>
        </p:nvSpPr>
        <p:spPr>
          <a:xfrm>
            <a:off x="1116360" y="4717440"/>
            <a:ext cx="1079640" cy="287640"/>
          </a:xfrm>
          <a:custGeom>
            <a:avLst/>
            <a:gdLst/>
            <a:ahLst/>
            <a:rect l="l" t="t" r="r" b="b"/>
            <a:pathLst>
              <a:path w="3002" h="802">
                <a:moveTo>
                  <a:pt x="133" y="0"/>
                </a:moveTo>
                <a:cubicBezTo>
                  <a:pt x="66" y="0"/>
                  <a:pt x="0" y="66"/>
                  <a:pt x="0" y="133"/>
                </a:cubicBezTo>
                <a:lnTo>
                  <a:pt x="0" y="667"/>
                </a:lnTo>
                <a:cubicBezTo>
                  <a:pt x="0" y="734"/>
                  <a:pt x="66" y="801"/>
                  <a:pt x="133" y="801"/>
                </a:cubicBezTo>
                <a:lnTo>
                  <a:pt x="2867" y="801"/>
                </a:lnTo>
                <a:cubicBezTo>
                  <a:pt x="2934" y="801"/>
                  <a:pt x="3001" y="734"/>
                  <a:pt x="3001" y="667"/>
                </a:cubicBezTo>
                <a:lnTo>
                  <a:pt x="3001" y="133"/>
                </a:lnTo>
                <a:cubicBezTo>
                  <a:pt x="3001" y="66"/>
                  <a:pt x="2934" y="0"/>
                  <a:pt x="2867" y="0"/>
                </a:cubicBezTo>
                <a:lnTo>
                  <a:pt x="133" y="0"/>
                </a:lnTo>
              </a:path>
            </a:pathLst>
          </a:cu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Dev 2</a:t>
            </a:r>
            <a:endParaRPr b="0" lang="fr-FR" sz="1800" spc="-1" strike="noStrike">
              <a:latin typeface="Arial"/>
            </a:endParaRPr>
          </a:p>
        </p:txBody>
      </p:sp>
      <p:sp>
        <p:nvSpPr>
          <p:cNvPr id="515" name="CustomShape 16"/>
          <p:cNvSpPr/>
          <p:nvPr/>
        </p:nvSpPr>
        <p:spPr>
          <a:xfrm>
            <a:off x="3275640" y="2484720"/>
            <a:ext cx="575640" cy="575640"/>
          </a:xfrm>
          <a:prstGeom prst="ellipse">
            <a:avLst/>
          </a:prstGeom>
          <a:solidFill>
            <a:srgbClr val="069a2e"/>
          </a:solidFill>
          <a:ln>
            <a:solidFill>
              <a:srgbClr val="3465a4"/>
            </a:solidFill>
          </a:ln>
        </p:spPr>
        <p:style>
          <a:lnRef idx="0"/>
          <a:fillRef idx="0"/>
          <a:effectRef idx="0"/>
          <a:fontRef idx="minor"/>
        </p:style>
      </p:sp>
      <p:sp>
        <p:nvSpPr>
          <p:cNvPr id="516" name="CustomShape 17"/>
          <p:cNvSpPr/>
          <p:nvPr/>
        </p:nvSpPr>
        <p:spPr>
          <a:xfrm>
            <a:off x="5435640" y="2484720"/>
            <a:ext cx="575640" cy="575640"/>
          </a:xfrm>
          <a:prstGeom prst="ellipse">
            <a:avLst/>
          </a:prstGeom>
          <a:solidFill>
            <a:srgbClr val="069a2e"/>
          </a:solidFill>
          <a:ln>
            <a:solidFill>
              <a:srgbClr val="3465a4"/>
            </a:solidFill>
          </a:ln>
        </p:spPr>
        <p:style>
          <a:lnRef idx="0"/>
          <a:fillRef idx="0"/>
          <a:effectRef idx="0"/>
          <a:fontRef idx="minor"/>
        </p:style>
      </p:sp>
      <p:sp>
        <p:nvSpPr>
          <p:cNvPr id="517" name="Freeform 18"/>
          <p:cNvSpPr/>
          <p:nvPr/>
        </p:nvSpPr>
        <p:spPr>
          <a:xfrm>
            <a:off x="3851640" y="2772720"/>
            <a:ext cx="1584360" cy="720"/>
          </a:xfrm>
          <a:custGeom>
            <a:avLst/>
            <a:gdLst/>
            <a:ahLst/>
            <a:rect l="0" t="0" r="r" b="b"/>
            <a:pathLst>
              <a:path w="4401" h="2">
                <a:moveTo>
                  <a:pt x="0" y="0"/>
                </a:moveTo>
                <a:lnTo>
                  <a:pt x="4400" y="1"/>
                </a:lnTo>
              </a:path>
            </a:pathLst>
          </a:custGeom>
          <a:noFill/>
          <a:ln>
            <a:solidFill>
              <a:srgbClr val="000000"/>
            </a:solidFill>
            <a:tailEnd len="med" type="triangle" w="med"/>
          </a:ln>
        </p:spPr>
      </p:sp>
      <p:sp>
        <p:nvSpPr>
          <p:cNvPr id="518" name="Freeform 19"/>
          <p:cNvSpPr/>
          <p:nvPr/>
        </p:nvSpPr>
        <p:spPr>
          <a:xfrm>
            <a:off x="5327640" y="3060720"/>
            <a:ext cx="324360" cy="756360"/>
          </a:xfrm>
          <a:custGeom>
            <a:avLst/>
            <a:gdLst/>
            <a:ahLst/>
            <a:rect l="0" t="0" r="r" b="b"/>
            <a:pathLst>
              <a:path w="901" h="2101">
                <a:moveTo>
                  <a:pt x="0" y="2100"/>
                </a:moveTo>
                <a:lnTo>
                  <a:pt x="900" y="0"/>
                </a:lnTo>
              </a:path>
            </a:pathLst>
          </a:custGeom>
          <a:noFill/>
          <a:ln>
            <a:solidFill>
              <a:srgbClr val="ff0000"/>
            </a:solidFill>
            <a:tailEnd len="med" type="triangle" w="med"/>
          </a:ln>
        </p:spPr>
      </p:sp>
      <p:sp>
        <p:nvSpPr>
          <p:cNvPr id="519" name="CustomShape 20"/>
          <p:cNvSpPr/>
          <p:nvPr/>
        </p:nvSpPr>
        <p:spPr>
          <a:xfrm>
            <a:off x="6875640" y="2484720"/>
            <a:ext cx="575640" cy="575640"/>
          </a:xfrm>
          <a:prstGeom prst="ellipse">
            <a:avLst/>
          </a:prstGeom>
          <a:solidFill>
            <a:srgbClr val="069a2e"/>
          </a:solidFill>
          <a:ln>
            <a:solidFill>
              <a:srgbClr val="3465a4"/>
            </a:solidFill>
          </a:ln>
        </p:spPr>
        <p:style>
          <a:lnRef idx="0"/>
          <a:fillRef idx="0"/>
          <a:effectRef idx="0"/>
          <a:fontRef idx="minor"/>
        </p:style>
      </p:sp>
      <p:sp>
        <p:nvSpPr>
          <p:cNvPr id="520" name="Freeform 21"/>
          <p:cNvSpPr/>
          <p:nvPr/>
        </p:nvSpPr>
        <p:spPr>
          <a:xfrm>
            <a:off x="6011640" y="2772720"/>
            <a:ext cx="864360" cy="720"/>
          </a:xfrm>
          <a:custGeom>
            <a:avLst/>
            <a:gdLst/>
            <a:ahLst/>
            <a:rect l="0" t="0" r="r" b="b"/>
            <a:pathLst>
              <a:path w="2401" h="2">
                <a:moveTo>
                  <a:pt x="0" y="0"/>
                </a:moveTo>
                <a:lnTo>
                  <a:pt x="2400" y="1"/>
                </a:lnTo>
              </a:path>
            </a:pathLst>
          </a:custGeom>
          <a:noFill/>
          <a:ln>
            <a:solidFill>
              <a:srgbClr val="000000"/>
            </a:solidFill>
            <a:tailEnd len="med" type="triangle" w="med"/>
          </a:ln>
        </p:spPr>
      </p:sp>
      <p:sp>
        <p:nvSpPr>
          <p:cNvPr id="521" name="CustomShape 22"/>
          <p:cNvSpPr/>
          <p:nvPr/>
        </p:nvSpPr>
        <p:spPr>
          <a:xfrm>
            <a:off x="1116360" y="2629440"/>
            <a:ext cx="1079640" cy="287640"/>
          </a:xfrm>
          <a:custGeom>
            <a:avLst/>
            <a:gdLst/>
            <a:ahLst/>
            <a:rect l="l" t="t" r="r" b="b"/>
            <a:pathLst>
              <a:path w="3002" h="802">
                <a:moveTo>
                  <a:pt x="133" y="0"/>
                </a:moveTo>
                <a:cubicBezTo>
                  <a:pt x="66" y="0"/>
                  <a:pt x="0" y="66"/>
                  <a:pt x="0" y="133"/>
                </a:cubicBezTo>
                <a:lnTo>
                  <a:pt x="0" y="667"/>
                </a:lnTo>
                <a:cubicBezTo>
                  <a:pt x="0" y="734"/>
                  <a:pt x="66" y="801"/>
                  <a:pt x="133" y="801"/>
                </a:cubicBezTo>
                <a:lnTo>
                  <a:pt x="2867" y="801"/>
                </a:lnTo>
                <a:cubicBezTo>
                  <a:pt x="2934" y="801"/>
                  <a:pt x="3001" y="734"/>
                  <a:pt x="3001" y="667"/>
                </a:cubicBezTo>
                <a:lnTo>
                  <a:pt x="3001" y="133"/>
                </a:lnTo>
                <a:cubicBezTo>
                  <a:pt x="3001" y="66"/>
                  <a:pt x="2934" y="0"/>
                  <a:pt x="2867" y="0"/>
                </a:cubicBezTo>
                <a:lnTo>
                  <a:pt x="133" y="0"/>
                </a:lnTo>
              </a:path>
            </a:pathLst>
          </a:custGeom>
          <a:solidFill>
            <a:srgbClr val="069a2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Fonction</a:t>
            </a:r>
            <a:endParaRPr b="0" lang="fr-FR" sz="1800" spc="-1" strike="noStrike">
              <a:latin typeface="Arial"/>
            </a:endParaRPr>
          </a:p>
        </p:txBody>
      </p:sp>
      <p:sp>
        <p:nvSpPr>
          <p:cNvPr id="522" name="CustomShape 23"/>
          <p:cNvSpPr/>
          <p:nvPr/>
        </p:nvSpPr>
        <p:spPr>
          <a:xfrm>
            <a:off x="5472000" y="3312000"/>
            <a:ext cx="10184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ff0000"/>
                </a:solidFill>
                <a:latin typeface="Arial"/>
              </a:rPr>
              <a:t>MERGE</a:t>
            </a:r>
            <a:endParaRPr b="0" lang="fr-FR" sz="1800" spc="-1" strike="noStrike">
              <a:latin typeface="Arial"/>
            </a:endParaRPr>
          </a:p>
        </p:txBody>
      </p:sp>
      <p:sp>
        <p:nvSpPr>
          <p:cNvPr id="523" name="CustomShape 24"/>
          <p:cNvSpPr/>
          <p:nvPr/>
        </p:nvSpPr>
        <p:spPr>
          <a:xfrm>
            <a:off x="7092000" y="3780000"/>
            <a:ext cx="10184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ff0000"/>
                </a:solidFill>
                <a:latin typeface="Arial"/>
              </a:rPr>
              <a:t>MERGE</a:t>
            </a:r>
            <a:endParaRPr b="0" lang="fr-FR" sz="1800" spc="-1" strike="noStrike">
              <a:latin typeface="Arial"/>
            </a:endParaRPr>
          </a:p>
        </p:txBody>
      </p:sp>
      <p:pic>
        <p:nvPicPr>
          <p:cNvPr id="524" name="" descr=""/>
          <p:cNvPicPr/>
          <p:nvPr/>
        </p:nvPicPr>
        <p:blipFill>
          <a:blip r:embed="rId1"/>
          <a:stretch/>
        </p:blipFill>
        <p:spPr>
          <a:xfrm>
            <a:off x="5976000" y="1656000"/>
            <a:ext cx="935640" cy="935640"/>
          </a:xfrm>
          <a:prstGeom prst="rect">
            <a:avLst/>
          </a:prstGeom>
          <a:ln>
            <a:noFill/>
          </a:ln>
        </p:spPr>
      </p:pic>
      <p:sp>
        <p:nvSpPr>
          <p:cNvPr id="525" name="CustomShape 25"/>
          <p:cNvSpPr/>
          <p:nvPr/>
        </p:nvSpPr>
        <p:spPr>
          <a:xfrm>
            <a:off x="6984000" y="1944000"/>
            <a:ext cx="18658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Risque de conflit</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504"/>
                                        </p:tgtEl>
                                        <p:attrNameLst>
                                          <p:attrName>style.visibility</p:attrName>
                                        </p:attrNameLst>
                                      </p:cBhvr>
                                      <p:to>
                                        <p:strVal val="visible"/>
                                      </p:to>
                                    </p:set>
                                  </p:childTnLst>
                                </p:cTn>
                              </p:par>
                              <p:par>
                                <p:cTn id="99" nodeType="withEffect" fill="hold" presetClass="entr" presetID="1">
                                  <p:stCondLst>
                                    <p:cond delay="0"/>
                                  </p:stCondLst>
                                  <p:childTnLst>
                                    <p:set>
                                      <p:cBhvr>
                                        <p:cTn id="100" dur="1" fill="hold">
                                          <p:stCondLst>
                                            <p:cond delay="0"/>
                                          </p:stCondLst>
                                        </p:cTn>
                                        <p:tgtEl>
                                          <p:spTgt spid="505"/>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506"/>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507"/>
                                        </p:tgtEl>
                                        <p:attrNameLst>
                                          <p:attrName>style.visibility</p:attrName>
                                        </p:attrNameLst>
                                      </p:cBhvr>
                                      <p:to>
                                        <p:strVal val="visible"/>
                                      </p:to>
                                    </p:set>
                                  </p:childTnLst>
                                </p:cTn>
                              </p:par>
                              <p:par>
                                <p:cTn id="105" nodeType="withEffect" fill="hold" presetClass="entr" presetID="1">
                                  <p:stCondLst>
                                    <p:cond delay="0"/>
                                  </p:stCondLst>
                                  <p:childTnLst>
                                    <p:set>
                                      <p:cBhvr>
                                        <p:cTn id="106" dur="1" fill="hold">
                                          <p:stCondLst>
                                            <p:cond delay="0"/>
                                          </p:stCondLst>
                                        </p:cTn>
                                        <p:tgtEl>
                                          <p:spTgt spid="508"/>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509"/>
                                        </p:tgtEl>
                                        <p:attrNameLst>
                                          <p:attrName>style.visibility</p:attrName>
                                        </p:attrNameLst>
                                      </p:cBhvr>
                                      <p:to>
                                        <p:strVal val="visible"/>
                                      </p:to>
                                    </p:set>
                                  </p:childTnLst>
                                </p:cTn>
                              </p:par>
                              <p:par>
                                <p:cTn id="109" nodeType="withEffect" fill="hold" presetClass="entr" presetID="1">
                                  <p:stCondLst>
                                    <p:cond delay="0"/>
                                  </p:stCondLst>
                                  <p:childTnLst>
                                    <p:set>
                                      <p:cBhvr>
                                        <p:cTn id="110" dur="1" fill="hold">
                                          <p:stCondLst>
                                            <p:cond delay="0"/>
                                          </p:stCondLst>
                                        </p:cTn>
                                        <p:tgtEl>
                                          <p:spTgt spid="510"/>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511"/>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512"/>
                                        </p:tgtEl>
                                        <p:attrNameLst>
                                          <p:attrName>style.visibility</p:attrName>
                                        </p:attrNameLst>
                                      </p:cBhvr>
                                      <p:to>
                                        <p:strVal val="visible"/>
                                      </p:to>
                                    </p:set>
                                  </p:childTnLst>
                                </p:cTn>
                              </p:par>
                              <p:par>
                                <p:cTn id="115" nodeType="withEffect" fill="hold" presetClass="entr" presetID="1">
                                  <p:stCondLst>
                                    <p:cond delay="0"/>
                                  </p:stCondLst>
                                  <p:childTnLst>
                                    <p:set>
                                      <p:cBhvr>
                                        <p:cTn id="116" dur="1" fill="hold">
                                          <p:stCondLst>
                                            <p:cond delay="0"/>
                                          </p:stCondLst>
                                        </p:cTn>
                                        <p:tgtEl>
                                          <p:spTgt spid="513"/>
                                        </p:tgtEl>
                                        <p:attrNameLst>
                                          <p:attrName>style.visibility</p:attrName>
                                        </p:attrNameLst>
                                      </p:cBhvr>
                                      <p:to>
                                        <p:strVal val="visible"/>
                                      </p:to>
                                    </p:set>
                                  </p:childTnLst>
                                </p:cTn>
                              </p:par>
                              <p:par>
                                <p:cTn id="117" nodeType="withEffect" fill="hold" presetClass="entr" presetID="1">
                                  <p:stCondLst>
                                    <p:cond delay="0"/>
                                  </p:stCondLst>
                                  <p:childTnLst>
                                    <p:set>
                                      <p:cBhvr>
                                        <p:cTn id="118" dur="1" fill="hold">
                                          <p:stCondLst>
                                            <p:cond delay="0"/>
                                          </p:stCondLst>
                                        </p:cTn>
                                        <p:tgtEl>
                                          <p:spTgt spid="514"/>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515"/>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516"/>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517"/>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518"/>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519"/>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520"/>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521"/>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522"/>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52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524"/>
                                        </p:tgtEl>
                                        <p:attrNameLst>
                                          <p:attrName>style.visibility</p:attrName>
                                        </p:attrNameLst>
                                      </p:cBhvr>
                                      <p:to>
                                        <p:strVal val="visible"/>
                                      </p:to>
                                    </p:set>
                                  </p:childTnLst>
                                </p:cTn>
                              </p:par>
                              <p:par>
                                <p:cTn id="141" nodeType="withEffect" fill="hold" presetClass="entr" presetID="1">
                                  <p:stCondLst>
                                    <p:cond delay="0"/>
                                  </p:stCondLst>
                                  <p:childTnLst>
                                    <p:set>
                                      <p:cBhvr>
                                        <p:cTn id="142" dur="1" fill="hold">
                                          <p:stCondLst>
                                            <p:cond delay="0"/>
                                          </p:stCondLst>
                                        </p:cTn>
                                        <p:tgtEl>
                                          <p:spTgt spid="52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IiI </a:t>
            </a:r>
            <a:r>
              <a:rPr b="1" lang="fr-FR" sz="2200" spc="-1" strike="noStrike" cap="all">
                <a:solidFill>
                  <a:srgbClr val="000000"/>
                </a:solidFill>
                <a:latin typeface="Arial"/>
                <a:ea typeface="DejaVu Sans"/>
              </a:rPr>
              <a:t>: TRAVAIL EN BRANCHES</a:t>
            </a:r>
            <a:endParaRPr b="0" lang="fr-FR" sz="2200" spc="-1" strike="noStrike">
              <a:latin typeface="Arial"/>
            </a:endParaRPr>
          </a:p>
        </p:txBody>
      </p:sp>
      <p:sp>
        <p:nvSpPr>
          <p:cNvPr id="527"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B00A25E1-C74A-44EA-96DE-6182EE8FC193}"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528"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0" lang="fr-FR" sz="1600" spc="-1" strike="noStrike">
                <a:solidFill>
                  <a:srgbClr val="000000"/>
                </a:solidFill>
                <a:latin typeface="Arial"/>
                <a:ea typeface="DejaVu Sans"/>
              </a:rPr>
              <a:t>3.2 </a:t>
            </a:r>
            <a:r>
              <a:rPr b="0" i="1" lang="fr-FR" sz="1600" spc="-1" strike="noStrike">
                <a:solidFill>
                  <a:srgbClr val="000000"/>
                </a:solidFill>
                <a:latin typeface="Arial"/>
                <a:ea typeface="DejaVu Sans"/>
              </a:rPr>
              <a:t>Merge</a:t>
            </a:r>
            <a:endParaRPr b="0" lang="fr-FR" sz="1600" spc="-1" strike="noStrike">
              <a:latin typeface="Arial"/>
            </a:endParaRPr>
          </a:p>
        </p:txBody>
      </p:sp>
      <p:sp>
        <p:nvSpPr>
          <p:cNvPr id="529" name="CustomShape 4"/>
          <p:cNvSpPr/>
          <p:nvPr/>
        </p:nvSpPr>
        <p:spPr>
          <a:xfrm>
            <a:off x="504000" y="1440000"/>
            <a:ext cx="7847640" cy="3655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Pour gérer les conflits éventuels :</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u="sng">
                <a:uFillTx/>
                <a:latin typeface="Arial"/>
              </a:rPr>
              <a:t>&lt;git diff [nom de la première branche] [nom de la deuxième branche]&gt;</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Cela devrait montrer les différences des deux branches dans leurs fichiers.</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Plus qu’à modifier les fichiers, une fois fait :</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u="sng">
                <a:uFillTx/>
                <a:latin typeface="Arial"/>
              </a:rPr>
              <a:t>&lt;git add [nom du fichier modifié]&gt;</a:t>
            </a:r>
            <a:r>
              <a:rPr b="0" lang="fr-FR" sz="1800" spc="-1" strike="noStrike">
                <a:latin typeface="Arial"/>
              </a:rPr>
              <a:t> puis </a:t>
            </a:r>
            <a:r>
              <a:rPr b="0" lang="fr-FR" sz="1800" spc="-1" strike="noStrike" u="sng">
                <a:uFillTx/>
                <a:latin typeface="Arial"/>
              </a:rPr>
              <a:t>&lt;git commit -m « ... »&gt;</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Et c’est tout bon, le merge devrait passer.</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À vous de tester !</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IiI </a:t>
            </a:r>
            <a:r>
              <a:rPr b="1" lang="fr-FR" sz="2200" spc="-1" strike="noStrike" cap="all">
                <a:solidFill>
                  <a:srgbClr val="000000"/>
                </a:solidFill>
                <a:latin typeface="Arial"/>
                <a:ea typeface="DejaVu Sans"/>
              </a:rPr>
              <a:t>: TRAVAIL EN BRANCHES</a:t>
            </a:r>
            <a:endParaRPr b="0" lang="fr-FR" sz="2200" spc="-1" strike="noStrike">
              <a:latin typeface="Arial"/>
            </a:endParaRPr>
          </a:p>
        </p:txBody>
      </p:sp>
      <p:sp>
        <p:nvSpPr>
          <p:cNvPr id="531"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2E1C76CB-DFBF-46DD-B1F7-DAA6B88D0213}"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532"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0" lang="fr-FR" sz="1600" spc="-1" strike="noStrike">
                <a:solidFill>
                  <a:srgbClr val="000000"/>
                </a:solidFill>
                <a:latin typeface="Arial"/>
                <a:ea typeface="DejaVu Sans"/>
              </a:rPr>
              <a:t>3.2 </a:t>
            </a:r>
            <a:r>
              <a:rPr b="0" i="1" lang="fr-FR" sz="1600" spc="-1" strike="noStrike">
                <a:solidFill>
                  <a:srgbClr val="000000"/>
                </a:solidFill>
                <a:latin typeface="Arial"/>
                <a:ea typeface="DejaVu Sans"/>
              </a:rPr>
              <a:t>Push</a:t>
            </a:r>
            <a:endParaRPr b="0" lang="fr-FR" sz="1600" spc="-1" strike="noStrike">
              <a:latin typeface="Arial"/>
            </a:endParaRPr>
          </a:p>
        </p:txBody>
      </p:sp>
      <p:sp>
        <p:nvSpPr>
          <p:cNvPr id="533" name="CustomShape 4"/>
          <p:cNvSpPr/>
          <p:nvPr/>
        </p:nvSpPr>
        <p:spPr>
          <a:xfrm>
            <a:off x="432000" y="1656000"/>
            <a:ext cx="7631640" cy="3107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La commande </a:t>
            </a:r>
            <a:r>
              <a:rPr b="0" lang="fr-FR" sz="1800" spc="-1" strike="noStrike" u="sng">
                <a:uFillTx/>
                <a:latin typeface="Arial"/>
              </a:rPr>
              <a:t>&lt;git push origin [nom de la branche distante]&gt;</a:t>
            </a:r>
            <a:r>
              <a:rPr b="0" lang="fr-FR" sz="1800" spc="-1" strike="noStrike">
                <a:latin typeface="Arial"/>
              </a:rPr>
              <a:t> va permettre de cloner la branche sur laquelle vous êtes sur la branche distante.</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Attention !!!!</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Pour ne pas écraser le travail d’un collègue, assurez vous d’avoir effectué un </a:t>
            </a:r>
            <a:r>
              <a:rPr b="0" lang="fr-FR" sz="1800" spc="-1" strike="noStrike" u="sng">
                <a:uFillTx/>
                <a:latin typeface="Arial"/>
              </a:rPr>
              <a:t>&lt;git pull origin [nom de la branche distante]&gt;</a:t>
            </a:r>
            <a:r>
              <a:rPr b="0" lang="fr-FR" sz="1800" spc="-1" strike="noStrike">
                <a:latin typeface="Arial"/>
              </a:rPr>
              <a:t> avant de PUSH.</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Ainsi, avec PULL vous vous mettrez à jour sur la branche distante et serez avertis en cas de conflit.</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CustomShape 1"/>
          <p:cNvSpPr/>
          <p:nvPr/>
        </p:nvSpPr>
        <p:spPr>
          <a:xfrm>
            <a:off x="0" y="6669360"/>
            <a:ext cx="263160" cy="178200"/>
          </a:xfrm>
          <a:prstGeom prst="rect">
            <a:avLst/>
          </a:prstGeom>
          <a:noFill/>
          <a:ln>
            <a:noFill/>
          </a:ln>
        </p:spPr>
        <p:style>
          <a:lnRef idx="0"/>
          <a:fillRef idx="0"/>
          <a:effectRef idx="0"/>
          <a:fontRef idx="minor"/>
        </p:style>
        <p:txBody>
          <a:bodyPr lIns="0" rIns="0" tIns="0" bIns="0" anchor="b">
            <a:noAutofit/>
          </a:bodyPr>
          <a:p>
            <a:pPr>
              <a:lnSpc>
                <a:spcPct val="100000"/>
              </a:lnSpc>
            </a:pPr>
            <a:fld id="{A3CEA2C4-0149-4580-BF28-87E847C0B9DE}" type="datetime1">
              <a:rPr b="0" lang="fr-FR" sz="800" spc="-1" strike="noStrike">
                <a:solidFill>
                  <a:srgbClr val="ffffff"/>
                </a:solidFill>
                <a:latin typeface="Arial"/>
                <a:ea typeface="DejaVu Sans"/>
              </a:rPr>
              <a:t>23/09/2021</a:t>
            </a:fld>
            <a:endParaRPr b="0" lang="fr-FR" sz="800" spc="-1" strike="noStrike">
              <a:latin typeface="Arial"/>
            </a:endParaRPr>
          </a:p>
        </p:txBody>
      </p:sp>
      <p:sp>
        <p:nvSpPr>
          <p:cNvPr id="535" name="CustomShape 2"/>
          <p:cNvSpPr/>
          <p:nvPr/>
        </p:nvSpPr>
        <p:spPr>
          <a:xfrm>
            <a:off x="0" y="6669360"/>
            <a:ext cx="264600" cy="178200"/>
          </a:xfrm>
          <a:prstGeom prst="rect">
            <a:avLst/>
          </a:prstGeom>
          <a:noFill/>
          <a:ln>
            <a:noFill/>
          </a:ln>
        </p:spPr>
        <p:style>
          <a:lnRef idx="0"/>
          <a:fillRef idx="0"/>
          <a:effectRef idx="0"/>
          <a:fontRef idx="minor"/>
        </p:style>
        <p:txBody>
          <a:bodyPr lIns="0" rIns="0" tIns="0" bIns="0" anchor="ctr">
            <a:noAutofit/>
          </a:bodyPr>
          <a:p>
            <a:pPr algn="r">
              <a:lnSpc>
                <a:spcPct val="100000"/>
              </a:lnSpc>
            </a:pPr>
            <a:fld id="{675DC99C-5041-48C5-BF53-9374FE794F30}" type="slidenum">
              <a:rPr b="0" lang="fr-FR" sz="100" spc="-1" strike="noStrike" cap="all">
                <a:solidFill>
                  <a:srgbClr val="ffffff"/>
                </a:solidFill>
                <a:latin typeface="Arial"/>
                <a:ea typeface="DejaVu Sans"/>
              </a:rPr>
              <a:t>&lt;numéro&gt;</a:t>
            </a:fld>
            <a:endParaRPr b="0" lang="fr-FR" sz="100" spc="-1" strike="noStrike">
              <a:latin typeface="Arial"/>
            </a:endParaRPr>
          </a:p>
        </p:txBody>
      </p:sp>
      <p:sp>
        <p:nvSpPr>
          <p:cNvPr id="536" name="CustomShape 3"/>
          <p:cNvSpPr/>
          <p:nvPr/>
        </p:nvSpPr>
        <p:spPr>
          <a:xfrm>
            <a:off x="0" y="6669360"/>
            <a:ext cx="264600" cy="17820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100" spc="-1" strike="noStrike" cap="all">
                <a:solidFill>
                  <a:srgbClr val="ffffff"/>
                </a:solidFill>
                <a:latin typeface="Arial"/>
                <a:ea typeface="DejaVu Sans"/>
              </a:rPr>
              <a:t>Titre de la présentation - menu « Insertion / En-tête et pied de page »</a:t>
            </a:r>
            <a:endParaRPr b="0" lang="fr-FR" sz="100" spc="-1" strike="noStrike">
              <a:latin typeface="Arial"/>
            </a:endParaRPr>
          </a:p>
        </p:txBody>
      </p:sp>
      <p:sp>
        <p:nvSpPr>
          <p:cNvPr id="537" name="CustomShape 4"/>
          <p:cNvSpPr/>
          <p:nvPr/>
        </p:nvSpPr>
        <p:spPr>
          <a:xfrm>
            <a:off x="1373040" y="917640"/>
            <a:ext cx="7142040" cy="3850200"/>
          </a:xfrm>
          <a:prstGeom prst="rect">
            <a:avLst/>
          </a:prstGeom>
          <a:noFill/>
          <a:ln>
            <a:noFill/>
          </a:ln>
        </p:spPr>
        <p:style>
          <a:lnRef idx="0"/>
          <a:fillRef idx="0"/>
          <a:effectRef idx="0"/>
          <a:fontRef idx="minor"/>
        </p:style>
        <p:txBody>
          <a:bodyPr lIns="0" rIns="0" tIns="0" bIns="0" anchor="ctr">
            <a:noAutofit/>
          </a:bodyPr>
          <a:p>
            <a:pPr algn="r">
              <a:lnSpc>
                <a:spcPct val="100000"/>
              </a:lnSpc>
            </a:pPr>
            <a:r>
              <a:rPr b="0" lang="fr-FR" sz="3400" spc="-1" strike="noStrike" cap="all">
                <a:solidFill>
                  <a:srgbClr val="ffffff"/>
                </a:solidFill>
                <a:latin typeface="Arial"/>
                <a:ea typeface="DejaVu Sans"/>
              </a:rPr>
              <a:t>MERCi !</a:t>
            </a:r>
            <a:endParaRPr b="0" lang="fr-FR" sz="3400" spc="-1" strike="noStrike">
              <a:latin typeface="Arial"/>
            </a:endParaRPr>
          </a:p>
        </p:txBody>
      </p:sp>
    </p:spTree>
  </p:cSld>
  <mc:AlternateContent>
    <mc:Choice Requires="p14">
      <p:transition spd="slow" p14:dur="2000"/>
    </mc:Choice>
    <mc:Fallback>
      <p:transition spd="slow"/>
    </mc:Fallback>
  </mc:AlternateContent>
  <p:timing>
    <p:tnLst>
      <p:par>
        <p:cTn id="147" dur="indefinite" restart="never" nodeType="tmRoot">
          <p:childTnLst>
            <p:seq>
              <p:cTn id="14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0" y="6669360"/>
            <a:ext cx="263160" cy="178200"/>
          </a:xfrm>
          <a:prstGeom prst="rect">
            <a:avLst/>
          </a:prstGeom>
          <a:noFill/>
          <a:ln>
            <a:noFill/>
          </a:ln>
        </p:spPr>
        <p:style>
          <a:lnRef idx="0"/>
          <a:fillRef idx="0"/>
          <a:effectRef idx="0"/>
          <a:fontRef idx="minor"/>
        </p:style>
        <p:txBody>
          <a:bodyPr lIns="0" rIns="0" tIns="0" bIns="0" anchor="b">
            <a:noAutofit/>
          </a:bodyPr>
          <a:p>
            <a:pPr>
              <a:lnSpc>
                <a:spcPct val="100000"/>
              </a:lnSpc>
            </a:pPr>
            <a:fld id="{88E0FD05-F472-4A8E-8154-12330EBE1186}" type="datetime1">
              <a:rPr b="0" lang="fr-FR" sz="800" spc="-1" strike="noStrike">
                <a:solidFill>
                  <a:srgbClr val="ffffff"/>
                </a:solidFill>
                <a:latin typeface="Arial"/>
                <a:ea typeface="DejaVu Sans"/>
              </a:rPr>
              <a:t>23/09/2021</a:t>
            </a:fld>
            <a:endParaRPr b="0" lang="fr-FR" sz="800" spc="-1" strike="noStrike">
              <a:latin typeface="Arial"/>
            </a:endParaRPr>
          </a:p>
        </p:txBody>
      </p:sp>
      <p:sp>
        <p:nvSpPr>
          <p:cNvPr id="268" name="CustomShape 2"/>
          <p:cNvSpPr/>
          <p:nvPr/>
        </p:nvSpPr>
        <p:spPr>
          <a:xfrm>
            <a:off x="0" y="6669360"/>
            <a:ext cx="264600" cy="178200"/>
          </a:xfrm>
          <a:prstGeom prst="rect">
            <a:avLst/>
          </a:prstGeom>
          <a:noFill/>
          <a:ln>
            <a:noFill/>
          </a:ln>
        </p:spPr>
        <p:style>
          <a:lnRef idx="0"/>
          <a:fillRef idx="0"/>
          <a:effectRef idx="0"/>
          <a:fontRef idx="minor"/>
        </p:style>
        <p:txBody>
          <a:bodyPr lIns="0" rIns="0" tIns="0" bIns="0" anchor="ctr">
            <a:noAutofit/>
          </a:bodyPr>
          <a:p>
            <a:pPr algn="r">
              <a:lnSpc>
                <a:spcPct val="100000"/>
              </a:lnSpc>
            </a:pPr>
            <a:fld id="{C1E2E682-5B0E-4F02-8973-468BA08F6877}" type="slidenum">
              <a:rPr b="0" lang="fr-FR" sz="100" spc="-1" strike="noStrike" cap="all">
                <a:solidFill>
                  <a:srgbClr val="ffffff"/>
                </a:solidFill>
                <a:latin typeface="Arial"/>
                <a:ea typeface="DejaVu Sans"/>
              </a:rPr>
              <a:t>&lt;numéro&gt;</a:t>
            </a:fld>
            <a:endParaRPr b="0" lang="fr-FR" sz="100" spc="-1" strike="noStrike">
              <a:latin typeface="Arial"/>
            </a:endParaRPr>
          </a:p>
        </p:txBody>
      </p:sp>
      <p:sp>
        <p:nvSpPr>
          <p:cNvPr id="269" name="CustomShape 3"/>
          <p:cNvSpPr/>
          <p:nvPr/>
        </p:nvSpPr>
        <p:spPr>
          <a:xfrm>
            <a:off x="0" y="6669360"/>
            <a:ext cx="264600" cy="178200"/>
          </a:xfrm>
          <a:prstGeom prst="rect">
            <a:avLst/>
          </a:prstGeom>
          <a:noFill/>
          <a:ln>
            <a:noFill/>
          </a:ln>
        </p:spPr>
        <p:style>
          <a:lnRef idx="0"/>
          <a:fillRef idx="0"/>
          <a:effectRef idx="0"/>
          <a:fontRef idx="minor"/>
        </p:style>
        <p:txBody>
          <a:bodyPr lIns="0" rIns="0" tIns="0" bIns="0" anchor="b">
            <a:noAutofit/>
          </a:bodyPr>
          <a:p>
            <a:pPr>
              <a:lnSpc>
                <a:spcPct val="100000"/>
              </a:lnSpc>
            </a:pPr>
            <a:r>
              <a:rPr b="0" lang="fr-FR" sz="100" spc="-1" strike="noStrike" cap="all">
                <a:solidFill>
                  <a:srgbClr val="ffffff"/>
                </a:solidFill>
                <a:latin typeface="Arial"/>
                <a:ea typeface="DejaVu Sans"/>
              </a:rPr>
              <a:t>Titre de la présentation - menu « Insertion / En-tête et pied de page »</a:t>
            </a:r>
            <a:endParaRPr b="0" lang="fr-FR" sz="100" spc="-1" strike="noStrike">
              <a:latin typeface="Arial"/>
            </a:endParaRPr>
          </a:p>
        </p:txBody>
      </p:sp>
      <p:sp>
        <p:nvSpPr>
          <p:cNvPr id="270" name="CustomShape 4"/>
          <p:cNvSpPr/>
          <p:nvPr/>
        </p:nvSpPr>
        <p:spPr>
          <a:xfrm>
            <a:off x="1373040" y="917640"/>
            <a:ext cx="7142040" cy="3850200"/>
          </a:xfrm>
          <a:prstGeom prst="rect">
            <a:avLst/>
          </a:prstGeom>
          <a:noFill/>
          <a:ln>
            <a:noFill/>
          </a:ln>
        </p:spPr>
        <p:style>
          <a:lnRef idx="0"/>
          <a:fillRef idx="0"/>
          <a:effectRef idx="0"/>
          <a:fontRef idx="minor"/>
        </p:style>
        <p:txBody>
          <a:bodyPr lIns="0" rIns="0" tIns="0" bIns="0" anchor="ctr">
            <a:noAutofit/>
          </a:bodyPr>
          <a:p>
            <a:pPr algn="r">
              <a:lnSpc>
                <a:spcPct val="100000"/>
              </a:lnSpc>
            </a:pPr>
            <a:r>
              <a:rPr b="0" lang="fr-FR" sz="3400" spc="-1" strike="noStrike" cap="all">
                <a:solidFill>
                  <a:srgbClr val="ffffff"/>
                </a:solidFill>
                <a:latin typeface="Arial"/>
                <a:ea typeface="DejaVu Sans"/>
              </a:rPr>
              <a:t>I</a:t>
            </a:r>
            <a:endParaRPr b="0" lang="fr-FR" sz="3400" spc="-1" strike="noStrike">
              <a:latin typeface="Arial"/>
            </a:endParaRPr>
          </a:p>
          <a:p>
            <a:pPr algn="r">
              <a:lnSpc>
                <a:spcPct val="100000"/>
              </a:lnSpc>
            </a:pPr>
            <a:r>
              <a:rPr b="1" lang="fr-FR" sz="3400" spc="-1" strike="noStrike" cap="all">
                <a:solidFill>
                  <a:srgbClr val="ffffff"/>
                </a:solidFill>
                <a:latin typeface="Arial"/>
                <a:ea typeface="DejaVu Sans"/>
              </a:rPr>
              <a:t>Pourquoi utiliser github ?</a:t>
            </a:r>
            <a:endParaRPr b="0" lang="fr-FR" sz="34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 </a:t>
            </a:r>
            <a:r>
              <a:rPr b="1" lang="fr-FR" sz="2200" spc="-1" strike="noStrike" cap="all">
                <a:solidFill>
                  <a:srgbClr val="000000"/>
                </a:solidFill>
                <a:latin typeface="Arial"/>
                <a:ea typeface="DejaVu Sans"/>
              </a:rPr>
              <a:t>: pourquoi github ?</a:t>
            </a:r>
            <a:endParaRPr b="0" lang="fr-FR" sz="2200" spc="-1" strike="noStrike">
              <a:latin typeface="Arial"/>
            </a:endParaRPr>
          </a:p>
        </p:txBody>
      </p:sp>
      <p:sp>
        <p:nvSpPr>
          <p:cNvPr id="272"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9B9F7423-4C58-4CD5-B6B3-C770642C4660}"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273"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1" lang="fr-FR" sz="1600" spc="-1" strike="noStrike">
                <a:solidFill>
                  <a:srgbClr val="000000"/>
                </a:solidFill>
                <a:latin typeface="Arial"/>
                <a:ea typeface="DejaVu Sans"/>
              </a:rPr>
              <a:t>1.1</a:t>
            </a:r>
            <a:r>
              <a:rPr b="0" lang="fr-FR" sz="1600" spc="-1" strike="noStrike">
                <a:solidFill>
                  <a:srgbClr val="000000"/>
                </a:solidFill>
                <a:latin typeface="Arial"/>
                <a:ea typeface="DejaVu Sans"/>
              </a:rPr>
              <a:t> Qu’est ce que Git et GitHub ?</a:t>
            </a:r>
            <a:endParaRPr b="0" lang="fr-FR" sz="1600" spc="-1" strike="noStrike">
              <a:latin typeface="Arial"/>
            </a:endParaRPr>
          </a:p>
        </p:txBody>
      </p:sp>
      <p:pic>
        <p:nvPicPr>
          <p:cNvPr id="274" name="" descr=""/>
          <p:cNvPicPr/>
          <p:nvPr/>
        </p:nvPicPr>
        <p:blipFill>
          <a:blip r:embed="rId1"/>
          <a:stretch/>
        </p:blipFill>
        <p:spPr>
          <a:xfrm>
            <a:off x="167040" y="1008000"/>
            <a:ext cx="2927520" cy="1222560"/>
          </a:xfrm>
          <a:prstGeom prst="rect">
            <a:avLst/>
          </a:prstGeom>
          <a:ln>
            <a:noFill/>
          </a:ln>
        </p:spPr>
      </p:pic>
      <p:sp>
        <p:nvSpPr>
          <p:cNvPr id="275" name="CustomShape 4"/>
          <p:cNvSpPr/>
          <p:nvPr/>
        </p:nvSpPr>
        <p:spPr>
          <a:xfrm>
            <a:off x="3240000" y="1469160"/>
            <a:ext cx="564444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200" spc="-1" strike="noStrike">
                <a:solidFill>
                  <a:srgbClr val="000000"/>
                </a:solidFill>
                <a:latin typeface="Arial"/>
                <a:ea typeface="DejaVu Sans"/>
              </a:rPr>
              <a:t>Système de </a:t>
            </a:r>
            <a:r>
              <a:rPr b="1" lang="fr-FR" sz="2200" spc="-1" strike="noStrike" u="sng">
                <a:solidFill>
                  <a:srgbClr val="ff420e"/>
                </a:solidFill>
                <a:uFillTx/>
                <a:latin typeface="Arial"/>
                <a:ea typeface="DejaVu Sans"/>
              </a:rPr>
              <a:t>contrôle de version</a:t>
            </a:r>
            <a:r>
              <a:rPr b="1" lang="fr-FR" sz="2200" spc="-1" strike="noStrike">
                <a:solidFill>
                  <a:srgbClr val="000000"/>
                </a:solidFill>
                <a:latin typeface="Arial"/>
                <a:ea typeface="DejaVu Sans"/>
              </a:rPr>
              <a:t> distribué</a:t>
            </a:r>
            <a:endParaRPr b="0" lang="fr-FR" sz="2200" spc="-1" strike="noStrike">
              <a:latin typeface="Arial"/>
            </a:endParaRPr>
          </a:p>
        </p:txBody>
      </p:sp>
      <p:sp>
        <p:nvSpPr>
          <p:cNvPr id="276" name="CustomShape 5"/>
          <p:cNvSpPr/>
          <p:nvPr/>
        </p:nvSpPr>
        <p:spPr>
          <a:xfrm>
            <a:off x="144000" y="2376000"/>
            <a:ext cx="8799480" cy="912600"/>
          </a:xfrm>
          <a:prstGeom prst="rect">
            <a:avLst/>
          </a:prstGeom>
          <a:noFill/>
          <a:ln>
            <a:noFill/>
          </a:ln>
        </p:spPr>
        <p:style>
          <a:lnRef idx="0"/>
          <a:fillRef idx="0"/>
          <a:effectRef idx="0"/>
          <a:fontRef idx="minor"/>
        </p:style>
        <p:txBody>
          <a:bodyPr lIns="90000" rIns="90000" tIns="45000" bIns="45000">
            <a:spAutoFit/>
          </a:bodyPr>
          <a:p>
            <a:pPr marL="216000" indent="-214920">
              <a:lnSpc>
                <a:spcPct val="100000"/>
              </a:lnSpc>
              <a:buClr>
                <a:srgbClr val="000000"/>
              </a:buClr>
              <a:buSzPct val="45000"/>
              <a:buFont typeface="Wingdings" charset="2"/>
              <a:buChar char=""/>
            </a:pPr>
            <a:r>
              <a:rPr b="0" lang="fr-FR" sz="1800" spc="-1" strike="noStrike">
                <a:solidFill>
                  <a:srgbClr val="000000"/>
                </a:solidFill>
                <a:latin typeface="Arial"/>
                <a:ea typeface="DejaVu Sans"/>
              </a:rPr>
              <a:t>Développer à plusieurs sur le même répertoire.</a:t>
            </a:r>
            <a:endParaRPr b="0" lang="fr-FR" sz="1800" spc="-1" strike="noStrike">
              <a:latin typeface="Arial"/>
            </a:endParaRPr>
          </a:p>
          <a:p>
            <a:pPr marL="216000" indent="-214920">
              <a:lnSpc>
                <a:spcPct val="100000"/>
              </a:lnSpc>
              <a:buClr>
                <a:srgbClr val="000000"/>
              </a:buClr>
              <a:buSzPct val="45000"/>
              <a:buFont typeface="Wingdings" charset="2"/>
              <a:buChar char=""/>
            </a:pPr>
            <a:r>
              <a:rPr b="0" lang="fr-FR" sz="1800" spc="-1" strike="noStrike">
                <a:solidFill>
                  <a:srgbClr val="000000"/>
                </a:solidFill>
                <a:latin typeface="Arial"/>
                <a:ea typeface="DejaVu Sans"/>
              </a:rPr>
              <a:t>Revenir en arrière lorsque vous faîtes une erreur… Après des heures de programmation</a:t>
            </a:r>
            <a:endParaRPr b="0" lang="fr-FR" sz="1800" spc="-1" strike="noStrike">
              <a:latin typeface="Arial"/>
            </a:endParaRPr>
          </a:p>
        </p:txBody>
      </p:sp>
      <p:sp>
        <p:nvSpPr>
          <p:cNvPr id="277" name="CustomShape 6"/>
          <p:cNvSpPr/>
          <p:nvPr/>
        </p:nvSpPr>
        <p:spPr>
          <a:xfrm>
            <a:off x="504720" y="3960000"/>
            <a:ext cx="77029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Arial"/>
                <a:ea typeface="DejaVu Sans"/>
              </a:rPr>
              <a:t>Avec Git, vous donnez des </a:t>
            </a:r>
            <a:r>
              <a:rPr b="1" lang="fr-FR" sz="1800" spc="-1" strike="noStrike">
                <a:solidFill>
                  <a:srgbClr val="ff420e"/>
                </a:solidFill>
                <a:latin typeface="Arial"/>
                <a:ea typeface="DejaVu Sans"/>
              </a:rPr>
              <a:t>versions </a:t>
            </a:r>
            <a:r>
              <a:rPr b="0" lang="fr-FR" sz="1800" spc="-1" strike="noStrike">
                <a:solidFill>
                  <a:srgbClr val="000000"/>
                </a:solidFill>
                <a:latin typeface="Arial"/>
                <a:ea typeface="DejaVu Sans"/>
              </a:rPr>
              <a:t>de votre code, que vous pouvez ré-utiliser en cas de besoin</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 </a:t>
            </a:r>
            <a:r>
              <a:rPr b="1" lang="fr-FR" sz="2200" spc="-1" strike="noStrike" cap="all">
                <a:solidFill>
                  <a:srgbClr val="000000"/>
                </a:solidFill>
                <a:latin typeface="Arial"/>
                <a:ea typeface="DejaVu Sans"/>
              </a:rPr>
              <a:t>: pourquoi github ?</a:t>
            </a:r>
            <a:endParaRPr b="0" lang="fr-FR" sz="2200" spc="-1" strike="noStrike">
              <a:latin typeface="Arial"/>
            </a:endParaRPr>
          </a:p>
        </p:txBody>
      </p:sp>
      <p:sp>
        <p:nvSpPr>
          <p:cNvPr id="279"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E65E5DD4-465F-4691-B71B-EF2BBB250770}"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280"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1" lang="fr-FR" sz="1600" spc="-1" strike="noStrike">
                <a:solidFill>
                  <a:srgbClr val="000000"/>
                </a:solidFill>
                <a:latin typeface="Arial"/>
                <a:ea typeface="DejaVu Sans"/>
              </a:rPr>
              <a:t>1.1</a:t>
            </a:r>
            <a:r>
              <a:rPr b="0" lang="fr-FR" sz="1600" spc="-1" strike="noStrike">
                <a:solidFill>
                  <a:srgbClr val="000000"/>
                </a:solidFill>
                <a:latin typeface="Arial"/>
                <a:ea typeface="DejaVu Sans"/>
              </a:rPr>
              <a:t> Qu’est ce que Git et GitHub ?</a:t>
            </a:r>
            <a:endParaRPr b="0" lang="fr-FR" sz="1600" spc="-1" strike="noStrike">
              <a:latin typeface="Arial"/>
            </a:endParaRPr>
          </a:p>
        </p:txBody>
      </p:sp>
      <p:pic>
        <p:nvPicPr>
          <p:cNvPr id="281" name="" descr=""/>
          <p:cNvPicPr/>
          <p:nvPr/>
        </p:nvPicPr>
        <p:blipFill>
          <a:blip r:embed="rId1"/>
          <a:stretch/>
        </p:blipFill>
        <p:spPr>
          <a:xfrm>
            <a:off x="167040" y="1008000"/>
            <a:ext cx="2927520" cy="1222560"/>
          </a:xfrm>
          <a:prstGeom prst="rect">
            <a:avLst/>
          </a:prstGeom>
          <a:ln>
            <a:noFill/>
          </a:ln>
        </p:spPr>
      </p:pic>
      <p:sp>
        <p:nvSpPr>
          <p:cNvPr id="282" name="CustomShape 4"/>
          <p:cNvSpPr/>
          <p:nvPr/>
        </p:nvSpPr>
        <p:spPr>
          <a:xfrm>
            <a:off x="3240000" y="1469160"/>
            <a:ext cx="564444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200" spc="-1" strike="noStrike">
                <a:solidFill>
                  <a:srgbClr val="000000"/>
                </a:solidFill>
                <a:latin typeface="Arial"/>
                <a:ea typeface="DejaVu Sans"/>
              </a:rPr>
              <a:t>Système de contrôle de version </a:t>
            </a:r>
            <a:r>
              <a:rPr b="1" lang="fr-FR" sz="2200" spc="-1" strike="noStrike" u="sng">
                <a:solidFill>
                  <a:srgbClr val="ff420e"/>
                </a:solidFill>
                <a:uFillTx/>
                <a:latin typeface="Arial"/>
                <a:ea typeface="DejaVu Sans"/>
              </a:rPr>
              <a:t>distribué</a:t>
            </a:r>
            <a:endParaRPr b="0" lang="fr-FR" sz="2200" spc="-1" strike="noStrike">
              <a:latin typeface="Arial"/>
            </a:endParaRPr>
          </a:p>
        </p:txBody>
      </p:sp>
      <p:sp>
        <p:nvSpPr>
          <p:cNvPr id="283" name="CustomShape 5"/>
          <p:cNvSpPr/>
          <p:nvPr/>
        </p:nvSpPr>
        <p:spPr>
          <a:xfrm>
            <a:off x="1297080" y="3817080"/>
            <a:ext cx="2446560" cy="1222560"/>
          </a:xfrm>
          <a:custGeom>
            <a:avLst/>
            <a:gdLst/>
            <a:ahLst/>
            <a:rect l="l" t="t" r="r" b="b"/>
            <a:pathLst>
              <a:path w="6801" h="3402">
                <a:moveTo>
                  <a:pt x="566" y="0"/>
                </a:moveTo>
                <a:cubicBezTo>
                  <a:pt x="283" y="0"/>
                  <a:pt x="0" y="283"/>
                  <a:pt x="0" y="566"/>
                </a:cubicBezTo>
                <a:lnTo>
                  <a:pt x="0" y="2834"/>
                </a:lnTo>
                <a:cubicBezTo>
                  <a:pt x="0" y="3117"/>
                  <a:pt x="283" y="3401"/>
                  <a:pt x="566" y="3401"/>
                </a:cubicBezTo>
                <a:lnTo>
                  <a:pt x="6234" y="3401"/>
                </a:lnTo>
                <a:cubicBezTo>
                  <a:pt x="6517" y="3401"/>
                  <a:pt x="6800" y="3117"/>
                  <a:pt x="6800" y="2834"/>
                </a:cubicBezTo>
                <a:lnTo>
                  <a:pt x="6800" y="566"/>
                </a:lnTo>
                <a:cubicBezTo>
                  <a:pt x="6800" y="283"/>
                  <a:pt x="6517" y="0"/>
                  <a:pt x="6234" y="0"/>
                </a:cubicBezTo>
                <a:lnTo>
                  <a:pt x="566"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Répertoire Central</a:t>
            </a:r>
            <a:endParaRPr b="0" lang="fr-FR" sz="1800" spc="-1" strike="noStrike">
              <a:latin typeface="Arial"/>
            </a:endParaRPr>
          </a:p>
        </p:txBody>
      </p:sp>
      <p:sp>
        <p:nvSpPr>
          <p:cNvPr id="284" name="CustomShape 6"/>
          <p:cNvSpPr/>
          <p:nvPr/>
        </p:nvSpPr>
        <p:spPr>
          <a:xfrm>
            <a:off x="5761080" y="3241080"/>
            <a:ext cx="2446560" cy="1222560"/>
          </a:xfrm>
          <a:custGeom>
            <a:avLst/>
            <a:gdLst/>
            <a:ahLst/>
            <a:rect l="l" t="t" r="r" b="b"/>
            <a:pathLst>
              <a:path w="6801" h="3402">
                <a:moveTo>
                  <a:pt x="566" y="0"/>
                </a:moveTo>
                <a:cubicBezTo>
                  <a:pt x="283" y="0"/>
                  <a:pt x="0" y="283"/>
                  <a:pt x="0" y="566"/>
                </a:cubicBezTo>
                <a:lnTo>
                  <a:pt x="0" y="2834"/>
                </a:lnTo>
                <a:cubicBezTo>
                  <a:pt x="0" y="3117"/>
                  <a:pt x="283" y="3401"/>
                  <a:pt x="566" y="3401"/>
                </a:cubicBezTo>
                <a:lnTo>
                  <a:pt x="6234" y="3401"/>
                </a:lnTo>
                <a:cubicBezTo>
                  <a:pt x="6517" y="3401"/>
                  <a:pt x="6800" y="3117"/>
                  <a:pt x="6800" y="2834"/>
                </a:cubicBezTo>
                <a:lnTo>
                  <a:pt x="6800" y="566"/>
                </a:lnTo>
                <a:cubicBezTo>
                  <a:pt x="6800" y="283"/>
                  <a:pt x="6517" y="0"/>
                  <a:pt x="6234" y="0"/>
                </a:cubicBezTo>
                <a:lnTo>
                  <a:pt x="566" y="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Ordinateur 1</a:t>
            </a:r>
            <a:endParaRPr b="0" lang="fr-FR" sz="1800" spc="-1" strike="noStrike">
              <a:latin typeface="Arial"/>
            </a:endParaRPr>
          </a:p>
        </p:txBody>
      </p:sp>
      <p:sp>
        <p:nvSpPr>
          <p:cNvPr id="285" name="CustomShape 7"/>
          <p:cNvSpPr/>
          <p:nvPr/>
        </p:nvSpPr>
        <p:spPr>
          <a:xfrm>
            <a:off x="5761080" y="4537080"/>
            <a:ext cx="2446560" cy="1222560"/>
          </a:xfrm>
          <a:custGeom>
            <a:avLst/>
            <a:gdLst/>
            <a:ahLst/>
            <a:rect l="l" t="t" r="r" b="b"/>
            <a:pathLst>
              <a:path w="6801" h="3402">
                <a:moveTo>
                  <a:pt x="566" y="0"/>
                </a:moveTo>
                <a:cubicBezTo>
                  <a:pt x="283" y="0"/>
                  <a:pt x="0" y="283"/>
                  <a:pt x="0" y="566"/>
                </a:cubicBezTo>
                <a:lnTo>
                  <a:pt x="0" y="2834"/>
                </a:lnTo>
                <a:cubicBezTo>
                  <a:pt x="0" y="3117"/>
                  <a:pt x="283" y="3401"/>
                  <a:pt x="566" y="3401"/>
                </a:cubicBezTo>
                <a:lnTo>
                  <a:pt x="6234" y="3401"/>
                </a:lnTo>
                <a:cubicBezTo>
                  <a:pt x="6517" y="3401"/>
                  <a:pt x="6800" y="3117"/>
                  <a:pt x="6800" y="2834"/>
                </a:cubicBezTo>
                <a:lnTo>
                  <a:pt x="6800" y="566"/>
                </a:lnTo>
                <a:cubicBezTo>
                  <a:pt x="6800" y="283"/>
                  <a:pt x="6517" y="0"/>
                  <a:pt x="6234" y="0"/>
                </a:cubicBezTo>
                <a:lnTo>
                  <a:pt x="566" y="0"/>
                </a:lnTo>
              </a:path>
            </a:pathLst>
          </a:custGeom>
          <a:solidFill>
            <a:srgbClr val="ff420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Ordinateur 2</a:t>
            </a:r>
            <a:endParaRPr b="0" lang="fr-FR" sz="1800" spc="-1" strike="noStrike">
              <a:latin typeface="Arial"/>
            </a:endParaRPr>
          </a:p>
        </p:txBody>
      </p:sp>
      <p:sp>
        <p:nvSpPr>
          <p:cNvPr id="286" name="Freeform 8"/>
          <p:cNvSpPr/>
          <p:nvPr/>
        </p:nvSpPr>
        <p:spPr>
          <a:xfrm>
            <a:off x="3745080" y="3817080"/>
            <a:ext cx="2016360" cy="576360"/>
          </a:xfrm>
          <a:custGeom>
            <a:avLst/>
            <a:gdLst/>
            <a:ahLst/>
            <a:rect l="0" t="0" r="r" b="b"/>
            <a:pathLst>
              <a:path w="5601" h="1601">
                <a:moveTo>
                  <a:pt x="0" y="1600"/>
                </a:moveTo>
                <a:lnTo>
                  <a:pt x="5600" y="0"/>
                </a:lnTo>
              </a:path>
            </a:pathLst>
          </a:custGeom>
          <a:noFill/>
          <a:ln>
            <a:solidFill>
              <a:srgbClr val="3465a4"/>
            </a:solidFill>
            <a:headEnd len="med" type="oval" w="med"/>
            <a:tailEnd len="med" type="triangle" w="med"/>
          </a:ln>
        </p:spPr>
      </p:sp>
      <p:sp>
        <p:nvSpPr>
          <p:cNvPr id="287" name="Freeform 9"/>
          <p:cNvSpPr/>
          <p:nvPr/>
        </p:nvSpPr>
        <p:spPr>
          <a:xfrm>
            <a:off x="3745080" y="4393080"/>
            <a:ext cx="2016360" cy="792360"/>
          </a:xfrm>
          <a:custGeom>
            <a:avLst/>
            <a:gdLst/>
            <a:ahLst/>
            <a:rect l="0" t="0" r="r" b="b"/>
            <a:pathLst>
              <a:path w="5601" h="2201">
                <a:moveTo>
                  <a:pt x="0" y="0"/>
                </a:moveTo>
                <a:lnTo>
                  <a:pt x="5600" y="2200"/>
                </a:lnTo>
              </a:path>
            </a:pathLst>
          </a:custGeom>
          <a:noFill/>
          <a:ln>
            <a:solidFill>
              <a:srgbClr val="3465a4"/>
            </a:solidFill>
            <a:headEnd len="med" type="oval" w="med"/>
            <a:tailEnd len="med" type="triangle" w="med"/>
          </a:ln>
        </p:spPr>
      </p:sp>
      <p:sp>
        <p:nvSpPr>
          <p:cNvPr id="288" name="Freeform 10"/>
          <p:cNvSpPr/>
          <p:nvPr/>
        </p:nvSpPr>
        <p:spPr>
          <a:xfrm>
            <a:off x="937080" y="3123360"/>
            <a:ext cx="3024360" cy="2494080"/>
          </a:xfrm>
          <a:custGeom>
            <a:avLst/>
            <a:gdLst/>
            <a:ahLst/>
            <a:rect l="0" t="0" r="r" b="b"/>
            <a:pathLst>
              <a:path w="8401" h="6928">
                <a:moveTo>
                  <a:pt x="0" y="0"/>
                </a:moveTo>
                <a:lnTo>
                  <a:pt x="8400" y="6927"/>
                </a:lnTo>
              </a:path>
            </a:pathLst>
          </a:custGeom>
          <a:noFill/>
          <a:ln>
            <a:solidFill>
              <a:srgbClr val="c5000b"/>
            </a:solidFill>
          </a:ln>
        </p:spPr>
      </p:sp>
      <p:sp>
        <p:nvSpPr>
          <p:cNvPr id="289" name="Freeform 11"/>
          <p:cNvSpPr/>
          <p:nvPr/>
        </p:nvSpPr>
        <p:spPr>
          <a:xfrm>
            <a:off x="937080" y="3123360"/>
            <a:ext cx="3240360" cy="2494080"/>
          </a:xfrm>
          <a:custGeom>
            <a:avLst/>
            <a:gdLst/>
            <a:ahLst/>
            <a:rect l="0" t="0" r="r" b="b"/>
            <a:pathLst>
              <a:path w="9001" h="6928">
                <a:moveTo>
                  <a:pt x="9000" y="0"/>
                </a:moveTo>
                <a:lnTo>
                  <a:pt x="0" y="6927"/>
                </a:lnTo>
              </a:path>
            </a:pathLst>
          </a:custGeom>
          <a:noFill/>
          <a:ln>
            <a:solidFill>
              <a:srgbClr val="c5000b"/>
            </a:solidFill>
          </a:ln>
        </p:spPr>
      </p:sp>
      <p:pic>
        <p:nvPicPr>
          <p:cNvPr id="290" name="" descr=""/>
          <p:cNvPicPr/>
          <p:nvPr/>
        </p:nvPicPr>
        <p:blipFill>
          <a:blip r:embed="rId2"/>
          <a:stretch/>
        </p:blipFill>
        <p:spPr>
          <a:xfrm>
            <a:off x="3952440" y="3411360"/>
            <a:ext cx="1807560" cy="1807560"/>
          </a:xfrm>
          <a:prstGeom prst="rect">
            <a:avLst/>
          </a:prstGeom>
          <a:ln>
            <a:noFill/>
          </a:ln>
        </p:spPr>
      </p:pic>
      <p:sp>
        <p:nvSpPr>
          <p:cNvPr id="291" name="CustomShape 12"/>
          <p:cNvSpPr/>
          <p:nvPr/>
        </p:nvSpPr>
        <p:spPr>
          <a:xfrm>
            <a:off x="262440" y="2677680"/>
            <a:ext cx="17532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u="sng">
                <a:uFillTx/>
                <a:latin typeface="Arial"/>
              </a:rPr>
              <a:t>Cas centralisé :</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283"/>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284"/>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285"/>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286"/>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2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88"/>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2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 </a:t>
            </a:r>
            <a:r>
              <a:rPr b="1" lang="fr-FR" sz="2200" spc="-1" strike="noStrike" cap="all">
                <a:solidFill>
                  <a:srgbClr val="000000"/>
                </a:solidFill>
                <a:latin typeface="Arial"/>
                <a:ea typeface="DejaVu Sans"/>
              </a:rPr>
              <a:t>: pourquoi github ?</a:t>
            </a:r>
            <a:endParaRPr b="0" lang="fr-FR" sz="2200" spc="-1" strike="noStrike">
              <a:latin typeface="Arial"/>
            </a:endParaRPr>
          </a:p>
        </p:txBody>
      </p:sp>
      <p:sp>
        <p:nvSpPr>
          <p:cNvPr id="293"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E021DC21-53B1-4863-980A-AFEB4A60412C}"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294"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1" lang="fr-FR" sz="1600" spc="-1" strike="noStrike">
                <a:solidFill>
                  <a:srgbClr val="000000"/>
                </a:solidFill>
                <a:latin typeface="Arial"/>
                <a:ea typeface="DejaVu Sans"/>
              </a:rPr>
              <a:t>1.1</a:t>
            </a:r>
            <a:r>
              <a:rPr b="0" lang="fr-FR" sz="1600" spc="-1" strike="noStrike">
                <a:solidFill>
                  <a:srgbClr val="000000"/>
                </a:solidFill>
                <a:latin typeface="Arial"/>
                <a:ea typeface="DejaVu Sans"/>
              </a:rPr>
              <a:t> Qu’est ce que Git et GitHub ?</a:t>
            </a:r>
            <a:endParaRPr b="0" lang="fr-FR" sz="1600" spc="-1" strike="noStrike">
              <a:latin typeface="Arial"/>
            </a:endParaRPr>
          </a:p>
        </p:txBody>
      </p:sp>
      <p:pic>
        <p:nvPicPr>
          <p:cNvPr id="295" name="" descr=""/>
          <p:cNvPicPr/>
          <p:nvPr/>
        </p:nvPicPr>
        <p:blipFill>
          <a:blip r:embed="rId1"/>
          <a:stretch/>
        </p:blipFill>
        <p:spPr>
          <a:xfrm>
            <a:off x="2088000" y="1500840"/>
            <a:ext cx="6982920" cy="4618080"/>
          </a:xfrm>
          <a:prstGeom prst="rect">
            <a:avLst/>
          </a:prstGeom>
          <a:ln>
            <a:noFill/>
          </a:ln>
        </p:spPr>
      </p:pic>
      <p:pic>
        <p:nvPicPr>
          <p:cNvPr id="296" name="" descr=""/>
          <p:cNvPicPr/>
          <p:nvPr/>
        </p:nvPicPr>
        <p:blipFill>
          <a:blip r:embed="rId2"/>
          <a:stretch/>
        </p:blipFill>
        <p:spPr>
          <a:xfrm>
            <a:off x="432000" y="1584000"/>
            <a:ext cx="2590920" cy="1464840"/>
          </a:xfrm>
          <a:prstGeom prst="rect">
            <a:avLst/>
          </a:prstGeom>
          <a:ln>
            <a:noFill/>
          </a:ln>
        </p:spPr>
      </p:pic>
      <p:sp>
        <p:nvSpPr>
          <p:cNvPr id="297" name="Line 4"/>
          <p:cNvSpPr/>
          <p:nvPr/>
        </p:nvSpPr>
        <p:spPr>
          <a:xfrm>
            <a:off x="2520000" y="2232000"/>
            <a:ext cx="2304000" cy="360"/>
          </a:xfrm>
          <a:prstGeom prst="line">
            <a:avLst/>
          </a:prstGeom>
          <a:ln>
            <a:solidFill>
              <a:srgbClr val="000000"/>
            </a:solidFill>
            <a:tailEnd len="med" type="triangle" w="med"/>
          </a:ln>
        </p:spPr>
        <p:style>
          <a:lnRef idx="0"/>
          <a:fillRef idx="0"/>
          <a:effectRef idx="0"/>
          <a:fontRef idx="minor"/>
        </p:style>
      </p:sp>
      <p:pic>
        <p:nvPicPr>
          <p:cNvPr id="298" name="" descr=""/>
          <p:cNvPicPr/>
          <p:nvPr/>
        </p:nvPicPr>
        <p:blipFill>
          <a:blip r:embed="rId3"/>
          <a:srcRect l="17036" t="28365" r="14793" b="26178"/>
          <a:stretch/>
        </p:blipFill>
        <p:spPr>
          <a:xfrm>
            <a:off x="6336360" y="1944000"/>
            <a:ext cx="862560" cy="574560"/>
          </a:xfrm>
          <a:prstGeom prst="rect">
            <a:avLst/>
          </a:prstGeom>
          <a:ln>
            <a:noFill/>
          </a:ln>
        </p:spPr>
      </p:pic>
      <p:sp>
        <p:nvSpPr>
          <p:cNvPr id="299" name="CustomShape 5"/>
          <p:cNvSpPr/>
          <p:nvPr/>
        </p:nvSpPr>
        <p:spPr>
          <a:xfrm>
            <a:off x="360000" y="3744000"/>
            <a:ext cx="201492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Arial"/>
                <a:ea typeface="DejaVu Sans"/>
              </a:rPr>
              <a:t>Si l’ordinateur ou le serveur central crash, pas de soucis !</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 </a:t>
            </a:r>
            <a:r>
              <a:rPr b="1" lang="fr-FR" sz="2200" spc="-1" strike="noStrike" cap="all">
                <a:solidFill>
                  <a:srgbClr val="000000"/>
                </a:solidFill>
                <a:latin typeface="Arial"/>
                <a:ea typeface="DejaVu Sans"/>
              </a:rPr>
              <a:t>: pourquoi github ?</a:t>
            </a:r>
            <a:endParaRPr b="0" lang="fr-FR" sz="2200" spc="-1" strike="noStrike">
              <a:latin typeface="Arial"/>
            </a:endParaRPr>
          </a:p>
        </p:txBody>
      </p:sp>
      <p:sp>
        <p:nvSpPr>
          <p:cNvPr id="301"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57C39D1D-BB0D-4303-A313-4063738448F1}"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302"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1" lang="fr-FR" sz="1600" spc="-1" strike="noStrike">
                <a:solidFill>
                  <a:srgbClr val="000000"/>
                </a:solidFill>
                <a:latin typeface="Arial"/>
                <a:ea typeface="DejaVu Sans"/>
              </a:rPr>
              <a:t>1.1</a:t>
            </a:r>
            <a:r>
              <a:rPr b="0" lang="fr-FR" sz="1600" spc="-1" strike="noStrike">
                <a:solidFill>
                  <a:srgbClr val="000000"/>
                </a:solidFill>
                <a:latin typeface="Arial"/>
                <a:ea typeface="DejaVu Sans"/>
              </a:rPr>
              <a:t> Qu’est ce que Git et GitHub ?</a:t>
            </a:r>
            <a:endParaRPr b="0" lang="fr-FR" sz="1600" spc="-1" strike="noStrike">
              <a:latin typeface="Arial"/>
            </a:endParaRPr>
          </a:p>
        </p:txBody>
      </p:sp>
      <p:pic>
        <p:nvPicPr>
          <p:cNvPr id="303" name="" descr=""/>
          <p:cNvPicPr/>
          <p:nvPr/>
        </p:nvPicPr>
        <p:blipFill>
          <a:blip r:embed="rId1"/>
          <a:stretch/>
        </p:blipFill>
        <p:spPr>
          <a:xfrm>
            <a:off x="167040" y="1008000"/>
            <a:ext cx="2927520" cy="1222560"/>
          </a:xfrm>
          <a:prstGeom prst="rect">
            <a:avLst/>
          </a:prstGeom>
          <a:ln>
            <a:noFill/>
          </a:ln>
        </p:spPr>
      </p:pic>
      <p:sp>
        <p:nvSpPr>
          <p:cNvPr id="304" name="CustomShape 4"/>
          <p:cNvSpPr/>
          <p:nvPr/>
        </p:nvSpPr>
        <p:spPr>
          <a:xfrm>
            <a:off x="309600" y="2290320"/>
            <a:ext cx="2625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000" spc="-1" strike="noStrike">
                <a:solidFill>
                  <a:srgbClr val="ff420e"/>
                </a:solidFill>
                <a:latin typeface="Arial"/>
                <a:ea typeface="DejaVu Sans"/>
              </a:rPr>
              <a:t>Gratuit, openSource</a:t>
            </a:r>
            <a:endParaRPr b="0" lang="fr-FR" sz="2000" spc="-1" strike="noStrike">
              <a:latin typeface="Arial"/>
            </a:endParaRPr>
          </a:p>
        </p:txBody>
      </p:sp>
      <p:pic>
        <p:nvPicPr>
          <p:cNvPr id="305" name="" descr=""/>
          <p:cNvPicPr/>
          <p:nvPr/>
        </p:nvPicPr>
        <p:blipFill>
          <a:blip r:embed="rId2"/>
          <a:stretch/>
        </p:blipFill>
        <p:spPr>
          <a:xfrm>
            <a:off x="271800" y="3312000"/>
            <a:ext cx="1455120" cy="1319040"/>
          </a:xfrm>
          <a:prstGeom prst="rect">
            <a:avLst/>
          </a:prstGeom>
          <a:ln>
            <a:noFill/>
          </a:ln>
        </p:spPr>
      </p:pic>
      <p:pic>
        <p:nvPicPr>
          <p:cNvPr id="306" name="" descr=""/>
          <p:cNvPicPr/>
          <p:nvPr/>
        </p:nvPicPr>
        <p:blipFill>
          <a:blip r:embed="rId3"/>
          <a:stretch/>
        </p:blipFill>
        <p:spPr>
          <a:xfrm>
            <a:off x="1597680" y="3518640"/>
            <a:ext cx="1713240" cy="968400"/>
          </a:xfrm>
          <a:prstGeom prst="rect">
            <a:avLst/>
          </a:prstGeom>
          <a:ln>
            <a:noFill/>
          </a:ln>
        </p:spPr>
      </p:pic>
      <p:pic>
        <p:nvPicPr>
          <p:cNvPr id="307" name="" descr=""/>
          <p:cNvPicPr/>
          <p:nvPr/>
        </p:nvPicPr>
        <p:blipFill>
          <a:blip r:embed="rId4"/>
          <a:stretch/>
        </p:blipFill>
        <p:spPr>
          <a:xfrm>
            <a:off x="666000" y="4610160"/>
            <a:ext cx="1996920" cy="740880"/>
          </a:xfrm>
          <a:prstGeom prst="rect">
            <a:avLst/>
          </a:prstGeom>
          <a:ln>
            <a:noFill/>
          </a:ln>
        </p:spPr>
      </p:pic>
      <p:sp>
        <p:nvSpPr>
          <p:cNvPr id="308" name="Line 5"/>
          <p:cNvSpPr/>
          <p:nvPr/>
        </p:nvSpPr>
        <p:spPr>
          <a:xfrm>
            <a:off x="3312000" y="3518640"/>
            <a:ext cx="360" cy="1905480"/>
          </a:xfrm>
          <a:prstGeom prst="line">
            <a:avLst/>
          </a:prstGeom>
          <a:ln>
            <a:solidFill>
              <a:srgbClr val="000000"/>
            </a:solidFill>
          </a:ln>
        </p:spPr>
        <p:style>
          <a:lnRef idx="0"/>
          <a:fillRef idx="0"/>
          <a:effectRef idx="0"/>
          <a:fontRef idx="minor"/>
        </p:style>
      </p:sp>
      <p:sp>
        <p:nvSpPr>
          <p:cNvPr id="309" name="CustomShape 6"/>
          <p:cNvSpPr/>
          <p:nvPr/>
        </p:nvSpPr>
        <p:spPr>
          <a:xfrm>
            <a:off x="3456000" y="3805920"/>
            <a:ext cx="496692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ff420e"/>
                </a:solidFill>
                <a:latin typeface="Arial"/>
                <a:ea typeface="DejaVu Sans"/>
              </a:rPr>
              <a:t>Services</a:t>
            </a:r>
            <a:r>
              <a:rPr b="0" lang="fr-FR" sz="1800" spc="-1" strike="noStrike">
                <a:solidFill>
                  <a:srgbClr val="ff420e"/>
                </a:solidFill>
                <a:latin typeface="Arial"/>
                <a:ea typeface="DejaVu Sans"/>
              </a:rPr>
              <a:t> </a:t>
            </a:r>
            <a:r>
              <a:rPr b="0" lang="fr-FR" sz="1800" spc="-1" strike="noStrike">
                <a:solidFill>
                  <a:srgbClr val="000000"/>
                </a:solidFill>
                <a:latin typeface="Arial"/>
                <a:ea typeface="DejaVu Sans"/>
              </a:rPr>
              <a:t>d’hôte de répertoires Git.</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solidFill>
                  <a:srgbClr val="000000"/>
                </a:solidFill>
                <a:latin typeface="Arial"/>
                <a:ea typeface="DejaVu Sans"/>
              </a:rPr>
              <a:t>Ils sont capables d’utiliser tous les codes sources et fonctionnalités de Git</a:t>
            </a:r>
            <a:r>
              <a:rPr b="0" lang="fr-FR" sz="1800" spc="-1" strike="noStrike">
                <a:solidFill>
                  <a:srgbClr val="ff420e"/>
                </a:solidFill>
                <a:latin typeface="Arial"/>
                <a:ea typeface="DejaVu Sans"/>
              </a:rPr>
              <a:t>.</a:t>
            </a:r>
            <a:endParaRPr b="0" lang="fr-FR" sz="1800" spc="-1" strike="noStrike">
              <a:latin typeface="Arial"/>
            </a:endParaRPr>
          </a:p>
        </p:txBody>
      </p:sp>
      <p:sp>
        <p:nvSpPr>
          <p:cNvPr id="310" name="CustomShape 7"/>
          <p:cNvSpPr/>
          <p:nvPr/>
        </p:nvSpPr>
        <p:spPr>
          <a:xfrm>
            <a:off x="3384000" y="1296000"/>
            <a:ext cx="56149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solidFill>
                  <a:srgbClr val="000000"/>
                </a:solidFill>
                <a:latin typeface="Arial"/>
                <a:ea typeface="DejaVu Sans"/>
              </a:rPr>
              <a:t>Ensemble </a:t>
            </a:r>
            <a:r>
              <a:rPr b="1" lang="fr-FR" sz="1800" spc="-1" strike="noStrike">
                <a:solidFill>
                  <a:srgbClr val="ff420e"/>
                </a:solidFill>
                <a:latin typeface="Arial"/>
                <a:ea typeface="DejaVu Sans"/>
              </a:rPr>
              <a:t>d’outils</a:t>
            </a:r>
            <a:r>
              <a:rPr b="0" lang="fr-FR" sz="1800" spc="-1" strike="noStrike">
                <a:solidFill>
                  <a:srgbClr val="ff420e"/>
                </a:solidFill>
                <a:latin typeface="Arial"/>
                <a:ea typeface="DejaVu Sans"/>
              </a:rPr>
              <a:t> </a:t>
            </a:r>
            <a:r>
              <a:rPr b="0" lang="fr-FR" sz="1800" spc="-1" strike="noStrike">
                <a:solidFill>
                  <a:srgbClr val="000000"/>
                </a:solidFill>
                <a:latin typeface="Arial"/>
                <a:ea typeface="DejaVu Sans"/>
              </a:rPr>
              <a:t>pour gérer des répertoires contenant du code.</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 </a:t>
            </a:r>
            <a:r>
              <a:rPr b="1" lang="fr-FR" sz="2200" spc="-1" strike="noStrike" cap="all">
                <a:solidFill>
                  <a:srgbClr val="000000"/>
                </a:solidFill>
                <a:latin typeface="Arial"/>
                <a:ea typeface="DejaVu Sans"/>
              </a:rPr>
              <a:t>: pourquoi github ?</a:t>
            </a:r>
            <a:endParaRPr b="0" lang="fr-FR" sz="2200" spc="-1" strike="noStrike">
              <a:latin typeface="Arial"/>
            </a:endParaRPr>
          </a:p>
        </p:txBody>
      </p:sp>
      <p:sp>
        <p:nvSpPr>
          <p:cNvPr id="312"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040822D8-96BD-461E-9D0E-D0204342F9DE}"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313"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1" lang="fr-FR" sz="1600" spc="-1" strike="noStrike">
                <a:solidFill>
                  <a:srgbClr val="000000"/>
                </a:solidFill>
                <a:latin typeface="Arial"/>
                <a:ea typeface="DejaVu Sans"/>
              </a:rPr>
              <a:t>1.1</a:t>
            </a:r>
            <a:r>
              <a:rPr b="0" lang="fr-FR" sz="1600" spc="-1" strike="noStrike">
                <a:solidFill>
                  <a:srgbClr val="000000"/>
                </a:solidFill>
                <a:latin typeface="Arial"/>
                <a:ea typeface="DejaVu Sans"/>
              </a:rPr>
              <a:t> Qu’est ce que Git et GitHub ?</a:t>
            </a:r>
            <a:endParaRPr b="0" lang="fr-FR" sz="1600" spc="-1" strike="noStrike">
              <a:latin typeface="Arial"/>
            </a:endParaRPr>
          </a:p>
        </p:txBody>
      </p:sp>
      <p:sp>
        <p:nvSpPr>
          <p:cNvPr id="314" name="CustomShape 4"/>
          <p:cNvSpPr/>
          <p:nvPr/>
        </p:nvSpPr>
        <p:spPr>
          <a:xfrm>
            <a:off x="1548000" y="1512000"/>
            <a:ext cx="575640" cy="575640"/>
          </a:xfrm>
          <a:prstGeom prst="ellipse">
            <a:avLst/>
          </a:prstGeom>
          <a:solidFill>
            <a:srgbClr val="ce181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v0</a:t>
            </a:r>
            <a:endParaRPr b="0" lang="fr-FR" sz="1800" spc="-1" strike="noStrike">
              <a:latin typeface="Arial"/>
            </a:endParaRPr>
          </a:p>
        </p:txBody>
      </p:sp>
      <p:sp>
        <p:nvSpPr>
          <p:cNvPr id="315" name="CustomShape 5"/>
          <p:cNvSpPr/>
          <p:nvPr/>
        </p:nvSpPr>
        <p:spPr>
          <a:xfrm>
            <a:off x="2268000" y="3708000"/>
            <a:ext cx="575640" cy="575640"/>
          </a:xfrm>
          <a:prstGeom prst="ellipse">
            <a:avLst/>
          </a:prstGeom>
          <a:solidFill>
            <a:srgbClr val="729fcf"/>
          </a:solidFill>
          <a:ln>
            <a:solidFill>
              <a:srgbClr val="3465a4"/>
            </a:solidFill>
          </a:ln>
        </p:spPr>
        <p:style>
          <a:lnRef idx="0"/>
          <a:fillRef idx="0"/>
          <a:effectRef idx="0"/>
          <a:fontRef idx="minor"/>
        </p:style>
      </p:sp>
      <p:sp>
        <p:nvSpPr>
          <p:cNvPr id="316" name="CustomShape 6"/>
          <p:cNvSpPr/>
          <p:nvPr/>
        </p:nvSpPr>
        <p:spPr>
          <a:xfrm>
            <a:off x="3708000" y="3708000"/>
            <a:ext cx="575640" cy="575640"/>
          </a:xfrm>
          <a:prstGeom prst="ellipse">
            <a:avLst/>
          </a:prstGeom>
          <a:solidFill>
            <a:srgbClr val="729fcf"/>
          </a:solidFill>
          <a:ln>
            <a:solidFill>
              <a:srgbClr val="3465a4"/>
            </a:solidFill>
          </a:ln>
        </p:spPr>
        <p:style>
          <a:lnRef idx="0"/>
          <a:fillRef idx="0"/>
          <a:effectRef idx="0"/>
          <a:fontRef idx="minor"/>
        </p:style>
      </p:sp>
      <p:sp>
        <p:nvSpPr>
          <p:cNvPr id="317" name="CustomShape 7"/>
          <p:cNvSpPr/>
          <p:nvPr/>
        </p:nvSpPr>
        <p:spPr>
          <a:xfrm>
            <a:off x="2268000" y="4788000"/>
            <a:ext cx="575640" cy="575640"/>
          </a:xfrm>
          <a:prstGeom prst="ellipse">
            <a:avLst/>
          </a:prstGeom>
          <a:solidFill>
            <a:srgbClr val="ffffff"/>
          </a:solidFill>
          <a:ln>
            <a:solidFill>
              <a:srgbClr val="3465a4"/>
            </a:solidFill>
          </a:ln>
        </p:spPr>
        <p:style>
          <a:lnRef idx="0"/>
          <a:fillRef idx="0"/>
          <a:effectRef idx="0"/>
          <a:fontRef idx="minor"/>
        </p:style>
      </p:sp>
      <p:sp>
        <p:nvSpPr>
          <p:cNvPr id="318" name="CustomShape 8"/>
          <p:cNvSpPr/>
          <p:nvPr/>
        </p:nvSpPr>
        <p:spPr>
          <a:xfrm>
            <a:off x="3708000" y="4788000"/>
            <a:ext cx="575640" cy="575640"/>
          </a:xfrm>
          <a:prstGeom prst="ellipse">
            <a:avLst/>
          </a:prstGeom>
          <a:solidFill>
            <a:srgbClr val="ffffff"/>
          </a:solidFill>
          <a:ln>
            <a:solidFill>
              <a:srgbClr val="3465a4"/>
            </a:solidFill>
          </a:ln>
        </p:spPr>
        <p:style>
          <a:lnRef idx="0"/>
          <a:fillRef idx="0"/>
          <a:effectRef idx="0"/>
          <a:fontRef idx="minor"/>
        </p:style>
      </p:sp>
      <p:sp>
        <p:nvSpPr>
          <p:cNvPr id="319" name="CustomShape 9"/>
          <p:cNvSpPr/>
          <p:nvPr/>
        </p:nvSpPr>
        <p:spPr>
          <a:xfrm>
            <a:off x="5148000" y="4788000"/>
            <a:ext cx="575640" cy="575640"/>
          </a:xfrm>
          <a:prstGeom prst="ellipse">
            <a:avLst/>
          </a:prstGeom>
          <a:solidFill>
            <a:srgbClr val="ffffff"/>
          </a:solidFill>
          <a:ln>
            <a:solidFill>
              <a:srgbClr val="3465a4"/>
            </a:solidFill>
          </a:ln>
        </p:spPr>
        <p:style>
          <a:lnRef idx="0"/>
          <a:fillRef idx="0"/>
          <a:effectRef idx="0"/>
          <a:fontRef idx="minor"/>
        </p:style>
      </p:sp>
      <p:sp>
        <p:nvSpPr>
          <p:cNvPr id="320" name="CustomShape 10"/>
          <p:cNvSpPr/>
          <p:nvPr/>
        </p:nvSpPr>
        <p:spPr>
          <a:xfrm>
            <a:off x="6624000" y="1584000"/>
            <a:ext cx="575640" cy="575640"/>
          </a:xfrm>
          <a:prstGeom prst="ellipse">
            <a:avLst/>
          </a:prstGeom>
          <a:solidFill>
            <a:srgbClr val="ce181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v1</a:t>
            </a:r>
            <a:endParaRPr b="0" lang="fr-FR" sz="1800" spc="-1" strike="noStrike">
              <a:latin typeface="Arial"/>
            </a:endParaRPr>
          </a:p>
        </p:txBody>
      </p:sp>
      <p:sp>
        <p:nvSpPr>
          <p:cNvPr id="321" name="Line 11"/>
          <p:cNvSpPr/>
          <p:nvPr/>
        </p:nvSpPr>
        <p:spPr>
          <a:xfrm>
            <a:off x="2052000" y="2016000"/>
            <a:ext cx="216000" cy="1944000"/>
          </a:xfrm>
          <a:prstGeom prst="line">
            <a:avLst/>
          </a:prstGeom>
          <a:ln>
            <a:solidFill>
              <a:srgbClr val="000000"/>
            </a:solidFill>
            <a:tailEnd len="med" type="triangle" w="med"/>
          </a:ln>
        </p:spPr>
        <p:style>
          <a:lnRef idx="0"/>
          <a:fillRef idx="0"/>
          <a:effectRef idx="0"/>
          <a:fontRef idx="minor"/>
        </p:style>
      </p:sp>
      <p:sp>
        <p:nvSpPr>
          <p:cNvPr id="322" name="Line 12"/>
          <p:cNvSpPr/>
          <p:nvPr/>
        </p:nvSpPr>
        <p:spPr>
          <a:xfrm>
            <a:off x="2844000" y="3996000"/>
            <a:ext cx="864000" cy="360"/>
          </a:xfrm>
          <a:prstGeom prst="line">
            <a:avLst/>
          </a:prstGeom>
          <a:ln>
            <a:solidFill>
              <a:srgbClr val="000000"/>
            </a:solidFill>
            <a:tailEnd len="med" type="triangle" w="med"/>
          </a:ln>
        </p:spPr>
        <p:style>
          <a:lnRef idx="0"/>
          <a:fillRef idx="0"/>
          <a:effectRef idx="0"/>
          <a:fontRef idx="minor"/>
        </p:style>
      </p:sp>
      <p:sp>
        <p:nvSpPr>
          <p:cNvPr id="323" name="Line 13"/>
          <p:cNvSpPr/>
          <p:nvPr/>
        </p:nvSpPr>
        <p:spPr>
          <a:xfrm>
            <a:off x="2052000" y="2016000"/>
            <a:ext cx="216000" cy="3024000"/>
          </a:xfrm>
          <a:prstGeom prst="line">
            <a:avLst/>
          </a:prstGeom>
          <a:ln>
            <a:solidFill>
              <a:srgbClr val="000000"/>
            </a:solidFill>
            <a:tailEnd len="med" type="triangle" w="med"/>
          </a:ln>
        </p:spPr>
        <p:style>
          <a:lnRef idx="0"/>
          <a:fillRef idx="0"/>
          <a:effectRef idx="0"/>
          <a:fontRef idx="minor"/>
        </p:style>
      </p:sp>
      <p:sp>
        <p:nvSpPr>
          <p:cNvPr id="324" name="Line 14"/>
          <p:cNvSpPr/>
          <p:nvPr/>
        </p:nvSpPr>
        <p:spPr>
          <a:xfrm>
            <a:off x="2844000" y="5076000"/>
            <a:ext cx="864000" cy="360"/>
          </a:xfrm>
          <a:prstGeom prst="line">
            <a:avLst/>
          </a:prstGeom>
          <a:ln>
            <a:solidFill>
              <a:srgbClr val="000000"/>
            </a:solidFill>
            <a:tailEnd len="med" type="triangle" w="med"/>
          </a:ln>
        </p:spPr>
        <p:style>
          <a:lnRef idx="0"/>
          <a:fillRef idx="0"/>
          <a:effectRef idx="0"/>
          <a:fontRef idx="minor"/>
        </p:style>
      </p:sp>
      <p:sp>
        <p:nvSpPr>
          <p:cNvPr id="325" name="Line 15"/>
          <p:cNvSpPr/>
          <p:nvPr/>
        </p:nvSpPr>
        <p:spPr>
          <a:xfrm>
            <a:off x="4284000" y="5076000"/>
            <a:ext cx="864000" cy="360"/>
          </a:xfrm>
          <a:prstGeom prst="line">
            <a:avLst/>
          </a:prstGeom>
          <a:ln>
            <a:solidFill>
              <a:srgbClr val="000000"/>
            </a:solidFill>
            <a:tailEnd len="med" type="triangle" w="med"/>
          </a:ln>
        </p:spPr>
        <p:style>
          <a:lnRef idx="0"/>
          <a:fillRef idx="0"/>
          <a:effectRef idx="0"/>
          <a:fontRef idx="minor"/>
        </p:style>
      </p:sp>
      <p:sp>
        <p:nvSpPr>
          <p:cNvPr id="326" name="Line 16"/>
          <p:cNvSpPr/>
          <p:nvPr/>
        </p:nvSpPr>
        <p:spPr>
          <a:xfrm flipV="1">
            <a:off x="5724000" y="3240000"/>
            <a:ext cx="324000" cy="1800000"/>
          </a:xfrm>
          <a:prstGeom prst="line">
            <a:avLst/>
          </a:prstGeom>
          <a:ln>
            <a:solidFill>
              <a:srgbClr val="000000"/>
            </a:solidFill>
            <a:tailEnd len="med" type="triangle" w="med"/>
          </a:ln>
        </p:spPr>
        <p:style>
          <a:lnRef idx="0"/>
          <a:fillRef idx="0"/>
          <a:effectRef idx="0"/>
          <a:fontRef idx="minor"/>
        </p:style>
      </p:sp>
      <p:sp>
        <p:nvSpPr>
          <p:cNvPr id="327" name="Line 17"/>
          <p:cNvSpPr/>
          <p:nvPr/>
        </p:nvSpPr>
        <p:spPr>
          <a:xfrm flipV="1">
            <a:off x="6408000" y="2160000"/>
            <a:ext cx="360000" cy="648000"/>
          </a:xfrm>
          <a:prstGeom prst="line">
            <a:avLst/>
          </a:prstGeom>
          <a:ln>
            <a:solidFill>
              <a:srgbClr val="000000"/>
            </a:solidFill>
            <a:tailEnd len="med" type="triangle" w="med"/>
          </a:ln>
        </p:spPr>
        <p:style>
          <a:lnRef idx="0"/>
          <a:fillRef idx="0"/>
          <a:effectRef idx="0"/>
          <a:fontRef idx="minor"/>
        </p:style>
      </p:sp>
      <p:sp>
        <p:nvSpPr>
          <p:cNvPr id="328" name="Line 18"/>
          <p:cNvSpPr/>
          <p:nvPr/>
        </p:nvSpPr>
        <p:spPr>
          <a:xfrm>
            <a:off x="2124000" y="1800000"/>
            <a:ext cx="4500000" cy="360"/>
          </a:xfrm>
          <a:prstGeom prst="line">
            <a:avLst/>
          </a:prstGeom>
          <a:ln>
            <a:solidFill>
              <a:srgbClr val="000000"/>
            </a:solidFill>
            <a:tailEnd len="med" type="triangle" w="med"/>
          </a:ln>
        </p:spPr>
        <p:style>
          <a:lnRef idx="0"/>
          <a:fillRef idx="0"/>
          <a:effectRef idx="0"/>
          <a:fontRef idx="minor"/>
        </p:style>
      </p:sp>
      <p:sp>
        <p:nvSpPr>
          <p:cNvPr id="329" name="CustomShape 19"/>
          <p:cNvSpPr/>
          <p:nvPr/>
        </p:nvSpPr>
        <p:spPr>
          <a:xfrm>
            <a:off x="72000" y="1656000"/>
            <a:ext cx="1079640" cy="287640"/>
          </a:xfrm>
          <a:custGeom>
            <a:avLst/>
            <a:gdLst/>
            <a:ahLst/>
            <a:rect l="l" t="t" r="r" b="b"/>
            <a:pathLst>
              <a:path w="3002" h="802">
                <a:moveTo>
                  <a:pt x="133" y="0"/>
                </a:moveTo>
                <a:cubicBezTo>
                  <a:pt x="66" y="0"/>
                  <a:pt x="0" y="66"/>
                  <a:pt x="0" y="133"/>
                </a:cubicBezTo>
                <a:lnTo>
                  <a:pt x="0" y="667"/>
                </a:lnTo>
                <a:cubicBezTo>
                  <a:pt x="0" y="734"/>
                  <a:pt x="66" y="801"/>
                  <a:pt x="133" y="801"/>
                </a:cubicBezTo>
                <a:lnTo>
                  <a:pt x="2867" y="801"/>
                </a:lnTo>
                <a:cubicBezTo>
                  <a:pt x="2934" y="801"/>
                  <a:pt x="3001" y="734"/>
                  <a:pt x="3001" y="667"/>
                </a:cubicBezTo>
                <a:lnTo>
                  <a:pt x="3001" y="133"/>
                </a:lnTo>
                <a:cubicBezTo>
                  <a:pt x="3001" y="66"/>
                  <a:pt x="2934" y="0"/>
                  <a:pt x="2867" y="0"/>
                </a:cubicBezTo>
                <a:lnTo>
                  <a:pt x="133" y="0"/>
                </a:lnTo>
              </a:path>
            </a:pathLst>
          </a:custGeom>
          <a:solidFill>
            <a:srgbClr val="ce181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Master</a:t>
            </a:r>
            <a:endParaRPr b="0" lang="fr-FR" sz="1800" spc="-1" strike="noStrike">
              <a:latin typeface="Arial"/>
            </a:endParaRPr>
          </a:p>
        </p:txBody>
      </p:sp>
      <p:sp>
        <p:nvSpPr>
          <p:cNvPr id="330" name="CustomShape 20"/>
          <p:cNvSpPr/>
          <p:nvPr/>
        </p:nvSpPr>
        <p:spPr>
          <a:xfrm>
            <a:off x="72360" y="3816360"/>
            <a:ext cx="1079640" cy="287640"/>
          </a:xfrm>
          <a:custGeom>
            <a:avLst/>
            <a:gdLst/>
            <a:ahLst/>
            <a:rect l="l" t="t" r="r" b="b"/>
            <a:pathLst>
              <a:path w="3002" h="802">
                <a:moveTo>
                  <a:pt x="133" y="0"/>
                </a:moveTo>
                <a:cubicBezTo>
                  <a:pt x="66" y="0"/>
                  <a:pt x="0" y="66"/>
                  <a:pt x="0" y="133"/>
                </a:cubicBezTo>
                <a:lnTo>
                  <a:pt x="0" y="667"/>
                </a:lnTo>
                <a:cubicBezTo>
                  <a:pt x="0" y="734"/>
                  <a:pt x="66" y="801"/>
                  <a:pt x="133" y="801"/>
                </a:cubicBezTo>
                <a:lnTo>
                  <a:pt x="2867" y="801"/>
                </a:lnTo>
                <a:cubicBezTo>
                  <a:pt x="2934" y="801"/>
                  <a:pt x="3001" y="734"/>
                  <a:pt x="3001" y="667"/>
                </a:cubicBezTo>
                <a:lnTo>
                  <a:pt x="3001" y="133"/>
                </a:lnTo>
                <a:cubicBezTo>
                  <a:pt x="3001" y="66"/>
                  <a:pt x="2934" y="0"/>
                  <a:pt x="2867" y="0"/>
                </a:cubicBezTo>
                <a:lnTo>
                  <a:pt x="13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Dev 1</a:t>
            </a:r>
            <a:endParaRPr b="0" lang="fr-FR" sz="1800" spc="-1" strike="noStrike">
              <a:latin typeface="Arial"/>
            </a:endParaRPr>
          </a:p>
        </p:txBody>
      </p:sp>
      <p:sp>
        <p:nvSpPr>
          <p:cNvPr id="331" name="CustomShape 21"/>
          <p:cNvSpPr/>
          <p:nvPr/>
        </p:nvSpPr>
        <p:spPr>
          <a:xfrm>
            <a:off x="72720" y="4896720"/>
            <a:ext cx="1079640" cy="287640"/>
          </a:xfrm>
          <a:custGeom>
            <a:avLst/>
            <a:gdLst/>
            <a:ahLst/>
            <a:rect l="l" t="t" r="r" b="b"/>
            <a:pathLst>
              <a:path w="3002" h="802">
                <a:moveTo>
                  <a:pt x="133" y="0"/>
                </a:moveTo>
                <a:cubicBezTo>
                  <a:pt x="66" y="0"/>
                  <a:pt x="0" y="66"/>
                  <a:pt x="0" y="133"/>
                </a:cubicBezTo>
                <a:lnTo>
                  <a:pt x="0" y="667"/>
                </a:lnTo>
                <a:cubicBezTo>
                  <a:pt x="0" y="734"/>
                  <a:pt x="66" y="801"/>
                  <a:pt x="133" y="801"/>
                </a:cubicBezTo>
                <a:lnTo>
                  <a:pt x="2867" y="801"/>
                </a:lnTo>
                <a:cubicBezTo>
                  <a:pt x="2934" y="801"/>
                  <a:pt x="3001" y="734"/>
                  <a:pt x="3001" y="667"/>
                </a:cubicBezTo>
                <a:lnTo>
                  <a:pt x="3001" y="133"/>
                </a:lnTo>
                <a:cubicBezTo>
                  <a:pt x="3001" y="66"/>
                  <a:pt x="2934" y="0"/>
                  <a:pt x="2867" y="0"/>
                </a:cubicBezTo>
                <a:lnTo>
                  <a:pt x="133" y="0"/>
                </a:lnTo>
              </a:path>
            </a:pathLst>
          </a:custGeom>
          <a:solidFill>
            <a:srgbClr val="ffff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Dev 2</a:t>
            </a:r>
            <a:endParaRPr b="0" lang="fr-FR" sz="1800" spc="-1" strike="noStrike">
              <a:latin typeface="Arial"/>
            </a:endParaRPr>
          </a:p>
        </p:txBody>
      </p:sp>
      <p:sp>
        <p:nvSpPr>
          <p:cNvPr id="332" name="CustomShape 22"/>
          <p:cNvSpPr/>
          <p:nvPr/>
        </p:nvSpPr>
        <p:spPr>
          <a:xfrm>
            <a:off x="2232000" y="2664000"/>
            <a:ext cx="575640" cy="575640"/>
          </a:xfrm>
          <a:prstGeom prst="ellipse">
            <a:avLst/>
          </a:prstGeom>
          <a:solidFill>
            <a:srgbClr val="069a2e"/>
          </a:solidFill>
          <a:ln>
            <a:solidFill>
              <a:srgbClr val="3465a4"/>
            </a:solidFill>
          </a:ln>
        </p:spPr>
        <p:style>
          <a:lnRef idx="0"/>
          <a:fillRef idx="0"/>
          <a:effectRef idx="0"/>
          <a:fontRef idx="minor"/>
        </p:style>
      </p:sp>
      <p:sp>
        <p:nvSpPr>
          <p:cNvPr id="333" name="Line 23"/>
          <p:cNvSpPr/>
          <p:nvPr/>
        </p:nvSpPr>
        <p:spPr>
          <a:xfrm>
            <a:off x="2052000" y="2016000"/>
            <a:ext cx="180000" cy="936000"/>
          </a:xfrm>
          <a:prstGeom prst="line">
            <a:avLst/>
          </a:prstGeom>
          <a:ln>
            <a:solidFill>
              <a:srgbClr val="000000"/>
            </a:solidFill>
            <a:tailEnd len="med" type="triangle" w="med"/>
          </a:ln>
        </p:spPr>
        <p:style>
          <a:lnRef idx="0"/>
          <a:fillRef idx="0"/>
          <a:effectRef idx="0"/>
          <a:fontRef idx="minor"/>
        </p:style>
      </p:sp>
      <p:sp>
        <p:nvSpPr>
          <p:cNvPr id="334" name="CustomShape 24"/>
          <p:cNvSpPr/>
          <p:nvPr/>
        </p:nvSpPr>
        <p:spPr>
          <a:xfrm>
            <a:off x="4392000" y="2664000"/>
            <a:ext cx="575640" cy="575640"/>
          </a:xfrm>
          <a:prstGeom prst="ellipse">
            <a:avLst/>
          </a:prstGeom>
          <a:solidFill>
            <a:srgbClr val="069a2e"/>
          </a:solidFill>
          <a:ln>
            <a:solidFill>
              <a:srgbClr val="3465a4"/>
            </a:solidFill>
          </a:ln>
        </p:spPr>
        <p:style>
          <a:lnRef idx="0"/>
          <a:fillRef idx="0"/>
          <a:effectRef idx="0"/>
          <a:fontRef idx="minor"/>
        </p:style>
      </p:sp>
      <p:sp>
        <p:nvSpPr>
          <p:cNvPr id="335" name="Line 25"/>
          <p:cNvSpPr/>
          <p:nvPr/>
        </p:nvSpPr>
        <p:spPr>
          <a:xfrm>
            <a:off x="2808000" y="2952000"/>
            <a:ext cx="1584000" cy="360"/>
          </a:xfrm>
          <a:prstGeom prst="line">
            <a:avLst/>
          </a:prstGeom>
          <a:ln>
            <a:solidFill>
              <a:srgbClr val="000000"/>
            </a:solidFill>
            <a:tailEnd len="med" type="triangle" w="med"/>
          </a:ln>
        </p:spPr>
        <p:style>
          <a:lnRef idx="0"/>
          <a:fillRef idx="0"/>
          <a:effectRef idx="0"/>
          <a:fontRef idx="minor"/>
        </p:style>
      </p:sp>
      <p:sp>
        <p:nvSpPr>
          <p:cNvPr id="336" name="Line 26"/>
          <p:cNvSpPr/>
          <p:nvPr/>
        </p:nvSpPr>
        <p:spPr>
          <a:xfrm flipV="1">
            <a:off x="4284000" y="3240000"/>
            <a:ext cx="324000" cy="756000"/>
          </a:xfrm>
          <a:prstGeom prst="line">
            <a:avLst/>
          </a:prstGeom>
          <a:ln>
            <a:solidFill>
              <a:srgbClr val="000000"/>
            </a:solidFill>
            <a:tailEnd len="med" type="triangle" w="med"/>
          </a:ln>
        </p:spPr>
        <p:style>
          <a:lnRef idx="0"/>
          <a:fillRef idx="0"/>
          <a:effectRef idx="0"/>
          <a:fontRef idx="minor"/>
        </p:style>
      </p:sp>
      <p:sp>
        <p:nvSpPr>
          <p:cNvPr id="337" name="CustomShape 27"/>
          <p:cNvSpPr/>
          <p:nvPr/>
        </p:nvSpPr>
        <p:spPr>
          <a:xfrm>
            <a:off x="5832000" y="2664000"/>
            <a:ext cx="575640" cy="575640"/>
          </a:xfrm>
          <a:prstGeom prst="ellipse">
            <a:avLst/>
          </a:prstGeom>
          <a:solidFill>
            <a:srgbClr val="069a2e"/>
          </a:solidFill>
          <a:ln>
            <a:solidFill>
              <a:srgbClr val="3465a4"/>
            </a:solidFill>
          </a:ln>
        </p:spPr>
        <p:style>
          <a:lnRef idx="0"/>
          <a:fillRef idx="0"/>
          <a:effectRef idx="0"/>
          <a:fontRef idx="minor"/>
        </p:style>
      </p:sp>
      <p:sp>
        <p:nvSpPr>
          <p:cNvPr id="338" name="Line 28"/>
          <p:cNvSpPr/>
          <p:nvPr/>
        </p:nvSpPr>
        <p:spPr>
          <a:xfrm>
            <a:off x="4968000" y="2952000"/>
            <a:ext cx="864000" cy="360"/>
          </a:xfrm>
          <a:prstGeom prst="line">
            <a:avLst/>
          </a:prstGeom>
          <a:ln>
            <a:solidFill>
              <a:srgbClr val="000000"/>
            </a:solidFill>
            <a:tailEnd len="med" type="triangle" w="med"/>
          </a:ln>
        </p:spPr>
        <p:style>
          <a:lnRef idx="0"/>
          <a:fillRef idx="0"/>
          <a:effectRef idx="0"/>
          <a:fontRef idx="minor"/>
        </p:style>
      </p:sp>
      <p:sp>
        <p:nvSpPr>
          <p:cNvPr id="339" name="CustomShape 29"/>
          <p:cNvSpPr/>
          <p:nvPr/>
        </p:nvSpPr>
        <p:spPr>
          <a:xfrm>
            <a:off x="72720" y="2808720"/>
            <a:ext cx="1079640" cy="287640"/>
          </a:xfrm>
          <a:custGeom>
            <a:avLst/>
            <a:gdLst/>
            <a:ahLst/>
            <a:rect l="l" t="t" r="r" b="b"/>
            <a:pathLst>
              <a:path w="3002" h="802">
                <a:moveTo>
                  <a:pt x="133" y="0"/>
                </a:moveTo>
                <a:cubicBezTo>
                  <a:pt x="66" y="0"/>
                  <a:pt x="0" y="66"/>
                  <a:pt x="0" y="133"/>
                </a:cubicBezTo>
                <a:lnTo>
                  <a:pt x="0" y="667"/>
                </a:lnTo>
                <a:cubicBezTo>
                  <a:pt x="0" y="734"/>
                  <a:pt x="66" y="801"/>
                  <a:pt x="133" y="801"/>
                </a:cubicBezTo>
                <a:lnTo>
                  <a:pt x="2867" y="801"/>
                </a:lnTo>
                <a:cubicBezTo>
                  <a:pt x="2934" y="801"/>
                  <a:pt x="3001" y="734"/>
                  <a:pt x="3001" y="667"/>
                </a:cubicBezTo>
                <a:lnTo>
                  <a:pt x="3001" y="133"/>
                </a:lnTo>
                <a:cubicBezTo>
                  <a:pt x="3001" y="66"/>
                  <a:pt x="2934" y="0"/>
                  <a:pt x="2867" y="0"/>
                </a:cubicBezTo>
                <a:lnTo>
                  <a:pt x="133" y="0"/>
                </a:lnTo>
              </a:path>
            </a:pathLst>
          </a:custGeom>
          <a:solidFill>
            <a:srgbClr val="069a2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fr-FR" sz="1800" spc="-1" strike="noStrike">
                <a:solidFill>
                  <a:srgbClr val="000000"/>
                </a:solidFill>
                <a:latin typeface="Arial"/>
                <a:ea typeface="DejaVu Sans"/>
              </a:rPr>
              <a:t>Fonction</a:t>
            </a:r>
            <a:endParaRPr b="0" lang="fr-FR" sz="1800" spc="-1" strike="noStrike">
              <a:latin typeface="Arial"/>
            </a:endParaRPr>
          </a:p>
        </p:txBody>
      </p:sp>
      <p:sp>
        <p:nvSpPr>
          <p:cNvPr id="340" name="Line 30"/>
          <p:cNvSpPr/>
          <p:nvPr/>
        </p:nvSpPr>
        <p:spPr>
          <a:xfrm>
            <a:off x="7272000" y="1872000"/>
            <a:ext cx="1872000" cy="360"/>
          </a:xfrm>
          <a:prstGeom prst="line">
            <a:avLst/>
          </a:prstGeom>
          <a:ln>
            <a:solidFill>
              <a:srgbClr val="000000"/>
            </a:solidFill>
            <a:tailEnd len="med" type="triangle" w="med"/>
          </a:ln>
        </p:spPr>
        <p:style>
          <a:lnRef idx="0"/>
          <a:fillRef idx="0"/>
          <a:effectRef idx="0"/>
          <a:fontRef idx="minor"/>
        </p:style>
      </p:sp>
      <p:sp>
        <p:nvSpPr>
          <p:cNvPr id="341" name="Line 31"/>
          <p:cNvSpPr/>
          <p:nvPr/>
        </p:nvSpPr>
        <p:spPr>
          <a:xfrm>
            <a:off x="7128000" y="2088000"/>
            <a:ext cx="648000" cy="1728000"/>
          </a:xfrm>
          <a:prstGeom prst="line">
            <a:avLst/>
          </a:prstGeom>
          <a:ln>
            <a:solidFill>
              <a:srgbClr val="000000"/>
            </a:solidFill>
            <a:tailEnd len="med" type="triangle" w="med"/>
          </a:ln>
        </p:spPr>
        <p:style>
          <a:lnRef idx="0"/>
          <a:fillRef idx="0"/>
          <a:effectRef idx="0"/>
          <a:fontRef idx="minor"/>
        </p:style>
      </p:sp>
      <p:sp>
        <p:nvSpPr>
          <p:cNvPr id="342" name="CustomShape 32"/>
          <p:cNvSpPr/>
          <p:nvPr/>
        </p:nvSpPr>
        <p:spPr>
          <a:xfrm>
            <a:off x="7886520" y="3888000"/>
            <a:ext cx="537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800" spc="-1" strike="noStrike">
                <a:latin typeface="Arial"/>
              </a:rPr>
              <a:t>…</a:t>
            </a:r>
            <a:r>
              <a:rPr b="0" lang="fr-FR" sz="1800" spc="-1" strike="noStrike">
                <a:latin typeface="Arial"/>
              </a:rPr>
              <a:t>..</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617400" y="0"/>
            <a:ext cx="7012800" cy="513720"/>
          </a:xfrm>
          <a:prstGeom prst="rect">
            <a:avLst/>
          </a:prstGeom>
          <a:noFill/>
          <a:ln>
            <a:noFill/>
          </a:ln>
        </p:spPr>
        <p:style>
          <a:lnRef idx="0"/>
          <a:fillRef idx="0"/>
          <a:effectRef idx="0"/>
          <a:fontRef idx="minor"/>
        </p:style>
        <p:txBody>
          <a:bodyPr lIns="0" rIns="0" tIns="0" bIns="0" anchor="b">
            <a:noAutofit/>
          </a:bodyPr>
          <a:p>
            <a:pPr>
              <a:lnSpc>
                <a:spcPct val="100000"/>
              </a:lnSpc>
            </a:pPr>
            <a:r>
              <a:rPr b="1" lang="fr-FR" sz="2200" spc="-1" strike="noStrike" cap="all">
                <a:solidFill>
                  <a:srgbClr val="ef7d00"/>
                </a:solidFill>
                <a:latin typeface="Arial"/>
                <a:ea typeface="DejaVu Sans"/>
              </a:rPr>
              <a:t>I </a:t>
            </a:r>
            <a:r>
              <a:rPr b="1" lang="fr-FR" sz="2200" spc="-1" strike="noStrike" cap="all">
                <a:solidFill>
                  <a:srgbClr val="000000"/>
                </a:solidFill>
                <a:latin typeface="Arial"/>
                <a:ea typeface="DejaVu Sans"/>
              </a:rPr>
              <a:t>: pourquoi github ?</a:t>
            </a:r>
            <a:endParaRPr b="0" lang="fr-FR" sz="2200" spc="-1" strike="noStrike">
              <a:latin typeface="Arial"/>
            </a:endParaRPr>
          </a:p>
        </p:txBody>
      </p:sp>
      <p:sp>
        <p:nvSpPr>
          <p:cNvPr id="344" name="CustomShape 2"/>
          <p:cNvSpPr/>
          <p:nvPr/>
        </p:nvSpPr>
        <p:spPr>
          <a:xfrm>
            <a:off x="7864200" y="260640"/>
            <a:ext cx="651240" cy="402840"/>
          </a:xfrm>
          <a:prstGeom prst="rect">
            <a:avLst/>
          </a:prstGeom>
          <a:noFill/>
          <a:ln>
            <a:noFill/>
          </a:ln>
        </p:spPr>
        <p:style>
          <a:lnRef idx="0"/>
          <a:fillRef idx="0"/>
          <a:effectRef idx="0"/>
          <a:fontRef idx="minor"/>
        </p:style>
        <p:txBody>
          <a:bodyPr lIns="0" rIns="0" tIns="0" bIns="0" anchor="ctr">
            <a:noAutofit/>
          </a:bodyPr>
          <a:p>
            <a:pPr algn="r">
              <a:lnSpc>
                <a:spcPct val="100000"/>
              </a:lnSpc>
            </a:pPr>
            <a:fld id="{7F472294-17F0-4FC4-B4B7-F7541814DD60}" type="slidenum">
              <a:rPr b="0" lang="fr-FR" sz="2350" spc="-1" strike="noStrike" cap="all">
                <a:solidFill>
                  <a:srgbClr val="ef7d00"/>
                </a:solidFill>
                <a:latin typeface="Arial"/>
                <a:ea typeface="DejaVu Sans"/>
              </a:rPr>
              <a:t>&lt;numéro&gt;</a:t>
            </a:fld>
            <a:endParaRPr b="0" lang="fr-FR" sz="2350" spc="-1" strike="noStrike">
              <a:latin typeface="Arial"/>
            </a:endParaRPr>
          </a:p>
        </p:txBody>
      </p:sp>
      <p:sp>
        <p:nvSpPr>
          <p:cNvPr id="345" name="CustomShape 3"/>
          <p:cNvSpPr/>
          <p:nvPr/>
        </p:nvSpPr>
        <p:spPr>
          <a:xfrm>
            <a:off x="619200" y="540720"/>
            <a:ext cx="7018200" cy="366480"/>
          </a:xfrm>
          <a:prstGeom prst="rect">
            <a:avLst/>
          </a:prstGeom>
          <a:noFill/>
          <a:ln>
            <a:noFill/>
          </a:ln>
        </p:spPr>
        <p:style>
          <a:lnRef idx="0"/>
          <a:fillRef idx="0"/>
          <a:effectRef idx="0"/>
          <a:fontRef idx="minor"/>
        </p:style>
        <p:txBody>
          <a:bodyPr lIns="0" rIns="0" tIns="0" bIns="0">
            <a:noAutofit/>
          </a:bodyPr>
          <a:p>
            <a:pPr>
              <a:lnSpc>
                <a:spcPct val="100000"/>
              </a:lnSpc>
            </a:pPr>
            <a:r>
              <a:rPr b="1" lang="fr-FR" sz="1600" spc="-1" strike="noStrike">
                <a:solidFill>
                  <a:srgbClr val="000000"/>
                </a:solidFill>
                <a:latin typeface="Arial"/>
                <a:ea typeface="DejaVu Sans"/>
              </a:rPr>
              <a:t>1.2</a:t>
            </a:r>
            <a:r>
              <a:rPr b="0" lang="fr-FR" sz="1600" spc="-1" strike="noStrike">
                <a:solidFill>
                  <a:srgbClr val="000000"/>
                </a:solidFill>
                <a:latin typeface="Arial"/>
                <a:ea typeface="DejaVu Sans"/>
              </a:rPr>
              <a:t> Configuration de Git</a:t>
            </a:r>
            <a:endParaRPr b="0" lang="fr-FR" sz="1600" spc="-1" strike="noStrike">
              <a:latin typeface="Arial"/>
            </a:endParaRPr>
          </a:p>
        </p:txBody>
      </p:sp>
      <p:sp>
        <p:nvSpPr>
          <p:cNvPr id="346" name="CustomShape 4"/>
          <p:cNvSpPr/>
          <p:nvPr/>
        </p:nvSpPr>
        <p:spPr>
          <a:xfrm>
            <a:off x="477000" y="1412640"/>
            <a:ext cx="4993920" cy="881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600" spc="-1" strike="noStrike">
                <a:solidFill>
                  <a:srgbClr val="ff420e"/>
                </a:solidFill>
                <a:latin typeface="Arial"/>
                <a:ea typeface="DejaVu Sans"/>
              </a:rPr>
              <a:t>C’est parti pour tester tout ça !</a:t>
            </a:r>
            <a:endParaRPr b="0" lang="fr-FR" sz="2600" spc="-1" strike="noStrike">
              <a:latin typeface="Arial"/>
            </a:endParaRPr>
          </a:p>
        </p:txBody>
      </p:sp>
      <p:sp>
        <p:nvSpPr>
          <p:cNvPr id="347" name="CustomShape 5"/>
          <p:cNvSpPr/>
          <p:nvPr/>
        </p:nvSpPr>
        <p:spPr>
          <a:xfrm>
            <a:off x="864000" y="2509920"/>
            <a:ext cx="7126920" cy="2009880"/>
          </a:xfrm>
          <a:prstGeom prst="rect">
            <a:avLst/>
          </a:prstGeom>
          <a:noFill/>
          <a:ln>
            <a:noFill/>
          </a:ln>
        </p:spPr>
        <p:style>
          <a:lnRef idx="0"/>
          <a:fillRef idx="0"/>
          <a:effectRef idx="0"/>
          <a:fontRef idx="minor"/>
        </p:style>
        <p:txBody>
          <a:bodyPr lIns="90000" rIns="90000" tIns="45000" bIns="45000">
            <a:spAutoFit/>
          </a:bodyPr>
          <a:p>
            <a:pPr marL="216000" indent="-214920">
              <a:lnSpc>
                <a:spcPct val="100000"/>
              </a:lnSpc>
              <a:buClr>
                <a:srgbClr val="000000"/>
              </a:buClr>
              <a:buSzPct val="45000"/>
              <a:buFont typeface="Wingdings" charset="2"/>
              <a:buChar char=""/>
            </a:pPr>
            <a:r>
              <a:rPr b="0" lang="fr-FR" sz="1800" spc="-1" strike="noStrike">
                <a:solidFill>
                  <a:srgbClr val="000000"/>
                </a:solidFill>
                <a:latin typeface="Arial"/>
                <a:ea typeface="DejaVu Sans"/>
              </a:rPr>
              <a:t>Ouvrez votre navigateur et tapez « download Git », cliquez sur le premier lien et téléchargez Git selon votre système d’exploitation.</a:t>
            </a:r>
            <a:endParaRPr b="0" lang="fr-FR" sz="1800" spc="-1" strike="noStrike">
              <a:latin typeface="Arial"/>
            </a:endParaRPr>
          </a:p>
          <a:p>
            <a:pPr marL="216000" indent="-214920">
              <a:lnSpc>
                <a:spcPct val="100000"/>
              </a:lnSpc>
              <a:buClr>
                <a:srgbClr val="000000"/>
              </a:buClr>
              <a:buSzPct val="45000"/>
              <a:buFont typeface="Wingdings" charset="2"/>
              <a:buChar char=""/>
            </a:pPr>
            <a:r>
              <a:rPr b="0" lang="fr-FR" sz="1800" spc="-1" strike="noStrike">
                <a:solidFill>
                  <a:srgbClr val="000000"/>
                </a:solidFill>
                <a:latin typeface="Arial"/>
                <a:ea typeface="DejaVu Sans"/>
              </a:rPr>
              <a:t>Suivez l’installation.</a:t>
            </a:r>
            <a:endParaRPr b="0" lang="fr-FR" sz="1800" spc="-1" strike="noStrike">
              <a:latin typeface="Arial"/>
            </a:endParaRPr>
          </a:p>
          <a:p>
            <a:pPr marL="216000" indent="-214920">
              <a:lnSpc>
                <a:spcPct val="100000"/>
              </a:lnSpc>
              <a:buClr>
                <a:srgbClr val="000000"/>
              </a:buClr>
              <a:buSzPct val="45000"/>
              <a:buFont typeface="Wingdings" charset="2"/>
              <a:buChar char=""/>
            </a:pPr>
            <a:r>
              <a:rPr b="0" lang="fr-FR" sz="1800" spc="-1" strike="noStrike">
                <a:solidFill>
                  <a:srgbClr val="000000"/>
                </a:solidFill>
                <a:latin typeface="Arial"/>
                <a:ea typeface="DejaVu Sans"/>
              </a:rPr>
              <a:t>Créez un dossier, puis un fichier texte (.txt) et tapez la phrase de votre choix avant de sauvegarder (Ctrl+S).</a:t>
            </a:r>
            <a:endParaRPr b="0" lang="fr-FR" sz="1800" spc="-1" strike="noStrike">
              <a:latin typeface="Arial"/>
            </a:endParaRPr>
          </a:p>
          <a:p>
            <a:pPr marL="216000" indent="-214920">
              <a:lnSpc>
                <a:spcPct val="100000"/>
              </a:lnSpc>
              <a:buClr>
                <a:srgbClr val="000000"/>
              </a:buClr>
              <a:buSzPct val="45000"/>
              <a:buFont typeface="Wingdings" charset="2"/>
              <a:buChar char=""/>
            </a:pPr>
            <a:r>
              <a:rPr b="0" lang="fr-FR" sz="1800" spc="-1" strike="noStrike">
                <a:solidFill>
                  <a:srgbClr val="000000"/>
                </a:solidFill>
                <a:latin typeface="Arial"/>
                <a:ea typeface="DejaVu Sans"/>
              </a:rPr>
              <a:t>Si vous êtes sous Windows, faîtes un click droit dans le dossier et clickez sur « Git Bash here ».</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PPT_IMT_Mines_Albi_template</Template>
  <TotalTime>591</TotalTime>
  <Application>LibreOffice/6.1.5.2$Linux_X86_64 LibreOffice_project/10$Build-2</Application>
  <Company>Ecole des Mines d'Albi</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2019-07-10T14:56:39Z</dcterms:created>
  <dc:creator>Karline Pascaud</dc:creator>
  <dc:description/>
  <dc:language>fr-FR</dc:language>
  <cp:lastModifiedBy/>
  <cp:lastPrinted>2021-09-22T18:38:42Z</cp:lastPrinted>
  <dcterms:modified xsi:type="dcterms:W3CDTF">2021-09-23T16:13:17Z</dcterms:modified>
  <cp:revision>36</cp:revision>
  <dc:subject>IMT</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Ecole des Mines d'Albi</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anager">
    <vt:lpwstr>IMT</vt:lpwstr>
  </property>
  <property fmtid="{D5CDD505-2E9C-101B-9397-08002B2CF9AE}" pid="9" name="Notes">
    <vt:i4>0</vt:i4>
  </property>
  <property fmtid="{D5CDD505-2E9C-101B-9397-08002B2CF9AE}" pid="10" name="PresentationFormat">
    <vt:lpwstr>Affichage à l'écran (4:3)</vt:lpwstr>
  </property>
  <property fmtid="{D5CDD505-2E9C-101B-9397-08002B2CF9AE}" pid="11" name="ScaleCrop">
    <vt:bool>0</vt:bool>
  </property>
  <property fmtid="{D5CDD505-2E9C-101B-9397-08002B2CF9AE}" pid="12" name="ShareDoc">
    <vt:bool>0</vt:bool>
  </property>
  <property fmtid="{D5CDD505-2E9C-101B-9397-08002B2CF9AE}" pid="13" name="Slides">
    <vt:i4>12</vt:i4>
  </property>
</Properties>
</file>