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2" r:id="rId4"/>
    <p:sldId id="258" r:id="rId5"/>
    <p:sldId id="263" r:id="rId6"/>
    <p:sldId id="259" r:id="rId7"/>
    <p:sldId id="264" r:id="rId8"/>
    <p:sldId id="260" r:id="rId9"/>
    <p:sldId id="265" r:id="rId10"/>
    <p:sldId id="261"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66"/>
    <a:srgbClr val="66FFED"/>
    <a:srgbClr val="A101CD"/>
    <a:srgbClr val="E3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425F3E6-F9F6-7B78-D8AD-BBF669854E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EE25CFB-8C12-F83E-F733-70B39C1316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9A5C4F-889B-4B89-B2B8-8D78FBDDB8DC}" type="datetimeFigureOut">
              <a:rPr lang="fr-FR" smtClean="0"/>
              <a:t>10/01/2025</a:t>
            </a:fld>
            <a:endParaRPr lang="fr-FR"/>
          </a:p>
        </p:txBody>
      </p:sp>
      <p:sp>
        <p:nvSpPr>
          <p:cNvPr id="4" name="Espace réservé du pied de page 3">
            <a:extLst>
              <a:ext uri="{FF2B5EF4-FFF2-40B4-BE49-F238E27FC236}">
                <a16:creationId xmlns:a16="http://schemas.microsoft.com/office/drawing/2014/main" id="{43287C20-0AFE-85A4-F1F1-C2DD859C0A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593D84D-9AB9-8DF2-416C-5639F8852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F87C7D-5630-4066-BB06-DF80E4602B58}" type="slidenum">
              <a:rPr lang="fr-FR" smtClean="0"/>
              <a:t>‹N°›</a:t>
            </a:fld>
            <a:endParaRPr lang="fr-FR"/>
          </a:p>
        </p:txBody>
      </p:sp>
    </p:spTree>
    <p:extLst>
      <p:ext uri="{BB962C8B-B14F-4D97-AF65-F5344CB8AC3E}">
        <p14:creationId xmlns:p14="http://schemas.microsoft.com/office/powerpoint/2010/main" val="3436033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EAF3C-4ADF-450A-850E-C81C35B4F217}" type="datetimeFigureOut">
              <a:rPr lang="fr-FR" smtClean="0"/>
              <a:t>10/01/2025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1917D-920C-40BC-ABA5-05FB3EDE26C4}" type="slidenum">
              <a:rPr lang="fr-FR" smtClean="0"/>
              <a:t>‹N°›</a:t>
            </a:fld>
            <a:endParaRPr lang="fr-FR"/>
          </a:p>
        </p:txBody>
      </p:sp>
    </p:spTree>
    <p:extLst>
      <p:ext uri="{BB962C8B-B14F-4D97-AF65-F5344CB8AC3E}">
        <p14:creationId xmlns:p14="http://schemas.microsoft.com/office/powerpoint/2010/main" val="36514413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A45F8-67E4-8811-92E7-99568C4E15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720AFFE-753C-6A7A-52C6-55F10F2F7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E4B905-265B-0FFB-99CD-A3F0361584C4}"/>
              </a:ext>
            </a:extLst>
          </p:cNvPr>
          <p:cNvSpPr>
            <a:spLocks noGrp="1"/>
          </p:cNvSpPr>
          <p:nvPr>
            <p:ph type="dt" sz="half" idx="10"/>
          </p:nvPr>
        </p:nvSpPr>
        <p:spPr/>
        <p:txBody>
          <a:bodyPr/>
          <a:lstStyle/>
          <a:p>
            <a:fld id="{90E4B8B6-BB60-4250-9C23-0294A4BF22B0}" type="datetime1">
              <a:rPr lang="fr-FR" smtClean="0"/>
              <a:t>10/01/2025</a:t>
            </a:fld>
            <a:endParaRPr lang="fr-FR"/>
          </a:p>
        </p:txBody>
      </p:sp>
      <p:sp>
        <p:nvSpPr>
          <p:cNvPr id="5" name="Espace réservé du pied de page 4">
            <a:extLst>
              <a:ext uri="{FF2B5EF4-FFF2-40B4-BE49-F238E27FC236}">
                <a16:creationId xmlns:a16="http://schemas.microsoft.com/office/drawing/2014/main" id="{7C83B2FC-2C86-C82C-CCB4-B1848CE311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205166-98CF-AE8A-9F25-9245DA702387}"/>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387123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69151-AD1F-F21E-459B-A23AEA14975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17296AD-D52D-DB5D-6FFA-E868D01031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745D39-015F-310A-C382-237DFBBD7A8F}"/>
              </a:ext>
            </a:extLst>
          </p:cNvPr>
          <p:cNvSpPr>
            <a:spLocks noGrp="1"/>
          </p:cNvSpPr>
          <p:nvPr>
            <p:ph type="dt" sz="half" idx="10"/>
          </p:nvPr>
        </p:nvSpPr>
        <p:spPr/>
        <p:txBody>
          <a:bodyPr/>
          <a:lstStyle/>
          <a:p>
            <a:fld id="{8FFD0D15-2592-4D25-AC84-6F785DFCB68E}" type="datetime1">
              <a:rPr lang="fr-FR" smtClean="0"/>
              <a:t>10/01/2025</a:t>
            </a:fld>
            <a:endParaRPr lang="fr-FR"/>
          </a:p>
        </p:txBody>
      </p:sp>
      <p:sp>
        <p:nvSpPr>
          <p:cNvPr id="5" name="Espace réservé du pied de page 4">
            <a:extLst>
              <a:ext uri="{FF2B5EF4-FFF2-40B4-BE49-F238E27FC236}">
                <a16:creationId xmlns:a16="http://schemas.microsoft.com/office/drawing/2014/main" id="{B3992E63-CAC7-AA02-A2B9-D9E8E51DEB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63CC49-32CF-4089-64D9-76F233F1BDD2}"/>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64822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932007D-5BB9-EB16-915C-08C1F884E5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1864139-FAEC-E82C-E8F9-5099604707F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13F3CA-277E-8CC9-6ADF-BC8E2F157D84}"/>
              </a:ext>
            </a:extLst>
          </p:cNvPr>
          <p:cNvSpPr>
            <a:spLocks noGrp="1"/>
          </p:cNvSpPr>
          <p:nvPr>
            <p:ph type="dt" sz="half" idx="10"/>
          </p:nvPr>
        </p:nvSpPr>
        <p:spPr/>
        <p:txBody>
          <a:bodyPr/>
          <a:lstStyle/>
          <a:p>
            <a:fld id="{066818A6-8ECB-435E-9733-6CF87F17EAA0}" type="datetime1">
              <a:rPr lang="fr-FR" smtClean="0"/>
              <a:t>10/01/2025</a:t>
            </a:fld>
            <a:endParaRPr lang="fr-FR"/>
          </a:p>
        </p:txBody>
      </p:sp>
      <p:sp>
        <p:nvSpPr>
          <p:cNvPr id="5" name="Espace réservé du pied de page 4">
            <a:extLst>
              <a:ext uri="{FF2B5EF4-FFF2-40B4-BE49-F238E27FC236}">
                <a16:creationId xmlns:a16="http://schemas.microsoft.com/office/drawing/2014/main" id="{B7C8BED2-9372-BFC0-9FA0-42C0AAF46A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54BF67-6001-28DD-8584-CDC6F0FCF537}"/>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169086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4CA9F-1678-C132-E353-CE353158A27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19BE24-8E6C-2D80-85B6-6B5E53C07F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3AB729-3BE4-F580-EEF3-BF4E6F4F82C6}"/>
              </a:ext>
            </a:extLst>
          </p:cNvPr>
          <p:cNvSpPr>
            <a:spLocks noGrp="1"/>
          </p:cNvSpPr>
          <p:nvPr>
            <p:ph type="dt" sz="half" idx="10"/>
          </p:nvPr>
        </p:nvSpPr>
        <p:spPr/>
        <p:txBody>
          <a:bodyPr/>
          <a:lstStyle/>
          <a:p>
            <a:fld id="{C9347AAE-3AB9-48EC-8781-12DE85815A1C}" type="datetime1">
              <a:rPr lang="fr-FR" smtClean="0"/>
              <a:t>10/01/2025</a:t>
            </a:fld>
            <a:endParaRPr lang="fr-FR"/>
          </a:p>
        </p:txBody>
      </p:sp>
      <p:sp>
        <p:nvSpPr>
          <p:cNvPr id="5" name="Espace réservé du pied de page 4">
            <a:extLst>
              <a:ext uri="{FF2B5EF4-FFF2-40B4-BE49-F238E27FC236}">
                <a16:creationId xmlns:a16="http://schemas.microsoft.com/office/drawing/2014/main" id="{1B64C9F8-B433-D5CB-C1F3-E117DEE074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28D2B0-5863-1B61-E8E7-DFA3C4F25F98}"/>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218707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849DC-5406-4E07-E3E7-5B77280E982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5D71475-9429-2F9A-B3E3-965D43487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CFE3BFC-1213-15D4-2B43-DDEE29BE548F}"/>
              </a:ext>
            </a:extLst>
          </p:cNvPr>
          <p:cNvSpPr>
            <a:spLocks noGrp="1"/>
          </p:cNvSpPr>
          <p:nvPr>
            <p:ph type="dt" sz="half" idx="10"/>
          </p:nvPr>
        </p:nvSpPr>
        <p:spPr/>
        <p:txBody>
          <a:bodyPr/>
          <a:lstStyle/>
          <a:p>
            <a:fld id="{9D5C5EA1-6A6F-4974-B6AC-3E088A90AD00}" type="datetime1">
              <a:rPr lang="fr-FR" smtClean="0"/>
              <a:t>10/01/2025</a:t>
            </a:fld>
            <a:endParaRPr lang="fr-FR"/>
          </a:p>
        </p:txBody>
      </p:sp>
      <p:sp>
        <p:nvSpPr>
          <p:cNvPr id="5" name="Espace réservé du pied de page 4">
            <a:extLst>
              <a:ext uri="{FF2B5EF4-FFF2-40B4-BE49-F238E27FC236}">
                <a16:creationId xmlns:a16="http://schemas.microsoft.com/office/drawing/2014/main" id="{B0C26893-CDC1-C6D6-E505-5791A61F7D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7CD837-29B5-2C77-DD2A-90C54EB54737}"/>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307948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E8EBDE-C0B0-2A2F-558A-22B70B0D0C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565E85-AF73-AE34-080C-7657ACFBAB2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337EE92-CF54-0518-B36D-DDBE0FDF6A1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D66B2F4-C83F-1E0B-7636-494CFCC03618}"/>
              </a:ext>
            </a:extLst>
          </p:cNvPr>
          <p:cNvSpPr>
            <a:spLocks noGrp="1"/>
          </p:cNvSpPr>
          <p:nvPr>
            <p:ph type="dt" sz="half" idx="10"/>
          </p:nvPr>
        </p:nvSpPr>
        <p:spPr/>
        <p:txBody>
          <a:bodyPr/>
          <a:lstStyle/>
          <a:p>
            <a:fld id="{91BB989D-B5ED-42A1-92B6-70A5F0E20DE2}" type="datetime1">
              <a:rPr lang="fr-FR" smtClean="0"/>
              <a:t>10/01/2025</a:t>
            </a:fld>
            <a:endParaRPr lang="fr-FR"/>
          </a:p>
        </p:txBody>
      </p:sp>
      <p:sp>
        <p:nvSpPr>
          <p:cNvPr id="6" name="Espace réservé du pied de page 5">
            <a:extLst>
              <a:ext uri="{FF2B5EF4-FFF2-40B4-BE49-F238E27FC236}">
                <a16:creationId xmlns:a16="http://schemas.microsoft.com/office/drawing/2014/main" id="{BA1F7E10-8A29-A7ED-EF6F-1321FFC0F4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A0A790-7198-7294-2496-1725834A0190}"/>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291801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0AF09-71A7-BF0F-FC6F-EBCC99762F0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6F51E8-4C14-6BA8-E269-FB829F33F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8F257A-1A64-799C-2E8F-E79A40847AA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1D2FF8-2284-9A10-7248-BAFD90CA4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5DB018F-9474-E12F-8689-D9860A5FC99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CFFA15E-4F66-17C0-10A6-76FE8D4EB46A}"/>
              </a:ext>
            </a:extLst>
          </p:cNvPr>
          <p:cNvSpPr>
            <a:spLocks noGrp="1"/>
          </p:cNvSpPr>
          <p:nvPr>
            <p:ph type="dt" sz="half" idx="10"/>
          </p:nvPr>
        </p:nvSpPr>
        <p:spPr/>
        <p:txBody>
          <a:bodyPr/>
          <a:lstStyle/>
          <a:p>
            <a:fld id="{38C087BD-3740-43F4-9A94-A54BC735C17D}" type="datetime1">
              <a:rPr lang="fr-FR" smtClean="0"/>
              <a:t>10/01/2025</a:t>
            </a:fld>
            <a:endParaRPr lang="fr-FR"/>
          </a:p>
        </p:txBody>
      </p:sp>
      <p:sp>
        <p:nvSpPr>
          <p:cNvPr id="8" name="Espace réservé du pied de page 7">
            <a:extLst>
              <a:ext uri="{FF2B5EF4-FFF2-40B4-BE49-F238E27FC236}">
                <a16:creationId xmlns:a16="http://schemas.microsoft.com/office/drawing/2014/main" id="{47E5653D-56EB-A80F-F937-274299B033F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FD3B672-C31D-47FB-2F2D-AB8048354CF3}"/>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274214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15779-67B0-124A-512F-2E3C449698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721AE9-900C-9ECF-6874-D5F1EF2CD2F7}"/>
              </a:ext>
            </a:extLst>
          </p:cNvPr>
          <p:cNvSpPr>
            <a:spLocks noGrp="1"/>
          </p:cNvSpPr>
          <p:nvPr>
            <p:ph type="dt" sz="half" idx="10"/>
          </p:nvPr>
        </p:nvSpPr>
        <p:spPr/>
        <p:txBody>
          <a:bodyPr/>
          <a:lstStyle/>
          <a:p>
            <a:fld id="{CFD0FB2A-3883-4F3F-8862-927CE43296B4}" type="datetime1">
              <a:rPr lang="fr-FR" smtClean="0"/>
              <a:t>10/01/2025</a:t>
            </a:fld>
            <a:endParaRPr lang="fr-FR"/>
          </a:p>
        </p:txBody>
      </p:sp>
      <p:sp>
        <p:nvSpPr>
          <p:cNvPr id="4" name="Espace réservé du pied de page 3">
            <a:extLst>
              <a:ext uri="{FF2B5EF4-FFF2-40B4-BE49-F238E27FC236}">
                <a16:creationId xmlns:a16="http://schemas.microsoft.com/office/drawing/2014/main" id="{25DA233D-60BB-9077-FAA3-922BAE233F0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864A92D-74AF-98E5-3E38-6464B1B23C5B}"/>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35894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1066213-F173-B618-5E3A-1B328B3E0F09}"/>
              </a:ext>
            </a:extLst>
          </p:cNvPr>
          <p:cNvSpPr>
            <a:spLocks noGrp="1"/>
          </p:cNvSpPr>
          <p:nvPr>
            <p:ph type="dt" sz="half" idx="10"/>
          </p:nvPr>
        </p:nvSpPr>
        <p:spPr/>
        <p:txBody>
          <a:bodyPr/>
          <a:lstStyle/>
          <a:p>
            <a:fld id="{4A5B8C34-CE6D-4B54-B170-ABECED3D2D59}" type="datetime1">
              <a:rPr lang="fr-FR" smtClean="0"/>
              <a:t>10/01/2025</a:t>
            </a:fld>
            <a:endParaRPr lang="fr-FR"/>
          </a:p>
        </p:txBody>
      </p:sp>
      <p:sp>
        <p:nvSpPr>
          <p:cNvPr id="3" name="Espace réservé du pied de page 2">
            <a:extLst>
              <a:ext uri="{FF2B5EF4-FFF2-40B4-BE49-F238E27FC236}">
                <a16:creationId xmlns:a16="http://schemas.microsoft.com/office/drawing/2014/main" id="{CBCCBA53-F3DD-3CA6-6BEF-60BE9EB873E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AE330A4-B8CD-0858-492E-528D05F2012E}"/>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102888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97AB57-CC83-9769-2993-29B57EFCA5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7CB002-2BD5-1480-E1B4-06DF56888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2BA109-7952-E65F-9BCB-B322D0C15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5110BD-D156-4238-3286-2870078316E0}"/>
              </a:ext>
            </a:extLst>
          </p:cNvPr>
          <p:cNvSpPr>
            <a:spLocks noGrp="1"/>
          </p:cNvSpPr>
          <p:nvPr>
            <p:ph type="dt" sz="half" idx="10"/>
          </p:nvPr>
        </p:nvSpPr>
        <p:spPr/>
        <p:txBody>
          <a:bodyPr/>
          <a:lstStyle/>
          <a:p>
            <a:fld id="{2FFD3312-8C5A-44B6-9CD3-BA0E12288D8E}" type="datetime1">
              <a:rPr lang="fr-FR" smtClean="0"/>
              <a:t>10/01/2025</a:t>
            </a:fld>
            <a:endParaRPr lang="fr-FR"/>
          </a:p>
        </p:txBody>
      </p:sp>
      <p:sp>
        <p:nvSpPr>
          <p:cNvPr id="6" name="Espace réservé du pied de page 5">
            <a:extLst>
              <a:ext uri="{FF2B5EF4-FFF2-40B4-BE49-F238E27FC236}">
                <a16:creationId xmlns:a16="http://schemas.microsoft.com/office/drawing/2014/main" id="{8287745E-AB2B-6A90-1CAD-0CE8F12DFBF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38C19FF-6726-F25E-D770-21BD39E040EF}"/>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965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BED7B-B117-4A23-C9CF-72091D5EF9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72674B-1266-8884-9872-362D6A25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FD84CF-2C71-5241-A048-1C0456592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982D35C-7B97-639B-6245-B7047B3FED60}"/>
              </a:ext>
            </a:extLst>
          </p:cNvPr>
          <p:cNvSpPr>
            <a:spLocks noGrp="1"/>
          </p:cNvSpPr>
          <p:nvPr>
            <p:ph type="dt" sz="half" idx="10"/>
          </p:nvPr>
        </p:nvSpPr>
        <p:spPr/>
        <p:txBody>
          <a:bodyPr/>
          <a:lstStyle/>
          <a:p>
            <a:fld id="{7A174515-6CA6-49B3-9A62-0E939D7DE8A9}" type="datetime1">
              <a:rPr lang="fr-FR" smtClean="0"/>
              <a:t>10/01/2025</a:t>
            </a:fld>
            <a:endParaRPr lang="fr-FR"/>
          </a:p>
        </p:txBody>
      </p:sp>
      <p:sp>
        <p:nvSpPr>
          <p:cNvPr id="6" name="Espace réservé du pied de page 5">
            <a:extLst>
              <a:ext uri="{FF2B5EF4-FFF2-40B4-BE49-F238E27FC236}">
                <a16:creationId xmlns:a16="http://schemas.microsoft.com/office/drawing/2014/main" id="{479AC6CF-4477-240D-B24D-8154FD2A53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4EB817-972B-93B2-311A-46394D3C8BE8}"/>
              </a:ext>
            </a:extLst>
          </p:cNvPr>
          <p:cNvSpPr>
            <a:spLocks noGrp="1"/>
          </p:cNvSpPr>
          <p:nvPr>
            <p:ph type="sldNum" sz="quarter" idx="12"/>
          </p:nvPr>
        </p:nvSpPr>
        <p:spPr/>
        <p:txBody>
          <a:bodyPr/>
          <a:lstStyle/>
          <a:p>
            <a:fld id="{D98FA7AF-6862-40C0-AD66-E02F373B47EE}" type="slidenum">
              <a:rPr lang="fr-FR" smtClean="0"/>
              <a:t>‹N°›</a:t>
            </a:fld>
            <a:endParaRPr lang="fr-FR"/>
          </a:p>
        </p:txBody>
      </p:sp>
    </p:spTree>
    <p:extLst>
      <p:ext uri="{BB962C8B-B14F-4D97-AF65-F5344CB8AC3E}">
        <p14:creationId xmlns:p14="http://schemas.microsoft.com/office/powerpoint/2010/main" val="217109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C2443AF-AED5-BDA0-21D8-361A910EC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B99FA7-4959-B83E-2E67-A3B61DB01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3608BE-6878-1DBB-C2E0-E3A45D290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8C228-1DBB-4A95-BD80-24DF6980D87F}" type="datetime1">
              <a:rPr lang="fr-FR" smtClean="0"/>
              <a:t>10/01/2025</a:t>
            </a:fld>
            <a:endParaRPr lang="fr-FR"/>
          </a:p>
        </p:txBody>
      </p:sp>
      <p:sp>
        <p:nvSpPr>
          <p:cNvPr id="5" name="Espace réservé du pied de page 4">
            <a:extLst>
              <a:ext uri="{FF2B5EF4-FFF2-40B4-BE49-F238E27FC236}">
                <a16:creationId xmlns:a16="http://schemas.microsoft.com/office/drawing/2014/main" id="{BF809061-BFA8-6D74-1328-CE4B55404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AA4A21C-43C8-CE78-2D72-78D999409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FA7AF-6862-40C0-AD66-E02F373B47EE}" type="slidenum">
              <a:rPr lang="fr-FR" smtClean="0"/>
              <a:t>‹N°›</a:t>
            </a:fld>
            <a:endParaRPr lang="fr-FR"/>
          </a:p>
        </p:txBody>
      </p:sp>
    </p:spTree>
    <p:extLst>
      <p:ext uri="{BB962C8B-B14F-4D97-AF65-F5344CB8AC3E}">
        <p14:creationId xmlns:p14="http://schemas.microsoft.com/office/powerpoint/2010/main" val="353194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D7ADB-0B2C-3FA8-7E55-B81DB1B6B9ED}"/>
              </a:ext>
            </a:extLst>
          </p:cNvPr>
          <p:cNvSpPr>
            <a:spLocks noGrp="1"/>
          </p:cNvSpPr>
          <p:nvPr>
            <p:ph type="ctrTitle"/>
          </p:nvPr>
        </p:nvSpPr>
        <p:spPr>
          <a:xfrm>
            <a:off x="1524000" y="2517058"/>
            <a:ext cx="9144000" cy="1002889"/>
          </a:xfrm>
        </p:spPr>
        <p:txBody>
          <a:bodyPr/>
          <a:lstStyle/>
          <a:p>
            <a:r>
              <a:rPr lang="fr-FR" dirty="0">
                <a:latin typeface="Lexend" pitchFamily="2" charset="0"/>
              </a:rPr>
              <a:t>Projet ADG</a:t>
            </a:r>
          </a:p>
        </p:txBody>
      </p:sp>
      <p:sp>
        <p:nvSpPr>
          <p:cNvPr id="3" name="Sous-titre 2">
            <a:extLst>
              <a:ext uri="{FF2B5EF4-FFF2-40B4-BE49-F238E27FC236}">
                <a16:creationId xmlns:a16="http://schemas.microsoft.com/office/drawing/2014/main" id="{C8B8EA4D-0314-4249-21E2-D005BBF92F34}"/>
              </a:ext>
            </a:extLst>
          </p:cNvPr>
          <p:cNvSpPr>
            <a:spLocks noGrp="1"/>
          </p:cNvSpPr>
          <p:nvPr>
            <p:ph type="subTitle" idx="1"/>
          </p:nvPr>
        </p:nvSpPr>
        <p:spPr>
          <a:xfrm>
            <a:off x="1524000" y="3429000"/>
            <a:ext cx="9144000" cy="557007"/>
          </a:xfrm>
        </p:spPr>
        <p:txBody>
          <a:bodyPr/>
          <a:lstStyle/>
          <a:p>
            <a:r>
              <a:rPr lang="fr-FR" b="1" dirty="0" err="1">
                <a:latin typeface="Lexend" pitchFamily="2" charset="0"/>
              </a:rPr>
              <a:t>A</a:t>
            </a:r>
            <a:r>
              <a:rPr lang="fr-FR" dirty="0" err="1">
                <a:latin typeface="Lexend" pitchFamily="2" charset="0"/>
              </a:rPr>
              <a:t>utomatic</a:t>
            </a:r>
            <a:r>
              <a:rPr lang="fr-FR" dirty="0">
                <a:latin typeface="Lexend" pitchFamily="2" charset="0"/>
              </a:rPr>
              <a:t> </a:t>
            </a:r>
            <a:r>
              <a:rPr lang="fr-FR" b="1" dirty="0">
                <a:latin typeface="Lexend" pitchFamily="2" charset="0"/>
              </a:rPr>
              <a:t>D</a:t>
            </a:r>
            <a:r>
              <a:rPr lang="fr-FR" dirty="0">
                <a:latin typeface="Lexend" pitchFamily="2" charset="0"/>
              </a:rPr>
              <a:t>iagram </a:t>
            </a:r>
            <a:r>
              <a:rPr lang="fr-FR" b="1" dirty="0" err="1">
                <a:latin typeface="Lexend" pitchFamily="2" charset="0"/>
              </a:rPr>
              <a:t>G</a:t>
            </a:r>
            <a:r>
              <a:rPr lang="fr-FR" dirty="0" err="1">
                <a:latin typeface="Lexend" pitchFamily="2" charset="0"/>
              </a:rPr>
              <a:t>enerator</a:t>
            </a:r>
            <a:endParaRPr lang="fr-FR" dirty="0">
              <a:latin typeface="Lexend" pitchFamily="2" charset="0"/>
            </a:endParaRPr>
          </a:p>
        </p:txBody>
      </p:sp>
      <p:sp>
        <p:nvSpPr>
          <p:cNvPr id="5" name="ZoneTexte 4">
            <a:extLst>
              <a:ext uri="{FF2B5EF4-FFF2-40B4-BE49-F238E27FC236}">
                <a16:creationId xmlns:a16="http://schemas.microsoft.com/office/drawing/2014/main" id="{EF6AAB30-AA82-06F9-58CD-9B01B7162837}"/>
              </a:ext>
            </a:extLst>
          </p:cNvPr>
          <p:cNvSpPr txBox="1"/>
          <p:nvPr/>
        </p:nvSpPr>
        <p:spPr>
          <a:xfrm>
            <a:off x="9763432" y="4897949"/>
            <a:ext cx="2330245" cy="1477328"/>
          </a:xfrm>
          <a:prstGeom prst="rect">
            <a:avLst/>
          </a:prstGeom>
          <a:noFill/>
        </p:spPr>
        <p:txBody>
          <a:bodyPr wrap="square" rtlCol="0">
            <a:spAutoFit/>
          </a:bodyPr>
          <a:lstStyle/>
          <a:p>
            <a:r>
              <a:rPr lang="fr-FR" dirty="0">
                <a:latin typeface="Lexend" pitchFamily="2" charset="0"/>
              </a:rPr>
              <a:t>HEUERTZ Zacharie</a:t>
            </a:r>
            <a:br>
              <a:rPr lang="fr-FR" dirty="0">
                <a:latin typeface="Lexend" pitchFamily="2" charset="0"/>
              </a:rPr>
            </a:br>
            <a:r>
              <a:rPr lang="fr-FR" dirty="0">
                <a:latin typeface="Lexend" pitchFamily="2" charset="0"/>
              </a:rPr>
              <a:t>KNORST Valentin</a:t>
            </a:r>
          </a:p>
          <a:p>
            <a:r>
              <a:rPr lang="fr-FR" dirty="0">
                <a:latin typeface="Lexend" pitchFamily="2" charset="0"/>
              </a:rPr>
              <a:t>KORBAN Ryan</a:t>
            </a:r>
            <a:br>
              <a:rPr lang="fr-FR" dirty="0">
                <a:latin typeface="Lexend" pitchFamily="2" charset="0"/>
              </a:rPr>
            </a:br>
            <a:r>
              <a:rPr lang="fr-FR" dirty="0">
                <a:latin typeface="Lexend" pitchFamily="2" charset="0"/>
              </a:rPr>
              <a:t>GROS Geoffrey</a:t>
            </a:r>
            <a:br>
              <a:rPr lang="fr-FR" dirty="0">
                <a:latin typeface="Lexend" pitchFamily="2" charset="0"/>
              </a:rPr>
            </a:br>
            <a:r>
              <a:rPr lang="fr-FR" dirty="0">
                <a:latin typeface="Lexend" pitchFamily="2" charset="0"/>
              </a:rPr>
              <a:t>FUCHS Thomas</a:t>
            </a:r>
          </a:p>
        </p:txBody>
      </p:sp>
      <p:pic>
        <p:nvPicPr>
          <p:cNvPr id="6" name="Image 5">
            <a:extLst>
              <a:ext uri="{FF2B5EF4-FFF2-40B4-BE49-F238E27FC236}">
                <a16:creationId xmlns:a16="http://schemas.microsoft.com/office/drawing/2014/main" id="{35FFDF68-B8AE-BDCE-7741-F6F887D72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900" y="376798"/>
            <a:ext cx="1674200" cy="1674200"/>
          </a:xfrm>
          <a:prstGeom prst="rect">
            <a:avLst/>
          </a:prstGeom>
        </p:spPr>
      </p:pic>
      <p:sp>
        <p:nvSpPr>
          <p:cNvPr id="9" name="Heptagone 8">
            <a:extLst>
              <a:ext uri="{FF2B5EF4-FFF2-40B4-BE49-F238E27FC236}">
                <a16:creationId xmlns:a16="http://schemas.microsoft.com/office/drawing/2014/main" id="{45750945-CA35-61AD-107F-50BC86C88C74}"/>
              </a:ext>
            </a:extLst>
          </p:cNvPr>
          <p:cNvSpPr/>
          <p:nvPr/>
        </p:nvSpPr>
        <p:spPr>
          <a:xfrm>
            <a:off x="731521" y="5475595"/>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F274B2BC-D97A-EF93-DCA5-69080E1B42C5}"/>
              </a:ext>
            </a:extLst>
          </p:cNvPr>
          <p:cNvSpPr/>
          <p:nvPr/>
        </p:nvSpPr>
        <p:spPr>
          <a:xfrm>
            <a:off x="0" y="5009535"/>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1E6D9557-9769-19B5-1232-302490665C66}"/>
              </a:ext>
            </a:extLst>
          </p:cNvPr>
          <p:cNvSpPr/>
          <p:nvPr/>
        </p:nvSpPr>
        <p:spPr>
          <a:xfrm>
            <a:off x="-2222090" y="3307556"/>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3FB0F7B0-10FE-2EC9-512F-3D2776CDA148}"/>
              </a:ext>
            </a:extLst>
          </p:cNvPr>
          <p:cNvSpPr/>
          <p:nvPr/>
        </p:nvSpPr>
        <p:spPr>
          <a:xfrm>
            <a:off x="8967020" y="-463830"/>
            <a:ext cx="2005781" cy="184846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ptagone 13">
            <a:extLst>
              <a:ext uri="{FF2B5EF4-FFF2-40B4-BE49-F238E27FC236}">
                <a16:creationId xmlns:a16="http://schemas.microsoft.com/office/drawing/2014/main" id="{EA9E8EA0-DD34-18B5-1EAC-9ACC54BDBBB2}"/>
              </a:ext>
            </a:extLst>
          </p:cNvPr>
          <p:cNvSpPr/>
          <p:nvPr/>
        </p:nvSpPr>
        <p:spPr>
          <a:xfrm>
            <a:off x="10104121" y="-1417037"/>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04BB21D2-8161-5462-9DF1-4E55E5FD2C71}"/>
              </a:ext>
            </a:extLst>
          </p:cNvPr>
          <p:cNvSpPr/>
          <p:nvPr/>
        </p:nvSpPr>
        <p:spPr>
          <a:xfrm>
            <a:off x="11323319" y="619791"/>
            <a:ext cx="2338721" cy="227991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4623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9" grpId="0" animBg="1"/>
      <p:bldP spid="10" grpId="0" animBg="1"/>
      <p:bldP spid="11" grpId="0" animBg="1"/>
      <p:bldP spid="12" grpId="0" animBg="1"/>
      <p:bldP spid="14"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9163-10B0-59AD-7536-F208DB0AF54F}"/>
            </a:ext>
          </a:extLst>
        </p:cNvPr>
        <p:cNvGrpSpPr/>
        <p:nvPr/>
      </p:nvGrpSpPr>
      <p:grpSpPr>
        <a:xfrm>
          <a:off x="0" y="0"/>
          <a:ext cx="0" cy="0"/>
          <a:chOff x="0" y="0"/>
          <a:chExt cx="0" cy="0"/>
        </a:xfrm>
      </p:grpSpPr>
      <p:grpSp>
        <p:nvGrpSpPr>
          <p:cNvPr id="22" name="Groupe 21">
            <a:extLst>
              <a:ext uri="{FF2B5EF4-FFF2-40B4-BE49-F238E27FC236}">
                <a16:creationId xmlns:a16="http://schemas.microsoft.com/office/drawing/2014/main" id="{0CA6E241-FA07-8FC9-EFA8-4A22F46EBF1A}"/>
              </a:ext>
            </a:extLst>
          </p:cNvPr>
          <p:cNvGrpSpPr/>
          <p:nvPr/>
        </p:nvGrpSpPr>
        <p:grpSpPr>
          <a:xfrm flipH="1">
            <a:off x="8600944" y="3306954"/>
            <a:ext cx="6114519" cy="5344825"/>
            <a:chOff x="4011399" y="2935522"/>
            <a:chExt cx="6178591" cy="5344825"/>
          </a:xfrm>
        </p:grpSpPr>
        <p:sp>
          <p:nvSpPr>
            <p:cNvPr id="23" name="Heptagone 22">
              <a:extLst>
                <a:ext uri="{FF2B5EF4-FFF2-40B4-BE49-F238E27FC236}">
                  <a16:creationId xmlns:a16="http://schemas.microsoft.com/office/drawing/2014/main" id="{9767467C-6315-C16C-EFEE-7CA3911CE5D0}"/>
                </a:ext>
              </a:extLst>
            </p:cNvPr>
            <p:cNvSpPr/>
            <p:nvPr/>
          </p:nvSpPr>
          <p:spPr>
            <a:xfrm>
              <a:off x="6965010" y="5103561"/>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6579D5C8-1589-BF9D-B8CF-27D411CA3609}"/>
                </a:ext>
              </a:extLst>
            </p:cNvPr>
            <p:cNvSpPr/>
            <p:nvPr/>
          </p:nvSpPr>
          <p:spPr>
            <a:xfrm>
              <a:off x="6233489" y="4637501"/>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971C28C1-B3CA-3B72-1155-24EA28B0FE22}"/>
                </a:ext>
              </a:extLst>
            </p:cNvPr>
            <p:cNvSpPr/>
            <p:nvPr/>
          </p:nvSpPr>
          <p:spPr>
            <a:xfrm>
              <a:off x="4011399" y="2935522"/>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Titre 1">
            <a:extLst>
              <a:ext uri="{FF2B5EF4-FFF2-40B4-BE49-F238E27FC236}">
                <a16:creationId xmlns:a16="http://schemas.microsoft.com/office/drawing/2014/main" id="{65741BF7-9706-F6FF-D11C-582743C3BA91}"/>
              </a:ext>
            </a:extLst>
          </p:cNvPr>
          <p:cNvSpPr>
            <a:spLocks noGrp="1"/>
          </p:cNvSpPr>
          <p:nvPr>
            <p:ph type="title"/>
          </p:nvPr>
        </p:nvSpPr>
        <p:spPr/>
        <p:txBody>
          <a:bodyPr/>
          <a:lstStyle/>
          <a:p>
            <a:r>
              <a:rPr lang="fr-FR" dirty="0">
                <a:latin typeface="Lexend" pitchFamily="2" charset="0"/>
              </a:rPr>
              <a:t>Version 5 – Finitions</a:t>
            </a:r>
          </a:p>
        </p:txBody>
      </p:sp>
      <p:sp>
        <p:nvSpPr>
          <p:cNvPr id="8" name="ZoneTexte 7">
            <a:extLst>
              <a:ext uri="{FF2B5EF4-FFF2-40B4-BE49-F238E27FC236}">
                <a16:creationId xmlns:a16="http://schemas.microsoft.com/office/drawing/2014/main" id="{FA8981FA-3C9B-99E9-74FD-6451C72D8A10}"/>
              </a:ext>
            </a:extLst>
          </p:cNvPr>
          <p:cNvSpPr txBox="1"/>
          <p:nvPr/>
        </p:nvSpPr>
        <p:spPr>
          <a:xfrm>
            <a:off x="838199" y="1479078"/>
            <a:ext cx="10515599" cy="369332"/>
          </a:xfrm>
          <a:prstGeom prst="rect">
            <a:avLst/>
          </a:prstGeom>
          <a:noFill/>
        </p:spPr>
        <p:txBody>
          <a:bodyPr wrap="square">
            <a:spAutoFit/>
          </a:bodyPr>
          <a:lstStyle/>
          <a:p>
            <a:r>
              <a:rPr lang="fr-FR" dirty="0">
                <a:latin typeface="Lexend" pitchFamily="2" charset="0"/>
              </a:rPr>
              <a:t>Finaliser le projet en ajoutant les dernières fonctionnalités et en corrigeant les derniers bugs.</a:t>
            </a:r>
          </a:p>
        </p:txBody>
      </p:sp>
      <p:sp>
        <p:nvSpPr>
          <p:cNvPr id="9" name="ZoneTexte 8">
            <a:extLst>
              <a:ext uri="{FF2B5EF4-FFF2-40B4-BE49-F238E27FC236}">
                <a16:creationId xmlns:a16="http://schemas.microsoft.com/office/drawing/2014/main" id="{E6785798-F152-ED85-8395-8D611D7CC4B9}"/>
              </a:ext>
            </a:extLst>
          </p:cNvPr>
          <p:cNvSpPr txBox="1"/>
          <p:nvPr/>
        </p:nvSpPr>
        <p:spPr>
          <a:xfrm>
            <a:off x="838196" y="4509535"/>
            <a:ext cx="10515599" cy="369332"/>
          </a:xfrm>
          <a:prstGeom prst="rect">
            <a:avLst/>
          </a:prstGeom>
          <a:noFill/>
        </p:spPr>
        <p:txBody>
          <a:bodyPr wrap="square">
            <a:spAutoFit/>
          </a:bodyPr>
          <a:lstStyle/>
          <a:p>
            <a:r>
              <a:rPr lang="fr-FR" dirty="0">
                <a:latin typeface="Lexend" pitchFamily="2" charset="0"/>
              </a:rPr>
              <a:t>- Consolidation des tests</a:t>
            </a:r>
          </a:p>
        </p:txBody>
      </p:sp>
      <p:sp>
        <p:nvSpPr>
          <p:cNvPr id="12" name="ZoneTexte 11">
            <a:extLst>
              <a:ext uri="{FF2B5EF4-FFF2-40B4-BE49-F238E27FC236}">
                <a16:creationId xmlns:a16="http://schemas.microsoft.com/office/drawing/2014/main" id="{E221CC06-1803-A972-099C-6E7AFF9407E8}"/>
              </a:ext>
            </a:extLst>
          </p:cNvPr>
          <p:cNvSpPr txBox="1"/>
          <p:nvPr/>
        </p:nvSpPr>
        <p:spPr>
          <a:xfrm>
            <a:off x="838196" y="3414286"/>
            <a:ext cx="10515599" cy="369332"/>
          </a:xfrm>
          <a:prstGeom prst="rect">
            <a:avLst/>
          </a:prstGeom>
          <a:noFill/>
        </p:spPr>
        <p:txBody>
          <a:bodyPr wrap="square">
            <a:spAutoFit/>
          </a:bodyPr>
          <a:lstStyle/>
          <a:p>
            <a:pPr algn="l" rtl="0" eaLnBrk="1" latinLnBrk="0" hangingPunct="1">
              <a:buClrTx/>
              <a:buSzPts val="1800"/>
            </a:pPr>
            <a:r>
              <a:rPr lang="fr-FR" sz="1800" kern="1200" dirty="0">
                <a:solidFill>
                  <a:srgbClr val="000000"/>
                </a:solidFill>
                <a:effectLst/>
                <a:latin typeface="Lexend" pitchFamily="2" charset="0"/>
                <a:ea typeface="+mn-ea"/>
                <a:cs typeface="+mn-cs"/>
              </a:rPr>
              <a:t>- Correction du Model</a:t>
            </a:r>
            <a:endParaRPr lang="fr-FR" sz="1800" dirty="0">
              <a:effectLst/>
            </a:endParaRPr>
          </a:p>
        </p:txBody>
      </p:sp>
      <p:sp>
        <p:nvSpPr>
          <p:cNvPr id="13" name="ZoneTexte 12">
            <a:extLst>
              <a:ext uri="{FF2B5EF4-FFF2-40B4-BE49-F238E27FC236}">
                <a16:creationId xmlns:a16="http://schemas.microsoft.com/office/drawing/2014/main" id="{C2F35ECE-5B8C-82A8-2158-1ECAA70F2821}"/>
              </a:ext>
            </a:extLst>
          </p:cNvPr>
          <p:cNvSpPr txBox="1"/>
          <p:nvPr/>
        </p:nvSpPr>
        <p:spPr>
          <a:xfrm>
            <a:off x="838191" y="3969075"/>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dirty="0">
                <a:solidFill>
                  <a:srgbClr val="000000"/>
                </a:solidFill>
                <a:latin typeface="Lexend" pitchFamily="2" charset="0"/>
              </a:rPr>
              <a:t>Correction des flèches</a:t>
            </a:r>
            <a:endParaRPr lang="fr-FR" dirty="0">
              <a:effectLst/>
            </a:endParaRPr>
          </a:p>
        </p:txBody>
      </p:sp>
      <p:sp>
        <p:nvSpPr>
          <p:cNvPr id="14" name="ZoneTexte 13">
            <a:extLst>
              <a:ext uri="{FF2B5EF4-FFF2-40B4-BE49-F238E27FC236}">
                <a16:creationId xmlns:a16="http://schemas.microsoft.com/office/drawing/2014/main" id="{775B8999-D5BB-A6C0-1825-FBAB2ED2D6D4}"/>
              </a:ext>
            </a:extLst>
          </p:cNvPr>
          <p:cNvSpPr txBox="1"/>
          <p:nvPr/>
        </p:nvSpPr>
        <p:spPr>
          <a:xfrm>
            <a:off x="838191" y="2888925"/>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Ajout des noms de </a:t>
            </a:r>
            <a:r>
              <a:rPr lang="fr-FR" sz="1800" b="1" kern="1200" dirty="0">
                <a:solidFill>
                  <a:srgbClr val="000000"/>
                </a:solidFill>
                <a:effectLst/>
                <a:latin typeface="Lexend" pitchFamily="2" charset="0"/>
                <a:ea typeface="+mn-ea"/>
                <a:cs typeface="+mn-cs"/>
              </a:rPr>
              <a:t>méthodes</a:t>
            </a:r>
            <a:r>
              <a:rPr lang="fr-FR" sz="1800" kern="1200" dirty="0">
                <a:solidFill>
                  <a:srgbClr val="000000"/>
                </a:solidFill>
                <a:effectLst/>
                <a:latin typeface="Lexend" pitchFamily="2" charset="0"/>
                <a:ea typeface="+mn-ea"/>
                <a:cs typeface="+mn-cs"/>
              </a:rPr>
              <a:t> et </a:t>
            </a:r>
            <a:r>
              <a:rPr lang="fr-FR" sz="1800" b="1" kern="1200" dirty="0">
                <a:solidFill>
                  <a:srgbClr val="000000"/>
                </a:solidFill>
                <a:effectLst/>
                <a:latin typeface="Lexend" pitchFamily="2" charset="0"/>
                <a:ea typeface="+mn-ea"/>
                <a:cs typeface="+mn-cs"/>
              </a:rPr>
              <a:t>Interface</a:t>
            </a:r>
            <a:endParaRPr lang="fr-FR" b="1" dirty="0">
              <a:effectLst/>
            </a:endParaRPr>
          </a:p>
        </p:txBody>
      </p:sp>
      <p:sp>
        <p:nvSpPr>
          <p:cNvPr id="6" name="ZoneTexte 5">
            <a:extLst>
              <a:ext uri="{FF2B5EF4-FFF2-40B4-BE49-F238E27FC236}">
                <a16:creationId xmlns:a16="http://schemas.microsoft.com/office/drawing/2014/main" id="{48EF90AD-D1AF-0A71-EBD3-55CB13649FC2}"/>
              </a:ext>
            </a:extLst>
          </p:cNvPr>
          <p:cNvSpPr txBox="1"/>
          <p:nvPr/>
        </p:nvSpPr>
        <p:spPr>
          <a:xfrm>
            <a:off x="838193" y="5030043"/>
            <a:ext cx="10515599" cy="369332"/>
          </a:xfrm>
          <a:prstGeom prst="rect">
            <a:avLst/>
          </a:prstGeom>
          <a:noFill/>
        </p:spPr>
        <p:txBody>
          <a:bodyPr wrap="square">
            <a:spAutoFit/>
          </a:bodyPr>
          <a:lstStyle/>
          <a:p>
            <a:r>
              <a:rPr lang="fr-FR" dirty="0">
                <a:latin typeface="Lexend" pitchFamily="2" charset="0"/>
              </a:rPr>
              <a:t>- Renforcement du chargement</a:t>
            </a:r>
          </a:p>
        </p:txBody>
      </p:sp>
      <p:sp>
        <p:nvSpPr>
          <p:cNvPr id="7" name="ZoneTexte 6">
            <a:extLst>
              <a:ext uri="{FF2B5EF4-FFF2-40B4-BE49-F238E27FC236}">
                <a16:creationId xmlns:a16="http://schemas.microsoft.com/office/drawing/2014/main" id="{7DC11B08-CB1C-D884-FDFB-B93F05045F9E}"/>
              </a:ext>
            </a:extLst>
          </p:cNvPr>
          <p:cNvSpPr txBox="1"/>
          <p:nvPr/>
        </p:nvSpPr>
        <p:spPr>
          <a:xfrm>
            <a:off x="838193" y="5550551"/>
            <a:ext cx="10515599" cy="369332"/>
          </a:xfrm>
          <a:prstGeom prst="rect">
            <a:avLst/>
          </a:prstGeom>
          <a:noFill/>
        </p:spPr>
        <p:txBody>
          <a:bodyPr wrap="square">
            <a:spAutoFit/>
          </a:bodyPr>
          <a:lstStyle/>
          <a:p>
            <a:r>
              <a:rPr lang="fr-FR" dirty="0">
                <a:latin typeface="Lexend" pitchFamily="2" charset="0"/>
              </a:rPr>
              <a:t>- Correction et ajouts dans l’export squelette</a:t>
            </a:r>
          </a:p>
        </p:txBody>
      </p:sp>
      <p:sp>
        <p:nvSpPr>
          <p:cNvPr id="10" name="ZoneTexte 9">
            <a:extLst>
              <a:ext uri="{FF2B5EF4-FFF2-40B4-BE49-F238E27FC236}">
                <a16:creationId xmlns:a16="http://schemas.microsoft.com/office/drawing/2014/main" id="{31CA23B1-534A-6BB6-8496-5E67702F6A78}"/>
              </a:ext>
            </a:extLst>
          </p:cNvPr>
          <p:cNvSpPr txBox="1"/>
          <p:nvPr/>
        </p:nvSpPr>
        <p:spPr>
          <a:xfrm>
            <a:off x="838192" y="2379833"/>
            <a:ext cx="10515599" cy="369332"/>
          </a:xfrm>
          <a:prstGeom prst="rect">
            <a:avLst/>
          </a:prstGeom>
          <a:noFill/>
        </p:spPr>
        <p:txBody>
          <a:bodyPr wrap="square">
            <a:spAutoFit/>
          </a:bodyPr>
          <a:lstStyle/>
          <a:p>
            <a:r>
              <a:rPr lang="fr-FR" dirty="0">
                <a:latin typeface="Lexend" pitchFamily="2" charset="0"/>
              </a:rPr>
              <a:t>- Ajout des </a:t>
            </a:r>
            <a:r>
              <a:rPr lang="fr-FR" b="1" dirty="0">
                <a:latin typeface="Lexend" pitchFamily="2" charset="0"/>
              </a:rPr>
              <a:t>icones</a:t>
            </a:r>
            <a:r>
              <a:rPr lang="fr-FR" dirty="0">
                <a:latin typeface="Lexend" pitchFamily="2" charset="0"/>
              </a:rPr>
              <a:t> </a:t>
            </a:r>
          </a:p>
        </p:txBody>
      </p:sp>
      <p:pic>
        <p:nvPicPr>
          <p:cNvPr id="5" name="Image 4">
            <a:extLst>
              <a:ext uri="{FF2B5EF4-FFF2-40B4-BE49-F238E27FC236}">
                <a16:creationId xmlns:a16="http://schemas.microsoft.com/office/drawing/2014/main" id="{2C3D7706-0698-EC65-4172-52CFD725BACE}"/>
              </a:ext>
            </a:extLst>
          </p:cNvPr>
          <p:cNvPicPr>
            <a:picLocks noChangeAspect="1"/>
          </p:cNvPicPr>
          <p:nvPr/>
        </p:nvPicPr>
        <p:blipFill>
          <a:blip r:embed="rId2"/>
          <a:stretch>
            <a:fillRect/>
          </a:stretch>
        </p:blipFill>
        <p:spPr>
          <a:xfrm>
            <a:off x="6823568" y="3848371"/>
            <a:ext cx="5225073" cy="2811759"/>
          </a:xfrm>
          <a:prstGeom prst="rect">
            <a:avLst/>
          </a:prstGeom>
        </p:spPr>
      </p:pic>
      <p:pic>
        <p:nvPicPr>
          <p:cNvPr id="16" name="Image 15">
            <a:extLst>
              <a:ext uri="{FF2B5EF4-FFF2-40B4-BE49-F238E27FC236}">
                <a16:creationId xmlns:a16="http://schemas.microsoft.com/office/drawing/2014/main" id="{5E9D0B9B-84C6-2FEC-6CCB-AD0AFB15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682" y="2376793"/>
            <a:ext cx="374372" cy="374372"/>
          </a:xfrm>
          <a:prstGeom prst="rect">
            <a:avLst/>
          </a:prstGeom>
        </p:spPr>
      </p:pic>
      <p:pic>
        <p:nvPicPr>
          <p:cNvPr id="18" name="Image 17">
            <a:extLst>
              <a:ext uri="{FF2B5EF4-FFF2-40B4-BE49-F238E27FC236}">
                <a16:creationId xmlns:a16="http://schemas.microsoft.com/office/drawing/2014/main" id="{4573B11E-3905-D887-201A-7C07D4A0F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737" y="2376793"/>
            <a:ext cx="374372" cy="374372"/>
          </a:xfrm>
          <a:prstGeom prst="rect">
            <a:avLst/>
          </a:prstGeom>
        </p:spPr>
      </p:pic>
      <p:pic>
        <p:nvPicPr>
          <p:cNvPr id="20" name="Image 19">
            <a:extLst>
              <a:ext uri="{FF2B5EF4-FFF2-40B4-BE49-F238E27FC236}">
                <a16:creationId xmlns:a16="http://schemas.microsoft.com/office/drawing/2014/main" id="{C6446F75-4C27-756D-3109-71EDC87EC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3627" y="2378710"/>
            <a:ext cx="374372" cy="374372"/>
          </a:xfrm>
          <a:prstGeom prst="rect">
            <a:avLst/>
          </a:prstGeom>
        </p:spPr>
      </p:pic>
    </p:spTree>
    <p:extLst>
      <p:ext uri="{BB962C8B-B14F-4D97-AF65-F5344CB8AC3E}">
        <p14:creationId xmlns:p14="http://schemas.microsoft.com/office/powerpoint/2010/main" val="4235737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57AA7-2ABC-CC6A-EACD-54D387FB1F7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CA43591-B515-8ABF-013F-F6A2A3EC806F}"/>
              </a:ext>
            </a:extLst>
          </p:cNvPr>
          <p:cNvSpPr>
            <a:spLocks noGrp="1"/>
          </p:cNvSpPr>
          <p:nvPr>
            <p:ph type="title"/>
          </p:nvPr>
        </p:nvSpPr>
        <p:spPr/>
        <p:txBody>
          <a:bodyPr/>
          <a:lstStyle/>
          <a:p>
            <a:r>
              <a:rPr lang="fr-FR" dirty="0">
                <a:latin typeface="Lexend" pitchFamily="2" charset="0"/>
              </a:rPr>
              <a:t>Version 5 – Finitions</a:t>
            </a:r>
          </a:p>
        </p:txBody>
      </p:sp>
      <p:pic>
        <p:nvPicPr>
          <p:cNvPr id="15" name="Image 14">
            <a:extLst>
              <a:ext uri="{FF2B5EF4-FFF2-40B4-BE49-F238E27FC236}">
                <a16:creationId xmlns:a16="http://schemas.microsoft.com/office/drawing/2014/main" id="{4E19168A-3901-FEB9-2BA1-BB210BA824FC}"/>
              </a:ext>
            </a:extLst>
          </p:cNvPr>
          <p:cNvPicPr>
            <a:picLocks noChangeAspect="1"/>
          </p:cNvPicPr>
          <p:nvPr/>
        </p:nvPicPr>
        <p:blipFill>
          <a:blip r:embed="rId2"/>
          <a:stretch>
            <a:fillRect/>
          </a:stretch>
        </p:blipFill>
        <p:spPr>
          <a:xfrm>
            <a:off x="1140542" y="1313771"/>
            <a:ext cx="9910916" cy="5268926"/>
          </a:xfrm>
          <a:prstGeom prst="rect">
            <a:avLst/>
          </a:prstGeom>
        </p:spPr>
      </p:pic>
    </p:spTree>
    <p:extLst>
      <p:ext uri="{BB962C8B-B14F-4D97-AF65-F5344CB8AC3E}">
        <p14:creationId xmlns:p14="http://schemas.microsoft.com/office/powerpoint/2010/main" val="38826719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84F4D6C7-39A6-583F-656B-E9A39DF04F1A}"/>
              </a:ext>
            </a:extLst>
          </p:cNvPr>
          <p:cNvGrpSpPr/>
          <p:nvPr/>
        </p:nvGrpSpPr>
        <p:grpSpPr>
          <a:xfrm flipH="1">
            <a:off x="8600944" y="3306954"/>
            <a:ext cx="6114519" cy="5344825"/>
            <a:chOff x="4011399" y="2935522"/>
            <a:chExt cx="6178591" cy="5344825"/>
          </a:xfrm>
        </p:grpSpPr>
        <p:sp>
          <p:nvSpPr>
            <p:cNvPr id="4" name="Heptagone 3">
              <a:extLst>
                <a:ext uri="{FF2B5EF4-FFF2-40B4-BE49-F238E27FC236}">
                  <a16:creationId xmlns:a16="http://schemas.microsoft.com/office/drawing/2014/main" id="{921E567A-9764-B666-134E-313A172A55A8}"/>
                </a:ext>
              </a:extLst>
            </p:cNvPr>
            <p:cNvSpPr/>
            <p:nvPr/>
          </p:nvSpPr>
          <p:spPr>
            <a:xfrm>
              <a:off x="6965010" y="5103561"/>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C62D02F-2B44-EE77-772B-B6922E019964}"/>
                </a:ext>
              </a:extLst>
            </p:cNvPr>
            <p:cNvSpPr/>
            <p:nvPr/>
          </p:nvSpPr>
          <p:spPr>
            <a:xfrm>
              <a:off x="6233489" y="4637501"/>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8F784C8D-AEAE-D057-2A8B-A1C15F34DCFA}"/>
                </a:ext>
              </a:extLst>
            </p:cNvPr>
            <p:cNvSpPr/>
            <p:nvPr/>
          </p:nvSpPr>
          <p:spPr>
            <a:xfrm>
              <a:off x="4011399" y="2935522"/>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Titre 1">
            <a:extLst>
              <a:ext uri="{FF2B5EF4-FFF2-40B4-BE49-F238E27FC236}">
                <a16:creationId xmlns:a16="http://schemas.microsoft.com/office/drawing/2014/main" id="{BC1B291A-1429-6C5C-44C5-413140BA83A2}"/>
              </a:ext>
            </a:extLst>
          </p:cNvPr>
          <p:cNvSpPr>
            <a:spLocks noGrp="1"/>
          </p:cNvSpPr>
          <p:nvPr>
            <p:ph type="title"/>
          </p:nvPr>
        </p:nvSpPr>
        <p:spPr/>
        <p:txBody>
          <a:bodyPr/>
          <a:lstStyle/>
          <a:p>
            <a:r>
              <a:rPr lang="fr-FR" dirty="0">
                <a:latin typeface="Lexend" pitchFamily="2" charset="0"/>
              </a:rPr>
              <a:t>Version 1 - Initialisation</a:t>
            </a:r>
          </a:p>
        </p:txBody>
      </p:sp>
      <p:sp>
        <p:nvSpPr>
          <p:cNvPr id="8" name="ZoneTexte 7">
            <a:extLst>
              <a:ext uri="{FF2B5EF4-FFF2-40B4-BE49-F238E27FC236}">
                <a16:creationId xmlns:a16="http://schemas.microsoft.com/office/drawing/2014/main" id="{8B0858FA-5007-53CC-FE1D-4BFF6A6EA556}"/>
              </a:ext>
            </a:extLst>
          </p:cNvPr>
          <p:cNvSpPr txBox="1"/>
          <p:nvPr/>
        </p:nvSpPr>
        <p:spPr>
          <a:xfrm>
            <a:off x="838199" y="1479078"/>
            <a:ext cx="10515599" cy="923330"/>
          </a:xfrm>
          <a:prstGeom prst="rect">
            <a:avLst/>
          </a:prstGeom>
          <a:noFill/>
        </p:spPr>
        <p:txBody>
          <a:bodyPr wrap="square">
            <a:spAutoFit/>
          </a:bodyPr>
          <a:lstStyle/>
          <a:p>
            <a:r>
              <a:rPr lang="fr-FR" dirty="0">
                <a:latin typeface="Lexend" pitchFamily="2" charset="0"/>
              </a:rPr>
              <a:t>L'objectif principal de l'itération était de développer les fonctionnalités de base de l'application ADG, notamment la conception de l'interface graphique, la gestion du drag and drop et les bases de gestions d’introspection et gestion de classes.</a:t>
            </a:r>
          </a:p>
        </p:txBody>
      </p:sp>
      <p:sp>
        <p:nvSpPr>
          <p:cNvPr id="9" name="ZoneTexte 8">
            <a:extLst>
              <a:ext uri="{FF2B5EF4-FFF2-40B4-BE49-F238E27FC236}">
                <a16:creationId xmlns:a16="http://schemas.microsoft.com/office/drawing/2014/main" id="{C52BCF4C-11BD-9089-AF7B-CC2BA1447C63}"/>
              </a:ext>
            </a:extLst>
          </p:cNvPr>
          <p:cNvSpPr txBox="1"/>
          <p:nvPr/>
        </p:nvSpPr>
        <p:spPr>
          <a:xfrm>
            <a:off x="838196" y="4312888"/>
            <a:ext cx="10515599" cy="369332"/>
          </a:xfrm>
          <a:prstGeom prst="rect">
            <a:avLst/>
          </a:prstGeom>
          <a:noFill/>
        </p:spPr>
        <p:txBody>
          <a:bodyPr wrap="square">
            <a:spAutoFit/>
          </a:bodyPr>
          <a:lstStyle/>
          <a:p>
            <a:r>
              <a:rPr lang="fr-FR" dirty="0">
                <a:latin typeface="Lexend" pitchFamily="2" charset="0"/>
              </a:rPr>
              <a:t>- Bases de l’</a:t>
            </a:r>
            <a:r>
              <a:rPr lang="fr-FR" b="1" dirty="0">
                <a:latin typeface="Lexend" pitchFamily="2" charset="0"/>
              </a:rPr>
              <a:t>interface</a:t>
            </a:r>
            <a:r>
              <a:rPr lang="fr-FR" dirty="0">
                <a:latin typeface="Lexend" pitchFamily="2" charset="0"/>
              </a:rPr>
              <a:t> graphique</a:t>
            </a:r>
          </a:p>
        </p:txBody>
      </p:sp>
      <p:sp>
        <p:nvSpPr>
          <p:cNvPr id="12" name="ZoneTexte 11">
            <a:extLst>
              <a:ext uri="{FF2B5EF4-FFF2-40B4-BE49-F238E27FC236}">
                <a16:creationId xmlns:a16="http://schemas.microsoft.com/office/drawing/2014/main" id="{1E7D0D5C-D155-BB4B-C161-350CA1CEAD84}"/>
              </a:ext>
            </a:extLst>
          </p:cNvPr>
          <p:cNvSpPr txBox="1"/>
          <p:nvPr/>
        </p:nvSpPr>
        <p:spPr>
          <a:xfrm>
            <a:off x="838196" y="3217639"/>
            <a:ext cx="10515599" cy="369332"/>
          </a:xfrm>
          <a:prstGeom prst="rect">
            <a:avLst/>
          </a:prstGeom>
          <a:noFill/>
        </p:spPr>
        <p:txBody>
          <a:bodyPr wrap="square">
            <a:spAutoFit/>
          </a:bodyPr>
          <a:lstStyle/>
          <a:p>
            <a:pPr algn="l" rtl="0" eaLnBrk="1" latinLnBrk="0" hangingPunct="1">
              <a:buClrTx/>
              <a:buSzPts val="1800"/>
            </a:pPr>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Introspection</a:t>
            </a:r>
            <a:r>
              <a:rPr lang="fr-FR" sz="1800" kern="1200" dirty="0">
                <a:solidFill>
                  <a:srgbClr val="000000"/>
                </a:solidFill>
                <a:effectLst/>
                <a:latin typeface="Lexend" pitchFamily="2" charset="0"/>
                <a:ea typeface="+mn-ea"/>
                <a:cs typeface="+mn-cs"/>
              </a:rPr>
              <a:t> (Analyser)</a:t>
            </a:r>
            <a:endParaRPr lang="fr-FR" sz="1800" dirty="0">
              <a:effectLst/>
            </a:endParaRPr>
          </a:p>
        </p:txBody>
      </p:sp>
      <p:sp>
        <p:nvSpPr>
          <p:cNvPr id="13" name="ZoneTexte 12">
            <a:extLst>
              <a:ext uri="{FF2B5EF4-FFF2-40B4-BE49-F238E27FC236}">
                <a16:creationId xmlns:a16="http://schemas.microsoft.com/office/drawing/2014/main" id="{DF609E6C-92AF-71AC-6199-60AC73C0F471}"/>
              </a:ext>
            </a:extLst>
          </p:cNvPr>
          <p:cNvSpPr txBox="1"/>
          <p:nvPr/>
        </p:nvSpPr>
        <p:spPr>
          <a:xfrm>
            <a:off x="838197" y="3771388"/>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Gestion de </a:t>
            </a:r>
            <a:r>
              <a:rPr lang="fr-FR" sz="1800" b="1" kern="1200" dirty="0">
                <a:solidFill>
                  <a:srgbClr val="000000"/>
                </a:solidFill>
                <a:effectLst/>
                <a:latin typeface="Lexend" pitchFamily="2" charset="0"/>
                <a:ea typeface="+mn-ea"/>
                <a:cs typeface="+mn-cs"/>
              </a:rPr>
              <a:t>classe</a:t>
            </a:r>
            <a:r>
              <a:rPr lang="fr-FR" sz="1800" kern="1200" dirty="0">
                <a:solidFill>
                  <a:srgbClr val="000000"/>
                </a:solidFill>
                <a:effectLst/>
                <a:latin typeface="Lexend" pitchFamily="2" charset="0"/>
                <a:ea typeface="+mn-ea"/>
                <a:cs typeface="+mn-cs"/>
              </a:rPr>
              <a:t> (Classe) avec génération </a:t>
            </a:r>
            <a:r>
              <a:rPr lang="fr-FR" sz="1800" b="1" kern="1200" dirty="0">
                <a:solidFill>
                  <a:srgbClr val="000000"/>
                </a:solidFill>
                <a:effectLst/>
                <a:latin typeface="Lexend" pitchFamily="2" charset="0"/>
                <a:ea typeface="+mn-ea"/>
                <a:cs typeface="+mn-cs"/>
              </a:rPr>
              <a:t>UML</a:t>
            </a:r>
            <a:endParaRPr lang="fr-FR" b="1" dirty="0">
              <a:effectLst/>
            </a:endParaRPr>
          </a:p>
        </p:txBody>
      </p:sp>
      <p:sp>
        <p:nvSpPr>
          <p:cNvPr id="14" name="ZoneTexte 13">
            <a:extLst>
              <a:ext uri="{FF2B5EF4-FFF2-40B4-BE49-F238E27FC236}">
                <a16:creationId xmlns:a16="http://schemas.microsoft.com/office/drawing/2014/main" id="{B4083D57-5DDC-6BBD-3D86-0AF4BBA9B535}"/>
              </a:ext>
            </a:extLst>
          </p:cNvPr>
          <p:cNvSpPr txBox="1"/>
          <p:nvPr/>
        </p:nvSpPr>
        <p:spPr>
          <a:xfrm>
            <a:off x="838195" y="2670015"/>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Drag and Drop </a:t>
            </a:r>
            <a:r>
              <a:rPr lang="fr-FR" sz="1800" kern="1200" dirty="0">
                <a:solidFill>
                  <a:srgbClr val="000000"/>
                </a:solidFill>
                <a:effectLst/>
                <a:latin typeface="Lexend" pitchFamily="2" charset="0"/>
                <a:ea typeface="+mn-ea"/>
                <a:cs typeface="+mn-cs"/>
              </a:rPr>
              <a:t>depuis l’extérieur de l’application</a:t>
            </a:r>
            <a:endParaRPr lang="fr-FR" dirty="0">
              <a:effectLst/>
            </a:endParaRPr>
          </a:p>
        </p:txBody>
      </p:sp>
      <p:pic>
        <p:nvPicPr>
          <p:cNvPr id="16" name="Image 15">
            <a:extLst>
              <a:ext uri="{FF2B5EF4-FFF2-40B4-BE49-F238E27FC236}">
                <a16:creationId xmlns:a16="http://schemas.microsoft.com/office/drawing/2014/main" id="{E752FED1-A488-F2DA-2562-5B75F061A286}"/>
              </a:ext>
            </a:extLst>
          </p:cNvPr>
          <p:cNvPicPr>
            <a:picLocks noChangeAspect="1"/>
          </p:cNvPicPr>
          <p:nvPr/>
        </p:nvPicPr>
        <p:blipFill>
          <a:blip r:embed="rId2"/>
          <a:stretch>
            <a:fillRect/>
          </a:stretch>
        </p:blipFill>
        <p:spPr>
          <a:xfrm>
            <a:off x="6596601" y="4065890"/>
            <a:ext cx="5383197" cy="2626064"/>
          </a:xfrm>
          <a:prstGeom prst="rect">
            <a:avLst/>
          </a:prstGeom>
        </p:spPr>
      </p:pic>
    </p:spTree>
    <p:extLst>
      <p:ext uri="{BB962C8B-B14F-4D97-AF65-F5344CB8AC3E}">
        <p14:creationId xmlns:p14="http://schemas.microsoft.com/office/powerpoint/2010/main" val="20201052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6A2DD-0051-55E9-8CDF-5B5B64F2903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765F15A-8016-8D18-CBC1-B35232EE7E69}"/>
              </a:ext>
            </a:extLst>
          </p:cNvPr>
          <p:cNvSpPr>
            <a:spLocks noGrp="1"/>
          </p:cNvSpPr>
          <p:nvPr>
            <p:ph type="title"/>
          </p:nvPr>
        </p:nvSpPr>
        <p:spPr/>
        <p:txBody>
          <a:bodyPr/>
          <a:lstStyle/>
          <a:p>
            <a:r>
              <a:rPr lang="fr-FR" dirty="0">
                <a:latin typeface="Lexend" pitchFamily="2" charset="0"/>
              </a:rPr>
              <a:t>Version 1 - Initialisation</a:t>
            </a:r>
          </a:p>
        </p:txBody>
      </p:sp>
      <p:pic>
        <p:nvPicPr>
          <p:cNvPr id="10" name="Image 9">
            <a:extLst>
              <a:ext uri="{FF2B5EF4-FFF2-40B4-BE49-F238E27FC236}">
                <a16:creationId xmlns:a16="http://schemas.microsoft.com/office/drawing/2014/main" id="{44690636-FEB5-1245-9119-0C4E84432731}"/>
              </a:ext>
            </a:extLst>
          </p:cNvPr>
          <p:cNvPicPr>
            <a:picLocks noChangeAspect="1"/>
          </p:cNvPicPr>
          <p:nvPr/>
        </p:nvPicPr>
        <p:blipFill>
          <a:blip r:embed="rId2"/>
          <a:stretch>
            <a:fillRect/>
          </a:stretch>
        </p:blipFill>
        <p:spPr>
          <a:xfrm>
            <a:off x="0" y="1620973"/>
            <a:ext cx="12192000" cy="3616054"/>
          </a:xfrm>
          <a:prstGeom prst="rect">
            <a:avLst/>
          </a:prstGeom>
        </p:spPr>
      </p:pic>
    </p:spTree>
    <p:extLst>
      <p:ext uri="{BB962C8B-B14F-4D97-AF65-F5344CB8AC3E}">
        <p14:creationId xmlns:p14="http://schemas.microsoft.com/office/powerpoint/2010/main" val="31429265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607E2-97A1-F846-67BE-F424B7C6C8F7}"/>
            </a:ext>
          </a:extLst>
        </p:cNvPr>
        <p:cNvGrpSpPr/>
        <p:nvPr/>
      </p:nvGrpSpPr>
      <p:grpSpPr>
        <a:xfrm>
          <a:off x="0" y="0"/>
          <a:ext cx="0" cy="0"/>
          <a:chOff x="0" y="0"/>
          <a:chExt cx="0" cy="0"/>
        </a:xfrm>
      </p:grpSpPr>
      <p:grpSp>
        <p:nvGrpSpPr>
          <p:cNvPr id="18" name="Groupe 17">
            <a:extLst>
              <a:ext uri="{FF2B5EF4-FFF2-40B4-BE49-F238E27FC236}">
                <a16:creationId xmlns:a16="http://schemas.microsoft.com/office/drawing/2014/main" id="{B490E98E-F5E0-7ECB-AF83-2B9A6ED6C6EC}"/>
              </a:ext>
            </a:extLst>
          </p:cNvPr>
          <p:cNvGrpSpPr/>
          <p:nvPr/>
        </p:nvGrpSpPr>
        <p:grpSpPr>
          <a:xfrm flipH="1">
            <a:off x="8600944" y="3306954"/>
            <a:ext cx="6114519" cy="5344825"/>
            <a:chOff x="4011399" y="2935522"/>
            <a:chExt cx="6178591" cy="5344825"/>
          </a:xfrm>
        </p:grpSpPr>
        <p:sp>
          <p:nvSpPr>
            <p:cNvPr id="19" name="Heptagone 18">
              <a:extLst>
                <a:ext uri="{FF2B5EF4-FFF2-40B4-BE49-F238E27FC236}">
                  <a16:creationId xmlns:a16="http://schemas.microsoft.com/office/drawing/2014/main" id="{3DCE1F51-4DCE-7260-6A7B-8118128D8D33}"/>
                </a:ext>
              </a:extLst>
            </p:cNvPr>
            <p:cNvSpPr/>
            <p:nvPr/>
          </p:nvSpPr>
          <p:spPr>
            <a:xfrm>
              <a:off x="6965010" y="5103561"/>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80A83CA-4BDE-B0BA-122D-EA3E506301D0}"/>
                </a:ext>
              </a:extLst>
            </p:cNvPr>
            <p:cNvSpPr/>
            <p:nvPr/>
          </p:nvSpPr>
          <p:spPr>
            <a:xfrm>
              <a:off x="6233489" y="4637501"/>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DD1EBC84-EF9B-D1F4-C3D9-FC898CDEDFE0}"/>
                </a:ext>
              </a:extLst>
            </p:cNvPr>
            <p:cNvSpPr/>
            <p:nvPr/>
          </p:nvSpPr>
          <p:spPr>
            <a:xfrm>
              <a:off x="4011399" y="2935522"/>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Titre 1">
            <a:extLst>
              <a:ext uri="{FF2B5EF4-FFF2-40B4-BE49-F238E27FC236}">
                <a16:creationId xmlns:a16="http://schemas.microsoft.com/office/drawing/2014/main" id="{DEAA3B1B-397A-66A8-79CE-487ECA26CFD9}"/>
              </a:ext>
            </a:extLst>
          </p:cNvPr>
          <p:cNvSpPr>
            <a:spLocks noGrp="1"/>
          </p:cNvSpPr>
          <p:nvPr>
            <p:ph type="title"/>
          </p:nvPr>
        </p:nvSpPr>
        <p:spPr/>
        <p:txBody>
          <a:bodyPr/>
          <a:lstStyle/>
          <a:p>
            <a:r>
              <a:rPr lang="fr-FR" dirty="0">
                <a:latin typeface="Lexend" pitchFamily="2" charset="0"/>
              </a:rPr>
              <a:t>Version 2 - Consolidation</a:t>
            </a:r>
          </a:p>
        </p:txBody>
      </p:sp>
      <p:sp>
        <p:nvSpPr>
          <p:cNvPr id="8" name="ZoneTexte 7">
            <a:extLst>
              <a:ext uri="{FF2B5EF4-FFF2-40B4-BE49-F238E27FC236}">
                <a16:creationId xmlns:a16="http://schemas.microsoft.com/office/drawing/2014/main" id="{52D82A55-0DDC-F8A7-5D2C-3C3E03D97A9E}"/>
              </a:ext>
            </a:extLst>
          </p:cNvPr>
          <p:cNvSpPr txBox="1"/>
          <p:nvPr/>
        </p:nvSpPr>
        <p:spPr>
          <a:xfrm>
            <a:off x="838199" y="1479078"/>
            <a:ext cx="10515599" cy="923330"/>
          </a:xfrm>
          <a:prstGeom prst="rect">
            <a:avLst/>
          </a:prstGeom>
          <a:noFill/>
        </p:spPr>
        <p:txBody>
          <a:bodyPr wrap="square">
            <a:spAutoFit/>
          </a:bodyPr>
          <a:lstStyle/>
          <a:p>
            <a:r>
              <a:rPr lang="fr-FR" dirty="0">
                <a:latin typeface="Lexend" pitchFamily="2" charset="0"/>
              </a:rPr>
              <a:t>L'objectif principal de l'itération était de développer et stabiliser les fonctionnalités essentielles de l'application ADG, notamment le drag &amp; drop, la gestion des projets, et l'exploration des fichiers.</a:t>
            </a:r>
          </a:p>
        </p:txBody>
      </p:sp>
      <p:sp>
        <p:nvSpPr>
          <p:cNvPr id="9" name="ZoneTexte 8">
            <a:extLst>
              <a:ext uri="{FF2B5EF4-FFF2-40B4-BE49-F238E27FC236}">
                <a16:creationId xmlns:a16="http://schemas.microsoft.com/office/drawing/2014/main" id="{809E72C3-2986-0EA5-B9C1-3AAB91AF0707}"/>
              </a:ext>
            </a:extLst>
          </p:cNvPr>
          <p:cNvSpPr txBox="1"/>
          <p:nvPr/>
        </p:nvSpPr>
        <p:spPr>
          <a:xfrm>
            <a:off x="838196" y="4312888"/>
            <a:ext cx="10515599" cy="369332"/>
          </a:xfrm>
          <a:prstGeom prst="rect">
            <a:avLst/>
          </a:prstGeom>
          <a:noFill/>
        </p:spPr>
        <p:txBody>
          <a:bodyPr wrap="square">
            <a:spAutoFit/>
          </a:bodyPr>
          <a:lstStyle/>
          <a:p>
            <a:r>
              <a:rPr lang="fr-FR" dirty="0">
                <a:latin typeface="Lexend" pitchFamily="2" charset="0"/>
              </a:rPr>
              <a:t>- Système de création d’un </a:t>
            </a:r>
            <a:r>
              <a:rPr lang="fr-FR" b="1" dirty="0">
                <a:latin typeface="Lexend" pitchFamily="2" charset="0"/>
              </a:rPr>
              <a:t>nouveau projet</a:t>
            </a:r>
          </a:p>
        </p:txBody>
      </p:sp>
      <p:sp>
        <p:nvSpPr>
          <p:cNvPr id="12" name="ZoneTexte 11">
            <a:extLst>
              <a:ext uri="{FF2B5EF4-FFF2-40B4-BE49-F238E27FC236}">
                <a16:creationId xmlns:a16="http://schemas.microsoft.com/office/drawing/2014/main" id="{21F0CEA0-950E-8CA1-6EB4-BA2AFF72D83B}"/>
              </a:ext>
            </a:extLst>
          </p:cNvPr>
          <p:cNvSpPr txBox="1"/>
          <p:nvPr/>
        </p:nvSpPr>
        <p:spPr>
          <a:xfrm>
            <a:off x="838196" y="3217639"/>
            <a:ext cx="10515599" cy="369332"/>
          </a:xfrm>
          <a:prstGeom prst="rect">
            <a:avLst/>
          </a:prstGeom>
          <a:noFill/>
        </p:spPr>
        <p:txBody>
          <a:bodyPr wrap="square">
            <a:spAutoFit/>
          </a:bodyPr>
          <a:lstStyle/>
          <a:p>
            <a:pPr algn="l" rtl="0" eaLnBrk="1" latinLnBrk="0" hangingPunct="1">
              <a:buClrTx/>
              <a:buSzPts val="1800"/>
            </a:pPr>
            <a:r>
              <a:rPr lang="fr-FR" sz="1800" kern="1200" dirty="0">
                <a:solidFill>
                  <a:srgbClr val="000000"/>
                </a:solidFill>
                <a:effectLst/>
                <a:latin typeface="Lexend" pitchFamily="2" charset="0"/>
                <a:ea typeface="+mn-ea"/>
                <a:cs typeface="+mn-cs"/>
              </a:rPr>
              <a:t>- </a:t>
            </a:r>
            <a:r>
              <a:rPr lang="fr-FR" b="1" dirty="0">
                <a:solidFill>
                  <a:srgbClr val="000000"/>
                </a:solidFill>
                <a:latin typeface="Lexend" pitchFamily="2" charset="0"/>
              </a:rPr>
              <a:t>Explorateur de fichier </a:t>
            </a:r>
            <a:r>
              <a:rPr lang="fr-FR" dirty="0">
                <a:solidFill>
                  <a:srgbClr val="000000"/>
                </a:solidFill>
                <a:latin typeface="Lexend" pitchFamily="2" charset="0"/>
              </a:rPr>
              <a:t>/ dossier et Projets récents</a:t>
            </a:r>
            <a:endParaRPr lang="fr-FR" sz="1800" dirty="0">
              <a:effectLst/>
            </a:endParaRPr>
          </a:p>
        </p:txBody>
      </p:sp>
      <p:sp>
        <p:nvSpPr>
          <p:cNvPr id="13" name="ZoneTexte 12">
            <a:extLst>
              <a:ext uri="{FF2B5EF4-FFF2-40B4-BE49-F238E27FC236}">
                <a16:creationId xmlns:a16="http://schemas.microsoft.com/office/drawing/2014/main" id="{600047D8-F228-9D02-2C5B-C82276C172B2}"/>
              </a:ext>
            </a:extLst>
          </p:cNvPr>
          <p:cNvSpPr txBox="1"/>
          <p:nvPr/>
        </p:nvSpPr>
        <p:spPr>
          <a:xfrm>
            <a:off x="838197" y="3771388"/>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Dossier application ADG</a:t>
            </a:r>
            <a:endParaRPr lang="fr-FR" dirty="0">
              <a:effectLst/>
            </a:endParaRPr>
          </a:p>
        </p:txBody>
      </p:sp>
      <p:sp>
        <p:nvSpPr>
          <p:cNvPr id="14" name="ZoneTexte 13">
            <a:extLst>
              <a:ext uri="{FF2B5EF4-FFF2-40B4-BE49-F238E27FC236}">
                <a16:creationId xmlns:a16="http://schemas.microsoft.com/office/drawing/2014/main" id="{C63ED406-212E-D627-4013-DAA1B04E6F50}"/>
              </a:ext>
            </a:extLst>
          </p:cNvPr>
          <p:cNvSpPr txBox="1"/>
          <p:nvPr/>
        </p:nvSpPr>
        <p:spPr>
          <a:xfrm>
            <a:off x="838193" y="2658407"/>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Drag and Drop </a:t>
            </a:r>
            <a:r>
              <a:rPr lang="fr-FR" sz="1800" kern="1200" dirty="0">
                <a:solidFill>
                  <a:srgbClr val="000000"/>
                </a:solidFill>
                <a:effectLst/>
                <a:latin typeface="Lexend" pitchFamily="2" charset="0"/>
                <a:ea typeface="+mn-ea"/>
                <a:cs typeface="+mn-cs"/>
              </a:rPr>
              <a:t>v2, plus solide</a:t>
            </a:r>
            <a:endParaRPr lang="fr-FR" dirty="0">
              <a:effectLst/>
            </a:endParaRPr>
          </a:p>
        </p:txBody>
      </p:sp>
      <p:sp>
        <p:nvSpPr>
          <p:cNvPr id="4" name="ZoneTexte 3">
            <a:extLst>
              <a:ext uri="{FF2B5EF4-FFF2-40B4-BE49-F238E27FC236}">
                <a16:creationId xmlns:a16="http://schemas.microsoft.com/office/drawing/2014/main" id="{8FE4C55D-93F3-F8F3-E6F1-B8B59D6526DE}"/>
              </a:ext>
            </a:extLst>
          </p:cNvPr>
          <p:cNvSpPr txBox="1"/>
          <p:nvPr/>
        </p:nvSpPr>
        <p:spPr>
          <a:xfrm>
            <a:off x="838194" y="4777129"/>
            <a:ext cx="10515599" cy="369332"/>
          </a:xfrm>
          <a:prstGeom prst="rect">
            <a:avLst/>
          </a:prstGeom>
          <a:noFill/>
        </p:spPr>
        <p:txBody>
          <a:bodyPr wrap="square">
            <a:spAutoFit/>
          </a:bodyPr>
          <a:lstStyle/>
          <a:p>
            <a:r>
              <a:rPr lang="fr-FR" dirty="0">
                <a:latin typeface="Lexend" pitchFamily="2" charset="0"/>
              </a:rPr>
              <a:t>- Premiers visuels des classes</a:t>
            </a:r>
          </a:p>
        </p:txBody>
      </p:sp>
      <p:sp>
        <p:nvSpPr>
          <p:cNvPr id="5" name="ZoneTexte 4">
            <a:extLst>
              <a:ext uri="{FF2B5EF4-FFF2-40B4-BE49-F238E27FC236}">
                <a16:creationId xmlns:a16="http://schemas.microsoft.com/office/drawing/2014/main" id="{05017BEF-A168-B5FE-BC42-BD78D602CB6C}"/>
              </a:ext>
            </a:extLst>
          </p:cNvPr>
          <p:cNvSpPr txBox="1"/>
          <p:nvPr/>
        </p:nvSpPr>
        <p:spPr>
          <a:xfrm>
            <a:off x="838193" y="5295434"/>
            <a:ext cx="10515599" cy="369332"/>
          </a:xfrm>
          <a:prstGeom prst="rect">
            <a:avLst/>
          </a:prstGeom>
          <a:noFill/>
        </p:spPr>
        <p:txBody>
          <a:bodyPr wrap="square">
            <a:spAutoFit/>
          </a:bodyPr>
          <a:lstStyle/>
          <a:p>
            <a:r>
              <a:rPr lang="fr-FR" dirty="0">
                <a:latin typeface="Lexend" pitchFamily="2" charset="0"/>
              </a:rPr>
              <a:t>- Exportation </a:t>
            </a:r>
            <a:r>
              <a:rPr lang="fr-FR" b="1" dirty="0" err="1">
                <a:latin typeface="Lexend" pitchFamily="2" charset="0"/>
              </a:rPr>
              <a:t>pUML</a:t>
            </a:r>
            <a:endParaRPr lang="fr-FR" b="1" dirty="0">
              <a:latin typeface="Lexend" pitchFamily="2" charset="0"/>
            </a:endParaRPr>
          </a:p>
        </p:txBody>
      </p:sp>
      <p:pic>
        <p:nvPicPr>
          <p:cNvPr id="11" name="Image 10">
            <a:extLst>
              <a:ext uri="{FF2B5EF4-FFF2-40B4-BE49-F238E27FC236}">
                <a16:creationId xmlns:a16="http://schemas.microsoft.com/office/drawing/2014/main" id="{597648C7-7AE8-46BB-B44F-508EA5E8F8BB}"/>
              </a:ext>
            </a:extLst>
          </p:cNvPr>
          <p:cNvPicPr>
            <a:picLocks noChangeAspect="1"/>
          </p:cNvPicPr>
          <p:nvPr/>
        </p:nvPicPr>
        <p:blipFill>
          <a:blip r:embed="rId2"/>
          <a:stretch>
            <a:fillRect/>
          </a:stretch>
        </p:blipFill>
        <p:spPr>
          <a:xfrm>
            <a:off x="6597354" y="4008006"/>
            <a:ext cx="5431605" cy="2626063"/>
          </a:xfrm>
          <a:prstGeom prst="rect">
            <a:avLst/>
          </a:prstGeom>
        </p:spPr>
      </p:pic>
      <p:sp>
        <p:nvSpPr>
          <p:cNvPr id="15" name="ZoneTexte 14">
            <a:extLst>
              <a:ext uri="{FF2B5EF4-FFF2-40B4-BE49-F238E27FC236}">
                <a16:creationId xmlns:a16="http://schemas.microsoft.com/office/drawing/2014/main" id="{DFE2FD2E-A4D3-D650-E05D-B0106451690F}"/>
              </a:ext>
            </a:extLst>
          </p:cNvPr>
          <p:cNvSpPr txBox="1"/>
          <p:nvPr/>
        </p:nvSpPr>
        <p:spPr>
          <a:xfrm>
            <a:off x="838193" y="5754605"/>
            <a:ext cx="10515599" cy="369332"/>
          </a:xfrm>
          <a:prstGeom prst="rect">
            <a:avLst/>
          </a:prstGeom>
          <a:noFill/>
        </p:spPr>
        <p:txBody>
          <a:bodyPr wrap="square">
            <a:spAutoFit/>
          </a:bodyPr>
          <a:lstStyle/>
          <a:p>
            <a:r>
              <a:rPr lang="fr-FR" dirty="0">
                <a:latin typeface="Lexend" pitchFamily="2" charset="0"/>
              </a:rPr>
              <a:t>- Consolidation des </a:t>
            </a:r>
            <a:r>
              <a:rPr lang="fr-FR" b="1" dirty="0">
                <a:latin typeface="Lexend" pitchFamily="2" charset="0"/>
              </a:rPr>
              <a:t>tests</a:t>
            </a:r>
          </a:p>
        </p:txBody>
      </p:sp>
    </p:spTree>
    <p:extLst>
      <p:ext uri="{BB962C8B-B14F-4D97-AF65-F5344CB8AC3E}">
        <p14:creationId xmlns:p14="http://schemas.microsoft.com/office/powerpoint/2010/main" val="28200971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C03B0-0729-4750-D300-D708025A0CC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8589986-1F63-DB5D-3EE5-90AA645C9B5A}"/>
              </a:ext>
            </a:extLst>
          </p:cNvPr>
          <p:cNvSpPr>
            <a:spLocks noGrp="1"/>
          </p:cNvSpPr>
          <p:nvPr>
            <p:ph type="title"/>
          </p:nvPr>
        </p:nvSpPr>
        <p:spPr/>
        <p:txBody>
          <a:bodyPr/>
          <a:lstStyle/>
          <a:p>
            <a:r>
              <a:rPr lang="fr-FR" dirty="0">
                <a:latin typeface="Lexend" pitchFamily="2" charset="0"/>
              </a:rPr>
              <a:t>Version 2 - Consolidation</a:t>
            </a:r>
          </a:p>
        </p:txBody>
      </p:sp>
      <p:pic>
        <p:nvPicPr>
          <p:cNvPr id="6" name="Image 5">
            <a:extLst>
              <a:ext uri="{FF2B5EF4-FFF2-40B4-BE49-F238E27FC236}">
                <a16:creationId xmlns:a16="http://schemas.microsoft.com/office/drawing/2014/main" id="{B7D4639C-2CC1-F636-5239-C4CA97DBB603}"/>
              </a:ext>
            </a:extLst>
          </p:cNvPr>
          <p:cNvPicPr>
            <a:picLocks noChangeAspect="1"/>
          </p:cNvPicPr>
          <p:nvPr/>
        </p:nvPicPr>
        <p:blipFill>
          <a:blip r:embed="rId2"/>
          <a:stretch>
            <a:fillRect/>
          </a:stretch>
        </p:blipFill>
        <p:spPr>
          <a:xfrm>
            <a:off x="538162" y="1690688"/>
            <a:ext cx="11115675" cy="4343400"/>
          </a:xfrm>
          <a:prstGeom prst="rect">
            <a:avLst/>
          </a:prstGeom>
        </p:spPr>
      </p:pic>
    </p:spTree>
    <p:extLst>
      <p:ext uri="{BB962C8B-B14F-4D97-AF65-F5344CB8AC3E}">
        <p14:creationId xmlns:p14="http://schemas.microsoft.com/office/powerpoint/2010/main" val="15750314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58A4-C979-2B47-CD84-5FFE7915CBF6}"/>
            </a:ext>
          </a:extLst>
        </p:cNvPr>
        <p:cNvGrpSpPr/>
        <p:nvPr/>
      </p:nvGrpSpPr>
      <p:grpSpPr>
        <a:xfrm>
          <a:off x="0" y="0"/>
          <a:ext cx="0" cy="0"/>
          <a:chOff x="0" y="0"/>
          <a:chExt cx="0" cy="0"/>
        </a:xfrm>
      </p:grpSpPr>
      <p:grpSp>
        <p:nvGrpSpPr>
          <p:cNvPr id="15" name="Groupe 14">
            <a:extLst>
              <a:ext uri="{FF2B5EF4-FFF2-40B4-BE49-F238E27FC236}">
                <a16:creationId xmlns:a16="http://schemas.microsoft.com/office/drawing/2014/main" id="{E6ECCFF9-8D2B-CAEE-F2F8-DEC9111F53E7}"/>
              </a:ext>
            </a:extLst>
          </p:cNvPr>
          <p:cNvGrpSpPr/>
          <p:nvPr/>
        </p:nvGrpSpPr>
        <p:grpSpPr>
          <a:xfrm flipH="1">
            <a:off x="8600944" y="3306954"/>
            <a:ext cx="6114519" cy="5344825"/>
            <a:chOff x="4011399" y="2935522"/>
            <a:chExt cx="6178591" cy="5344825"/>
          </a:xfrm>
        </p:grpSpPr>
        <p:sp>
          <p:nvSpPr>
            <p:cNvPr id="16" name="Heptagone 15">
              <a:extLst>
                <a:ext uri="{FF2B5EF4-FFF2-40B4-BE49-F238E27FC236}">
                  <a16:creationId xmlns:a16="http://schemas.microsoft.com/office/drawing/2014/main" id="{4557EF44-4EA9-5FB6-45D1-6F21A02216EE}"/>
                </a:ext>
              </a:extLst>
            </p:cNvPr>
            <p:cNvSpPr/>
            <p:nvPr/>
          </p:nvSpPr>
          <p:spPr>
            <a:xfrm>
              <a:off x="6965010" y="5103561"/>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DAC28918-B00E-E52B-8763-D13B78052630}"/>
                </a:ext>
              </a:extLst>
            </p:cNvPr>
            <p:cNvSpPr/>
            <p:nvPr/>
          </p:nvSpPr>
          <p:spPr>
            <a:xfrm>
              <a:off x="6233489" y="4637501"/>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AC90F80C-024F-333F-6339-629705DEC1D8}"/>
                </a:ext>
              </a:extLst>
            </p:cNvPr>
            <p:cNvSpPr/>
            <p:nvPr/>
          </p:nvSpPr>
          <p:spPr>
            <a:xfrm>
              <a:off x="4011399" y="2935522"/>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Titre 1">
            <a:extLst>
              <a:ext uri="{FF2B5EF4-FFF2-40B4-BE49-F238E27FC236}">
                <a16:creationId xmlns:a16="http://schemas.microsoft.com/office/drawing/2014/main" id="{3D769C13-F625-5645-4BB6-44BF4E6EA466}"/>
              </a:ext>
            </a:extLst>
          </p:cNvPr>
          <p:cNvSpPr>
            <a:spLocks noGrp="1"/>
          </p:cNvSpPr>
          <p:nvPr>
            <p:ph type="title"/>
          </p:nvPr>
        </p:nvSpPr>
        <p:spPr/>
        <p:txBody>
          <a:bodyPr/>
          <a:lstStyle/>
          <a:p>
            <a:r>
              <a:rPr lang="fr-FR" dirty="0">
                <a:latin typeface="Lexend" pitchFamily="2" charset="0"/>
              </a:rPr>
              <a:t>Version 3 - Corrections</a:t>
            </a:r>
          </a:p>
        </p:txBody>
      </p:sp>
      <p:sp>
        <p:nvSpPr>
          <p:cNvPr id="8" name="ZoneTexte 7">
            <a:extLst>
              <a:ext uri="{FF2B5EF4-FFF2-40B4-BE49-F238E27FC236}">
                <a16:creationId xmlns:a16="http://schemas.microsoft.com/office/drawing/2014/main" id="{6F2B69C9-FA90-B56F-77BF-621F5808582E}"/>
              </a:ext>
            </a:extLst>
          </p:cNvPr>
          <p:cNvSpPr txBox="1"/>
          <p:nvPr/>
        </p:nvSpPr>
        <p:spPr>
          <a:xfrm>
            <a:off x="838199" y="1479078"/>
            <a:ext cx="10515599" cy="646331"/>
          </a:xfrm>
          <a:prstGeom prst="rect">
            <a:avLst/>
          </a:prstGeom>
          <a:noFill/>
        </p:spPr>
        <p:txBody>
          <a:bodyPr wrap="square">
            <a:spAutoFit/>
          </a:bodyPr>
          <a:lstStyle/>
          <a:p>
            <a:r>
              <a:rPr lang="fr-FR" dirty="0">
                <a:latin typeface="Lexend" pitchFamily="2" charset="0"/>
              </a:rPr>
              <a:t>L'objectif principal est globalement de rendre le code plus lisible et de corriger les bugs restants suite au gros merge ayant eu lieu.</a:t>
            </a:r>
          </a:p>
        </p:txBody>
      </p:sp>
      <p:sp>
        <p:nvSpPr>
          <p:cNvPr id="9" name="ZoneTexte 8">
            <a:extLst>
              <a:ext uri="{FF2B5EF4-FFF2-40B4-BE49-F238E27FC236}">
                <a16:creationId xmlns:a16="http://schemas.microsoft.com/office/drawing/2014/main" id="{34BFA6AC-8DEA-4111-A9D0-CBFF13334C61}"/>
              </a:ext>
            </a:extLst>
          </p:cNvPr>
          <p:cNvSpPr txBox="1"/>
          <p:nvPr/>
        </p:nvSpPr>
        <p:spPr>
          <a:xfrm>
            <a:off x="838196" y="4312888"/>
            <a:ext cx="10515599" cy="369332"/>
          </a:xfrm>
          <a:prstGeom prst="rect">
            <a:avLst/>
          </a:prstGeom>
          <a:noFill/>
        </p:spPr>
        <p:txBody>
          <a:bodyPr wrap="square">
            <a:spAutoFit/>
          </a:bodyPr>
          <a:lstStyle/>
          <a:p>
            <a:r>
              <a:rPr lang="fr-FR" dirty="0">
                <a:latin typeface="Lexend" pitchFamily="2" charset="0"/>
              </a:rPr>
              <a:t>- Exportation en </a:t>
            </a:r>
            <a:r>
              <a:rPr lang="fr-FR" b="1" dirty="0">
                <a:latin typeface="Lexend" pitchFamily="2" charset="0"/>
              </a:rPr>
              <a:t>squelette Java</a:t>
            </a:r>
          </a:p>
        </p:txBody>
      </p:sp>
      <p:sp>
        <p:nvSpPr>
          <p:cNvPr id="12" name="ZoneTexte 11">
            <a:extLst>
              <a:ext uri="{FF2B5EF4-FFF2-40B4-BE49-F238E27FC236}">
                <a16:creationId xmlns:a16="http://schemas.microsoft.com/office/drawing/2014/main" id="{EF2A7DA9-3DDA-15A7-BC1D-FCD26D23098C}"/>
              </a:ext>
            </a:extLst>
          </p:cNvPr>
          <p:cNvSpPr txBox="1"/>
          <p:nvPr/>
        </p:nvSpPr>
        <p:spPr>
          <a:xfrm>
            <a:off x="838196" y="3217639"/>
            <a:ext cx="10515599" cy="369332"/>
          </a:xfrm>
          <a:prstGeom prst="rect">
            <a:avLst/>
          </a:prstGeom>
          <a:noFill/>
        </p:spPr>
        <p:txBody>
          <a:bodyPr wrap="square">
            <a:spAutoFit/>
          </a:bodyPr>
          <a:lstStyle/>
          <a:p>
            <a:pPr algn="l" rtl="0" eaLnBrk="1" latinLnBrk="0" hangingPunct="1">
              <a:buClrTx/>
              <a:buSzPts val="1800"/>
            </a:pPr>
            <a:r>
              <a:rPr lang="fr-FR" sz="1800" kern="1200" dirty="0">
                <a:solidFill>
                  <a:srgbClr val="000000"/>
                </a:solidFill>
                <a:effectLst/>
                <a:latin typeface="Lexend" pitchFamily="2" charset="0"/>
                <a:ea typeface="+mn-ea"/>
                <a:cs typeface="+mn-cs"/>
              </a:rPr>
              <a:t>- </a:t>
            </a:r>
            <a:r>
              <a:rPr lang="fr-FR" b="1" dirty="0">
                <a:solidFill>
                  <a:srgbClr val="000000"/>
                </a:solidFill>
                <a:latin typeface="Lexend" pitchFamily="2" charset="0"/>
              </a:rPr>
              <a:t>Analyser</a:t>
            </a:r>
            <a:r>
              <a:rPr lang="fr-FR" dirty="0">
                <a:solidFill>
                  <a:srgbClr val="000000"/>
                </a:solidFill>
                <a:latin typeface="Lexend" pitchFamily="2" charset="0"/>
              </a:rPr>
              <a:t> et classe re factoring</a:t>
            </a:r>
            <a:endParaRPr lang="fr-FR" sz="1800" dirty="0">
              <a:effectLst/>
            </a:endParaRPr>
          </a:p>
        </p:txBody>
      </p:sp>
      <p:sp>
        <p:nvSpPr>
          <p:cNvPr id="13" name="ZoneTexte 12">
            <a:extLst>
              <a:ext uri="{FF2B5EF4-FFF2-40B4-BE49-F238E27FC236}">
                <a16:creationId xmlns:a16="http://schemas.microsoft.com/office/drawing/2014/main" id="{8E9FB627-5452-3825-1BA4-6C7EF63805FA}"/>
              </a:ext>
            </a:extLst>
          </p:cNvPr>
          <p:cNvSpPr txBox="1"/>
          <p:nvPr/>
        </p:nvSpPr>
        <p:spPr>
          <a:xfrm>
            <a:off x="838197" y="3771388"/>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Fleche</a:t>
            </a:r>
            <a:r>
              <a:rPr lang="fr-FR" sz="1800" kern="1200" dirty="0">
                <a:solidFill>
                  <a:srgbClr val="000000"/>
                </a:solidFill>
                <a:effectLst/>
                <a:latin typeface="Lexend" pitchFamily="2" charset="0"/>
                <a:ea typeface="+mn-ea"/>
                <a:cs typeface="+mn-cs"/>
              </a:rPr>
              <a:t> re factoring</a:t>
            </a:r>
            <a:endParaRPr lang="fr-FR" dirty="0">
              <a:effectLst/>
            </a:endParaRPr>
          </a:p>
        </p:txBody>
      </p:sp>
      <p:sp>
        <p:nvSpPr>
          <p:cNvPr id="14" name="ZoneTexte 13">
            <a:extLst>
              <a:ext uri="{FF2B5EF4-FFF2-40B4-BE49-F238E27FC236}">
                <a16:creationId xmlns:a16="http://schemas.microsoft.com/office/drawing/2014/main" id="{0E956E5F-2311-5598-6311-A5D83B7D95F6}"/>
              </a:ext>
            </a:extLst>
          </p:cNvPr>
          <p:cNvSpPr txBox="1"/>
          <p:nvPr/>
        </p:nvSpPr>
        <p:spPr>
          <a:xfrm>
            <a:off x="838193" y="2658407"/>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Drag and Drop v</a:t>
            </a:r>
            <a:r>
              <a:rPr lang="fr-FR" b="1" dirty="0">
                <a:solidFill>
                  <a:srgbClr val="000000"/>
                </a:solidFill>
                <a:latin typeface="Lexend" pitchFamily="2" charset="0"/>
              </a:rPr>
              <a:t>3</a:t>
            </a:r>
            <a:r>
              <a:rPr lang="fr-FR" sz="1800" kern="1200" dirty="0">
                <a:solidFill>
                  <a:srgbClr val="000000"/>
                </a:solidFill>
                <a:effectLst/>
                <a:latin typeface="Lexend" pitchFamily="2" charset="0"/>
                <a:ea typeface="+mn-ea"/>
                <a:cs typeface="+mn-cs"/>
              </a:rPr>
              <a:t>, </a:t>
            </a:r>
            <a:r>
              <a:rPr lang="fr-FR" dirty="0">
                <a:solidFill>
                  <a:srgbClr val="000000"/>
                </a:solidFill>
                <a:latin typeface="Lexend" pitchFamily="2" charset="0"/>
              </a:rPr>
              <a:t>re factoring</a:t>
            </a:r>
            <a:endParaRPr lang="fr-FR" dirty="0">
              <a:effectLst/>
            </a:endParaRPr>
          </a:p>
        </p:txBody>
      </p:sp>
      <p:pic>
        <p:nvPicPr>
          <p:cNvPr id="11" name="Image 10">
            <a:extLst>
              <a:ext uri="{FF2B5EF4-FFF2-40B4-BE49-F238E27FC236}">
                <a16:creationId xmlns:a16="http://schemas.microsoft.com/office/drawing/2014/main" id="{18988149-173B-EECB-8187-271DC79EAFC0}"/>
              </a:ext>
            </a:extLst>
          </p:cNvPr>
          <p:cNvPicPr>
            <a:picLocks noChangeAspect="1"/>
          </p:cNvPicPr>
          <p:nvPr/>
        </p:nvPicPr>
        <p:blipFill>
          <a:blip r:embed="rId2"/>
          <a:stretch>
            <a:fillRect/>
          </a:stretch>
        </p:blipFill>
        <p:spPr>
          <a:xfrm>
            <a:off x="6597354" y="4008006"/>
            <a:ext cx="5431605" cy="2626063"/>
          </a:xfrm>
          <a:prstGeom prst="rect">
            <a:avLst/>
          </a:prstGeom>
        </p:spPr>
      </p:pic>
      <p:sp>
        <p:nvSpPr>
          <p:cNvPr id="6" name="ZoneTexte 5">
            <a:extLst>
              <a:ext uri="{FF2B5EF4-FFF2-40B4-BE49-F238E27FC236}">
                <a16:creationId xmlns:a16="http://schemas.microsoft.com/office/drawing/2014/main" id="{66312B40-105E-6E62-F2EA-E10F53779FF1}"/>
              </a:ext>
            </a:extLst>
          </p:cNvPr>
          <p:cNvSpPr txBox="1"/>
          <p:nvPr/>
        </p:nvSpPr>
        <p:spPr>
          <a:xfrm>
            <a:off x="838193" y="4833396"/>
            <a:ext cx="10515599" cy="646331"/>
          </a:xfrm>
          <a:prstGeom prst="rect">
            <a:avLst/>
          </a:prstGeom>
          <a:noFill/>
        </p:spPr>
        <p:txBody>
          <a:bodyPr wrap="square">
            <a:spAutoFit/>
          </a:bodyPr>
          <a:lstStyle/>
          <a:p>
            <a:r>
              <a:rPr lang="fr-FR" dirty="0">
                <a:latin typeface="Lexend" pitchFamily="2" charset="0"/>
              </a:rPr>
              <a:t>- Optimisation et création de fonctions</a:t>
            </a:r>
            <a:br>
              <a:rPr lang="fr-FR" dirty="0">
                <a:latin typeface="Lexend" pitchFamily="2" charset="0"/>
              </a:rPr>
            </a:br>
            <a:r>
              <a:rPr lang="fr-FR" dirty="0">
                <a:latin typeface="Lexend" pitchFamily="2" charset="0"/>
              </a:rPr>
              <a:t>en vue de la V4.</a:t>
            </a:r>
          </a:p>
        </p:txBody>
      </p:sp>
      <p:sp>
        <p:nvSpPr>
          <p:cNvPr id="7" name="ZoneTexte 6">
            <a:extLst>
              <a:ext uri="{FF2B5EF4-FFF2-40B4-BE49-F238E27FC236}">
                <a16:creationId xmlns:a16="http://schemas.microsoft.com/office/drawing/2014/main" id="{63F1671F-CB73-34F3-42BD-8A6801573CA8}"/>
              </a:ext>
            </a:extLst>
          </p:cNvPr>
          <p:cNvSpPr txBox="1"/>
          <p:nvPr/>
        </p:nvSpPr>
        <p:spPr>
          <a:xfrm>
            <a:off x="838193" y="5630903"/>
            <a:ext cx="10515599" cy="369332"/>
          </a:xfrm>
          <a:prstGeom prst="rect">
            <a:avLst/>
          </a:prstGeom>
          <a:noFill/>
        </p:spPr>
        <p:txBody>
          <a:bodyPr wrap="square">
            <a:spAutoFit/>
          </a:bodyPr>
          <a:lstStyle/>
          <a:p>
            <a:r>
              <a:rPr lang="fr-FR" dirty="0">
                <a:latin typeface="Lexend" pitchFamily="2" charset="0"/>
              </a:rPr>
              <a:t>- Consolidation des </a:t>
            </a:r>
            <a:r>
              <a:rPr lang="fr-FR" b="1" dirty="0">
                <a:latin typeface="Lexend" pitchFamily="2" charset="0"/>
              </a:rPr>
              <a:t>tests</a:t>
            </a:r>
          </a:p>
        </p:txBody>
      </p:sp>
    </p:spTree>
    <p:extLst>
      <p:ext uri="{BB962C8B-B14F-4D97-AF65-F5344CB8AC3E}">
        <p14:creationId xmlns:p14="http://schemas.microsoft.com/office/powerpoint/2010/main" val="8450344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229E8-5D67-1038-A798-4375698D72D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BF2738C-1925-F3AC-1201-17042E83F40A}"/>
              </a:ext>
            </a:extLst>
          </p:cNvPr>
          <p:cNvSpPr>
            <a:spLocks noGrp="1"/>
          </p:cNvSpPr>
          <p:nvPr>
            <p:ph type="title"/>
          </p:nvPr>
        </p:nvSpPr>
        <p:spPr/>
        <p:txBody>
          <a:bodyPr/>
          <a:lstStyle/>
          <a:p>
            <a:r>
              <a:rPr lang="fr-FR" dirty="0">
                <a:latin typeface="Lexend" pitchFamily="2" charset="0"/>
              </a:rPr>
              <a:t>Version 3 - Corrections</a:t>
            </a:r>
          </a:p>
        </p:txBody>
      </p:sp>
      <p:pic>
        <p:nvPicPr>
          <p:cNvPr id="4" name="Image 3">
            <a:extLst>
              <a:ext uri="{FF2B5EF4-FFF2-40B4-BE49-F238E27FC236}">
                <a16:creationId xmlns:a16="http://schemas.microsoft.com/office/drawing/2014/main" id="{EF2FE79E-F370-83A5-DDBF-E6B463198586}"/>
              </a:ext>
            </a:extLst>
          </p:cNvPr>
          <p:cNvPicPr>
            <a:picLocks noChangeAspect="1"/>
          </p:cNvPicPr>
          <p:nvPr/>
        </p:nvPicPr>
        <p:blipFill>
          <a:blip r:embed="rId2"/>
          <a:stretch>
            <a:fillRect/>
          </a:stretch>
        </p:blipFill>
        <p:spPr>
          <a:xfrm>
            <a:off x="0" y="1326030"/>
            <a:ext cx="12192000" cy="4913862"/>
          </a:xfrm>
          <a:prstGeom prst="rect">
            <a:avLst/>
          </a:prstGeom>
        </p:spPr>
      </p:pic>
    </p:spTree>
    <p:extLst>
      <p:ext uri="{BB962C8B-B14F-4D97-AF65-F5344CB8AC3E}">
        <p14:creationId xmlns:p14="http://schemas.microsoft.com/office/powerpoint/2010/main" val="35700858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99367-1848-AAAE-24E5-739CD7DD04B9}"/>
            </a:ext>
          </a:extLst>
        </p:cNvPr>
        <p:cNvGrpSpPr/>
        <p:nvPr/>
      </p:nvGrpSpPr>
      <p:grpSpPr>
        <a:xfrm>
          <a:off x="0" y="0"/>
          <a:ext cx="0" cy="0"/>
          <a:chOff x="0" y="0"/>
          <a:chExt cx="0" cy="0"/>
        </a:xfrm>
      </p:grpSpPr>
      <p:grpSp>
        <p:nvGrpSpPr>
          <p:cNvPr id="19" name="Groupe 18">
            <a:extLst>
              <a:ext uri="{FF2B5EF4-FFF2-40B4-BE49-F238E27FC236}">
                <a16:creationId xmlns:a16="http://schemas.microsoft.com/office/drawing/2014/main" id="{65CD5CC1-5836-1F90-A2E2-9686BE47F7F1}"/>
              </a:ext>
            </a:extLst>
          </p:cNvPr>
          <p:cNvGrpSpPr/>
          <p:nvPr/>
        </p:nvGrpSpPr>
        <p:grpSpPr>
          <a:xfrm flipH="1">
            <a:off x="8600944" y="3306954"/>
            <a:ext cx="6114519" cy="5344825"/>
            <a:chOff x="4011399" y="2935522"/>
            <a:chExt cx="6178591" cy="5344825"/>
          </a:xfrm>
        </p:grpSpPr>
        <p:sp>
          <p:nvSpPr>
            <p:cNvPr id="20" name="Heptagone 19">
              <a:extLst>
                <a:ext uri="{FF2B5EF4-FFF2-40B4-BE49-F238E27FC236}">
                  <a16:creationId xmlns:a16="http://schemas.microsoft.com/office/drawing/2014/main" id="{DEEA312A-89F0-80A9-5E19-A9DFD314066D}"/>
                </a:ext>
              </a:extLst>
            </p:cNvPr>
            <p:cNvSpPr/>
            <p:nvPr/>
          </p:nvSpPr>
          <p:spPr>
            <a:xfrm>
              <a:off x="6965010" y="5103561"/>
              <a:ext cx="3224980" cy="3176786"/>
            </a:xfrm>
            <a:prstGeom prst="heptagon">
              <a:avLst/>
            </a:prstGeom>
            <a:solidFill>
              <a:srgbClr val="E367FF"/>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11BC0E19-7BDB-87B8-52A2-69A431C72AA5}"/>
                </a:ext>
              </a:extLst>
            </p:cNvPr>
            <p:cNvSpPr/>
            <p:nvPr/>
          </p:nvSpPr>
          <p:spPr>
            <a:xfrm>
              <a:off x="6233489" y="4637501"/>
              <a:ext cx="2005781" cy="1848465"/>
            </a:xfrm>
            <a:prstGeom prst="rect">
              <a:avLst/>
            </a:prstGeom>
            <a:solidFill>
              <a:srgbClr val="FFC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5C8CBF46-A4F4-1F28-ED59-22212079754A}"/>
                </a:ext>
              </a:extLst>
            </p:cNvPr>
            <p:cNvSpPr/>
            <p:nvPr/>
          </p:nvSpPr>
          <p:spPr>
            <a:xfrm>
              <a:off x="4011399" y="2935522"/>
              <a:ext cx="3224980" cy="3176786"/>
            </a:xfrm>
            <a:prstGeom prst="ellipse">
              <a:avLst/>
            </a:prstGeom>
            <a:solidFill>
              <a:srgbClr val="6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Titre 1">
            <a:extLst>
              <a:ext uri="{FF2B5EF4-FFF2-40B4-BE49-F238E27FC236}">
                <a16:creationId xmlns:a16="http://schemas.microsoft.com/office/drawing/2014/main" id="{C284814F-FAF5-73B9-C02A-8C62CD331188}"/>
              </a:ext>
            </a:extLst>
          </p:cNvPr>
          <p:cNvSpPr>
            <a:spLocks noGrp="1"/>
          </p:cNvSpPr>
          <p:nvPr>
            <p:ph type="title"/>
          </p:nvPr>
        </p:nvSpPr>
        <p:spPr/>
        <p:txBody>
          <a:bodyPr/>
          <a:lstStyle/>
          <a:p>
            <a:r>
              <a:rPr lang="fr-FR" dirty="0">
                <a:latin typeface="Lexend" pitchFamily="2" charset="0"/>
              </a:rPr>
              <a:t>Version 4 - Réunion</a:t>
            </a:r>
          </a:p>
        </p:txBody>
      </p:sp>
      <p:sp>
        <p:nvSpPr>
          <p:cNvPr id="8" name="ZoneTexte 7">
            <a:extLst>
              <a:ext uri="{FF2B5EF4-FFF2-40B4-BE49-F238E27FC236}">
                <a16:creationId xmlns:a16="http://schemas.microsoft.com/office/drawing/2014/main" id="{57D1AA37-FD31-4D6B-E71F-217EA740B9BE}"/>
              </a:ext>
            </a:extLst>
          </p:cNvPr>
          <p:cNvSpPr txBox="1"/>
          <p:nvPr/>
        </p:nvSpPr>
        <p:spPr>
          <a:xfrm>
            <a:off x="838199" y="1479078"/>
            <a:ext cx="10515599" cy="646331"/>
          </a:xfrm>
          <a:prstGeom prst="rect">
            <a:avLst/>
          </a:prstGeom>
          <a:noFill/>
        </p:spPr>
        <p:txBody>
          <a:bodyPr wrap="square">
            <a:spAutoFit/>
          </a:bodyPr>
          <a:lstStyle/>
          <a:p>
            <a:r>
              <a:rPr lang="fr-FR" dirty="0">
                <a:latin typeface="Lexend" pitchFamily="2" charset="0"/>
              </a:rPr>
              <a:t>L'objectif principal était d’implémenter dans l’interface toutes les fonctionnalités développées au préalable.</a:t>
            </a:r>
          </a:p>
        </p:txBody>
      </p:sp>
      <p:sp>
        <p:nvSpPr>
          <p:cNvPr id="9" name="ZoneTexte 8">
            <a:extLst>
              <a:ext uri="{FF2B5EF4-FFF2-40B4-BE49-F238E27FC236}">
                <a16:creationId xmlns:a16="http://schemas.microsoft.com/office/drawing/2014/main" id="{4F687E5F-EEA7-DBCF-7124-B04DB4C3D32A}"/>
              </a:ext>
            </a:extLst>
          </p:cNvPr>
          <p:cNvSpPr txBox="1"/>
          <p:nvPr/>
        </p:nvSpPr>
        <p:spPr>
          <a:xfrm>
            <a:off x="838196" y="4509535"/>
            <a:ext cx="10515599" cy="369332"/>
          </a:xfrm>
          <a:prstGeom prst="rect">
            <a:avLst/>
          </a:prstGeom>
          <a:noFill/>
        </p:spPr>
        <p:txBody>
          <a:bodyPr wrap="square">
            <a:spAutoFit/>
          </a:bodyPr>
          <a:lstStyle/>
          <a:p>
            <a:r>
              <a:rPr lang="fr-FR" dirty="0">
                <a:latin typeface="Lexend" pitchFamily="2" charset="0"/>
              </a:rPr>
              <a:t>- Sauvegarde en</a:t>
            </a:r>
            <a:r>
              <a:rPr lang="fr-FR" b="1" dirty="0">
                <a:latin typeface="Lexend" pitchFamily="2" charset="0"/>
              </a:rPr>
              <a:t> .</a:t>
            </a:r>
            <a:r>
              <a:rPr lang="fr-FR" b="1" dirty="0" err="1">
                <a:latin typeface="Lexend" pitchFamily="2" charset="0"/>
              </a:rPr>
              <a:t>adg</a:t>
            </a:r>
            <a:r>
              <a:rPr lang="fr-FR" b="1" dirty="0">
                <a:latin typeface="Lexend" pitchFamily="2" charset="0"/>
              </a:rPr>
              <a:t> </a:t>
            </a:r>
            <a:r>
              <a:rPr lang="fr-FR" dirty="0">
                <a:latin typeface="Lexend" pitchFamily="2" charset="0"/>
              </a:rPr>
              <a:t>(Enregistrer sous)</a:t>
            </a:r>
          </a:p>
        </p:txBody>
      </p:sp>
      <p:sp>
        <p:nvSpPr>
          <p:cNvPr id="12" name="ZoneTexte 11">
            <a:extLst>
              <a:ext uri="{FF2B5EF4-FFF2-40B4-BE49-F238E27FC236}">
                <a16:creationId xmlns:a16="http://schemas.microsoft.com/office/drawing/2014/main" id="{CE0E5C07-2B56-E1B4-F5EB-9FF2515D98B9}"/>
              </a:ext>
            </a:extLst>
          </p:cNvPr>
          <p:cNvSpPr txBox="1"/>
          <p:nvPr/>
        </p:nvSpPr>
        <p:spPr>
          <a:xfrm>
            <a:off x="838196" y="3414286"/>
            <a:ext cx="10515599" cy="369332"/>
          </a:xfrm>
          <a:prstGeom prst="rect">
            <a:avLst/>
          </a:prstGeom>
          <a:noFill/>
        </p:spPr>
        <p:txBody>
          <a:bodyPr wrap="square">
            <a:spAutoFit/>
          </a:bodyPr>
          <a:lstStyle/>
          <a:p>
            <a:pPr algn="l" rtl="0" eaLnBrk="1" latinLnBrk="0" hangingPunct="1">
              <a:buClrTx/>
              <a:buSzPts val="1800"/>
            </a:pPr>
            <a:r>
              <a:rPr lang="fr-FR" sz="1800" kern="1200" dirty="0">
                <a:solidFill>
                  <a:srgbClr val="000000"/>
                </a:solidFill>
                <a:effectLst/>
                <a:latin typeface="Lexend" pitchFamily="2" charset="0"/>
                <a:ea typeface="+mn-ea"/>
                <a:cs typeface="+mn-cs"/>
              </a:rPr>
              <a:t>- </a:t>
            </a:r>
            <a:r>
              <a:rPr lang="fr-FR" sz="1800" b="1" kern="1200" dirty="0">
                <a:solidFill>
                  <a:srgbClr val="000000"/>
                </a:solidFill>
                <a:effectLst/>
                <a:latin typeface="Lexend" pitchFamily="2" charset="0"/>
                <a:ea typeface="+mn-ea"/>
                <a:cs typeface="+mn-cs"/>
              </a:rPr>
              <a:t>Menu contextuel </a:t>
            </a:r>
            <a:r>
              <a:rPr lang="fr-FR" dirty="0">
                <a:solidFill>
                  <a:srgbClr val="000000"/>
                </a:solidFill>
                <a:latin typeface="Lexend" pitchFamily="2" charset="0"/>
              </a:rPr>
              <a:t>clic droit</a:t>
            </a:r>
            <a:endParaRPr lang="fr-FR" sz="1800" dirty="0">
              <a:effectLst/>
            </a:endParaRPr>
          </a:p>
        </p:txBody>
      </p:sp>
      <p:sp>
        <p:nvSpPr>
          <p:cNvPr id="13" name="ZoneTexte 12">
            <a:extLst>
              <a:ext uri="{FF2B5EF4-FFF2-40B4-BE49-F238E27FC236}">
                <a16:creationId xmlns:a16="http://schemas.microsoft.com/office/drawing/2014/main" id="{83C1CD6C-CAB7-5191-DD54-8176C6AAF326}"/>
              </a:ext>
            </a:extLst>
          </p:cNvPr>
          <p:cNvSpPr txBox="1"/>
          <p:nvPr/>
        </p:nvSpPr>
        <p:spPr>
          <a:xfrm>
            <a:off x="838197" y="3968035"/>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a:t>
            </a:r>
            <a:r>
              <a:rPr lang="fr-FR" dirty="0">
                <a:solidFill>
                  <a:srgbClr val="000000"/>
                </a:solidFill>
                <a:latin typeface="Lexend" pitchFamily="2" charset="0"/>
              </a:rPr>
              <a:t>Nouvelle gestion des coordonnées </a:t>
            </a:r>
            <a:endParaRPr lang="fr-FR" dirty="0">
              <a:effectLst/>
            </a:endParaRPr>
          </a:p>
        </p:txBody>
      </p:sp>
      <p:sp>
        <p:nvSpPr>
          <p:cNvPr id="14" name="ZoneTexte 13">
            <a:extLst>
              <a:ext uri="{FF2B5EF4-FFF2-40B4-BE49-F238E27FC236}">
                <a16:creationId xmlns:a16="http://schemas.microsoft.com/office/drawing/2014/main" id="{FFF47AE8-21F3-8D37-74EA-F9BF45EC1786}"/>
              </a:ext>
            </a:extLst>
          </p:cNvPr>
          <p:cNvSpPr txBox="1"/>
          <p:nvPr/>
        </p:nvSpPr>
        <p:spPr>
          <a:xfrm>
            <a:off x="838193" y="2855054"/>
            <a:ext cx="10515599" cy="369332"/>
          </a:xfrm>
          <a:prstGeom prst="rect">
            <a:avLst/>
          </a:prstGeom>
          <a:noFill/>
        </p:spPr>
        <p:txBody>
          <a:bodyPr wrap="square">
            <a:spAutoFit/>
          </a:bodyPr>
          <a:lstStyle/>
          <a:p>
            <a:pPr marL="283464" indent="-283464" algn="l" rtl="0" eaLnBrk="1" latinLnBrk="0" hangingPunct="1"/>
            <a:r>
              <a:rPr lang="fr-FR" sz="1800" kern="1200" dirty="0">
                <a:solidFill>
                  <a:srgbClr val="000000"/>
                </a:solidFill>
                <a:effectLst/>
                <a:latin typeface="Lexend" pitchFamily="2" charset="0"/>
                <a:ea typeface="+mn-ea"/>
                <a:cs typeface="+mn-cs"/>
              </a:rPr>
              <a:t>- Exportation en </a:t>
            </a:r>
            <a:r>
              <a:rPr lang="fr-FR" sz="1800" b="1" kern="1200" dirty="0">
                <a:solidFill>
                  <a:srgbClr val="000000"/>
                </a:solidFill>
                <a:effectLst/>
                <a:latin typeface="Lexend" pitchFamily="2" charset="0"/>
                <a:ea typeface="+mn-ea"/>
                <a:cs typeface="+mn-cs"/>
              </a:rPr>
              <a:t>PNG</a:t>
            </a:r>
            <a:r>
              <a:rPr lang="fr-FR" sz="1800" kern="1200" dirty="0">
                <a:solidFill>
                  <a:srgbClr val="000000"/>
                </a:solidFill>
                <a:effectLst/>
                <a:latin typeface="Lexend" pitchFamily="2" charset="0"/>
                <a:ea typeface="+mn-ea"/>
                <a:cs typeface="+mn-cs"/>
              </a:rPr>
              <a:t> (via explorateur)</a:t>
            </a:r>
            <a:endParaRPr lang="fr-FR" dirty="0">
              <a:effectLst/>
            </a:endParaRPr>
          </a:p>
        </p:txBody>
      </p:sp>
      <p:sp>
        <p:nvSpPr>
          <p:cNvPr id="6" name="ZoneTexte 5">
            <a:extLst>
              <a:ext uri="{FF2B5EF4-FFF2-40B4-BE49-F238E27FC236}">
                <a16:creationId xmlns:a16="http://schemas.microsoft.com/office/drawing/2014/main" id="{9EAF1BA8-023F-9CA3-9F8A-41645FA8A57F}"/>
              </a:ext>
            </a:extLst>
          </p:cNvPr>
          <p:cNvSpPr txBox="1"/>
          <p:nvPr/>
        </p:nvSpPr>
        <p:spPr>
          <a:xfrm>
            <a:off x="838193" y="5030043"/>
            <a:ext cx="10515599" cy="369332"/>
          </a:xfrm>
          <a:prstGeom prst="rect">
            <a:avLst/>
          </a:prstGeom>
          <a:noFill/>
        </p:spPr>
        <p:txBody>
          <a:bodyPr wrap="square">
            <a:spAutoFit/>
          </a:bodyPr>
          <a:lstStyle/>
          <a:p>
            <a:r>
              <a:rPr lang="fr-FR" dirty="0">
                <a:latin typeface="Lexend" pitchFamily="2" charset="0"/>
              </a:rPr>
              <a:t>- Déplacement des classes dynamiques</a:t>
            </a:r>
          </a:p>
        </p:txBody>
      </p:sp>
      <p:pic>
        <p:nvPicPr>
          <p:cNvPr id="4" name="Image 3">
            <a:extLst>
              <a:ext uri="{FF2B5EF4-FFF2-40B4-BE49-F238E27FC236}">
                <a16:creationId xmlns:a16="http://schemas.microsoft.com/office/drawing/2014/main" id="{43E187A5-D2F5-0717-E9E6-30FB1C2BE805}"/>
              </a:ext>
            </a:extLst>
          </p:cNvPr>
          <p:cNvPicPr>
            <a:picLocks noChangeAspect="1"/>
          </p:cNvPicPr>
          <p:nvPr/>
        </p:nvPicPr>
        <p:blipFill>
          <a:blip r:embed="rId2"/>
          <a:stretch>
            <a:fillRect/>
          </a:stretch>
        </p:blipFill>
        <p:spPr>
          <a:xfrm>
            <a:off x="6843252" y="3849069"/>
            <a:ext cx="5185707" cy="2785000"/>
          </a:xfrm>
          <a:prstGeom prst="rect">
            <a:avLst/>
          </a:prstGeom>
        </p:spPr>
      </p:pic>
      <p:sp>
        <p:nvSpPr>
          <p:cNvPr id="7" name="ZoneTexte 6">
            <a:extLst>
              <a:ext uri="{FF2B5EF4-FFF2-40B4-BE49-F238E27FC236}">
                <a16:creationId xmlns:a16="http://schemas.microsoft.com/office/drawing/2014/main" id="{569B4545-983A-CDFB-42C6-0D7393B5A21E}"/>
              </a:ext>
            </a:extLst>
          </p:cNvPr>
          <p:cNvSpPr txBox="1"/>
          <p:nvPr/>
        </p:nvSpPr>
        <p:spPr>
          <a:xfrm>
            <a:off x="838193" y="5550551"/>
            <a:ext cx="10515599" cy="369332"/>
          </a:xfrm>
          <a:prstGeom prst="rect">
            <a:avLst/>
          </a:prstGeom>
          <a:noFill/>
        </p:spPr>
        <p:txBody>
          <a:bodyPr wrap="square">
            <a:spAutoFit/>
          </a:bodyPr>
          <a:lstStyle/>
          <a:p>
            <a:r>
              <a:rPr lang="fr-FR" dirty="0">
                <a:latin typeface="Lexend" pitchFamily="2" charset="0"/>
              </a:rPr>
              <a:t>- Flèches des attributs</a:t>
            </a:r>
          </a:p>
        </p:txBody>
      </p:sp>
      <p:sp>
        <p:nvSpPr>
          <p:cNvPr id="10" name="ZoneTexte 9">
            <a:extLst>
              <a:ext uri="{FF2B5EF4-FFF2-40B4-BE49-F238E27FC236}">
                <a16:creationId xmlns:a16="http://schemas.microsoft.com/office/drawing/2014/main" id="{423F1780-376B-EDBA-CAEF-4E4AFC460AB9}"/>
              </a:ext>
            </a:extLst>
          </p:cNvPr>
          <p:cNvSpPr txBox="1"/>
          <p:nvPr/>
        </p:nvSpPr>
        <p:spPr>
          <a:xfrm>
            <a:off x="838192" y="2379833"/>
            <a:ext cx="10515599" cy="369332"/>
          </a:xfrm>
          <a:prstGeom prst="rect">
            <a:avLst/>
          </a:prstGeom>
          <a:noFill/>
        </p:spPr>
        <p:txBody>
          <a:bodyPr wrap="square">
            <a:spAutoFit/>
          </a:bodyPr>
          <a:lstStyle/>
          <a:p>
            <a:r>
              <a:rPr lang="fr-FR" dirty="0">
                <a:latin typeface="Lexend" pitchFamily="2" charset="0"/>
              </a:rPr>
              <a:t>- Exportation en </a:t>
            </a:r>
            <a:r>
              <a:rPr lang="fr-FR" b="1" dirty="0">
                <a:latin typeface="Lexend" pitchFamily="2" charset="0"/>
              </a:rPr>
              <a:t>UML</a:t>
            </a:r>
            <a:r>
              <a:rPr lang="fr-FR" dirty="0">
                <a:latin typeface="Lexend" pitchFamily="2" charset="0"/>
              </a:rPr>
              <a:t> (via explorateur)</a:t>
            </a:r>
          </a:p>
        </p:txBody>
      </p:sp>
      <p:sp>
        <p:nvSpPr>
          <p:cNvPr id="15" name="ZoneTexte 14">
            <a:extLst>
              <a:ext uri="{FF2B5EF4-FFF2-40B4-BE49-F238E27FC236}">
                <a16:creationId xmlns:a16="http://schemas.microsoft.com/office/drawing/2014/main" id="{8208B89A-C7FD-6CB2-A9D8-798D18861264}"/>
              </a:ext>
            </a:extLst>
          </p:cNvPr>
          <p:cNvSpPr txBox="1"/>
          <p:nvPr/>
        </p:nvSpPr>
        <p:spPr>
          <a:xfrm>
            <a:off x="838192" y="6053554"/>
            <a:ext cx="10515599" cy="369332"/>
          </a:xfrm>
          <a:prstGeom prst="rect">
            <a:avLst/>
          </a:prstGeom>
          <a:noFill/>
        </p:spPr>
        <p:txBody>
          <a:bodyPr wrap="square">
            <a:spAutoFit/>
          </a:bodyPr>
          <a:lstStyle/>
          <a:p>
            <a:r>
              <a:rPr lang="fr-FR" dirty="0">
                <a:latin typeface="Lexend" pitchFamily="2" charset="0"/>
              </a:rPr>
              <a:t>- </a:t>
            </a:r>
            <a:r>
              <a:rPr lang="fr-FR" b="1" dirty="0">
                <a:latin typeface="Lexend" pitchFamily="2" charset="0"/>
              </a:rPr>
              <a:t>Chargement des projets </a:t>
            </a:r>
            <a:r>
              <a:rPr lang="fr-FR" dirty="0">
                <a:latin typeface="Lexend" pitchFamily="2" charset="0"/>
              </a:rPr>
              <a:t>via un .</a:t>
            </a:r>
            <a:r>
              <a:rPr lang="fr-FR" dirty="0" err="1">
                <a:latin typeface="Lexend" pitchFamily="2" charset="0"/>
              </a:rPr>
              <a:t>adg</a:t>
            </a:r>
            <a:endParaRPr lang="fr-FR" dirty="0">
              <a:latin typeface="Lexend" pitchFamily="2" charset="0"/>
            </a:endParaRPr>
          </a:p>
        </p:txBody>
      </p:sp>
      <p:pic>
        <p:nvPicPr>
          <p:cNvPr id="17" name="Image 16">
            <a:extLst>
              <a:ext uri="{FF2B5EF4-FFF2-40B4-BE49-F238E27FC236}">
                <a16:creationId xmlns:a16="http://schemas.microsoft.com/office/drawing/2014/main" id="{4654EDE9-0274-9326-4432-FAEE1984F4FE}"/>
              </a:ext>
            </a:extLst>
          </p:cNvPr>
          <p:cNvPicPr>
            <a:picLocks noChangeAspect="1"/>
          </p:cNvPicPr>
          <p:nvPr/>
        </p:nvPicPr>
        <p:blipFill>
          <a:blip r:embed="rId3"/>
          <a:stretch>
            <a:fillRect/>
          </a:stretch>
        </p:blipFill>
        <p:spPr>
          <a:xfrm>
            <a:off x="8771409" y="2714038"/>
            <a:ext cx="3257550" cy="1095375"/>
          </a:xfrm>
          <a:prstGeom prst="rect">
            <a:avLst/>
          </a:prstGeom>
        </p:spPr>
      </p:pic>
    </p:spTree>
    <p:extLst>
      <p:ext uri="{BB962C8B-B14F-4D97-AF65-F5344CB8AC3E}">
        <p14:creationId xmlns:p14="http://schemas.microsoft.com/office/powerpoint/2010/main" val="25270587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BBD3C-1E5C-E55C-1BA1-DE9AD651D9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A4F3150-CBE5-7E64-BF68-34F46DC1BDDB}"/>
              </a:ext>
            </a:extLst>
          </p:cNvPr>
          <p:cNvSpPr>
            <a:spLocks noGrp="1"/>
          </p:cNvSpPr>
          <p:nvPr>
            <p:ph type="title"/>
          </p:nvPr>
        </p:nvSpPr>
        <p:spPr/>
        <p:txBody>
          <a:bodyPr/>
          <a:lstStyle/>
          <a:p>
            <a:r>
              <a:rPr lang="fr-FR" dirty="0">
                <a:latin typeface="Lexend" pitchFamily="2" charset="0"/>
              </a:rPr>
              <a:t>Version 4 - Réunion</a:t>
            </a:r>
          </a:p>
        </p:txBody>
      </p:sp>
      <p:pic>
        <p:nvPicPr>
          <p:cNvPr id="5" name="Image 4">
            <a:extLst>
              <a:ext uri="{FF2B5EF4-FFF2-40B4-BE49-F238E27FC236}">
                <a16:creationId xmlns:a16="http://schemas.microsoft.com/office/drawing/2014/main" id="{9A05D54D-79CA-5C02-1597-3A028761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406" y="1461209"/>
            <a:ext cx="8957187" cy="5260378"/>
          </a:xfrm>
          <a:prstGeom prst="rect">
            <a:avLst/>
          </a:prstGeom>
        </p:spPr>
      </p:pic>
    </p:spTree>
    <p:extLst>
      <p:ext uri="{BB962C8B-B14F-4D97-AF65-F5344CB8AC3E}">
        <p14:creationId xmlns:p14="http://schemas.microsoft.com/office/powerpoint/2010/main" val="3542309489"/>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376</Words>
  <Application>Microsoft Office PowerPoint</Application>
  <PresentationFormat>Grand écran</PresentationFormat>
  <Paragraphs>51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Lexend</vt:lpstr>
      <vt:lpstr>Thème Office</vt:lpstr>
      <vt:lpstr>Projet ADG</vt:lpstr>
      <vt:lpstr>Version 1 - Initialisation</vt:lpstr>
      <vt:lpstr>Version 1 - Initialisation</vt:lpstr>
      <vt:lpstr>Version 2 - Consolidation</vt:lpstr>
      <vt:lpstr>Version 2 - Consolidation</vt:lpstr>
      <vt:lpstr>Version 3 - Corrections</vt:lpstr>
      <vt:lpstr>Version 3 - Corrections</vt:lpstr>
      <vt:lpstr>Version 4 - Réunion</vt:lpstr>
      <vt:lpstr>Version 4 - Réunion</vt:lpstr>
      <vt:lpstr>Version 5 – Finitions</vt:lpstr>
      <vt:lpstr>Version 5 – 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Solare Flame</dc:creator>
  <cp:lastModifiedBy>Solare Flame</cp:lastModifiedBy>
  <cp:revision>9</cp:revision>
  <dcterms:created xsi:type="dcterms:W3CDTF">2025-01-09T13:30:03Z</dcterms:created>
  <dcterms:modified xsi:type="dcterms:W3CDTF">2025-01-10T09:20:28Z</dcterms:modified>
</cp:coreProperties>
</file>