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037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18" y="-5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8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514520" y="39673080"/>
            <a:ext cx="7062480" cy="2277720"/>
          </a:xfrm>
          <a:prstGeom prst="rect">
            <a:avLst/>
          </a:prstGeom>
        </p:spPr>
        <p:txBody>
          <a:bodyPr lIns="417600" tIns="208800" rIns="417600" bIns="208800" anchor="ctr">
            <a:noAutofit/>
          </a:bodyPr>
          <a:lstStyle/>
          <a:p>
            <a:pPr>
              <a:lnSpc>
                <a:spcPct val="100000"/>
              </a:lnSpc>
            </a:pPr>
            <a:fld id="{A3937BBB-400A-481D-BA7C-17852FBB9E6E}" type="datetime">
              <a:rPr lang="ru-RU" sz="5500" b="0" strike="noStrike" spc="-1">
                <a:solidFill>
                  <a:srgbClr val="8B8B8B"/>
                </a:solidFill>
                <a:latin typeface="Calibri"/>
              </a:rPr>
              <a:t>05.05.2021</a:t>
            </a:fld>
            <a:endParaRPr lang="en-US" sz="55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0344240" y="39673080"/>
            <a:ext cx="9586440" cy="2277720"/>
          </a:xfrm>
          <a:prstGeom prst="rect">
            <a:avLst/>
          </a:prstGeom>
        </p:spPr>
        <p:txBody>
          <a:bodyPr lIns="417600" tIns="208800" rIns="417600" bIns="2088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697920" y="39673080"/>
            <a:ext cx="7062480" cy="2277720"/>
          </a:xfrm>
          <a:prstGeom prst="rect">
            <a:avLst/>
          </a:prstGeom>
        </p:spPr>
        <p:txBody>
          <a:bodyPr lIns="417600" tIns="208800" rIns="417600" bIns="208800" anchor="ctr">
            <a:noAutofit/>
          </a:bodyPr>
          <a:lstStyle/>
          <a:p>
            <a:pPr algn="r">
              <a:lnSpc>
                <a:spcPct val="100000"/>
              </a:lnSpc>
            </a:pPr>
            <a:fld id="{39349AAD-4B83-468A-96D2-31730BA67598}" type="slidenum">
              <a:rPr lang="ru-RU" sz="55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55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81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09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9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9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540720" y="375480"/>
            <a:ext cx="29304720" cy="1095840"/>
          </a:xfrm>
          <a:prstGeom prst="rect">
            <a:avLst/>
          </a:prstGeom>
          <a:solidFill>
            <a:srgbClr val="4BACC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6600" b="1" strike="noStrike" spc="-1">
                <a:solidFill>
                  <a:srgbClr val="000000"/>
                </a:solidFill>
                <a:latin typeface="Times New Roman"/>
              </a:rPr>
              <a:t>Харківське територіальне відділення Малої академії наук України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42" name="Прямоугольник 17"/>
          <p:cNvSpPr/>
          <p:nvPr/>
        </p:nvSpPr>
        <p:spPr>
          <a:xfrm>
            <a:off x="7019640" y="1887840"/>
            <a:ext cx="22606560" cy="3105720"/>
          </a:xfrm>
          <a:prstGeom prst="rect">
            <a:avLst/>
          </a:prstGeom>
          <a:solidFill>
            <a:srgbClr val="9BBB5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6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СИСТЕМА МОНІТОРИНГУ ЯКОСТІ АТМОСФЕРНОГО ПОВІТРЯ В ПРИМІЩЕННЯХ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43" name="Прямоугольник 18"/>
          <p:cNvSpPr/>
          <p:nvPr/>
        </p:nvSpPr>
        <p:spPr>
          <a:xfrm>
            <a:off x="7000920" y="5056200"/>
            <a:ext cx="22605480" cy="338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uk-UA" sz="3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Мітін Валентин Віталійович</a:t>
            </a:r>
            <a:r>
              <a:rPr lang="uk-UA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11 клас, Харківський навчально-виховний комплекс № 45 "Академічна гімназія" Харківської міської ради, м. Харків;</a:t>
            </a:r>
            <a:endParaRPr lang="en-US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uk-UA" sz="3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Руккас Кирило Маркович</a:t>
            </a:r>
            <a:r>
              <a:rPr lang="uk-UA" sz="3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професор кафедри теоретичної та прикладної інформатики механіко-математичного факультету Харківського національного університету ім.В.Н.Каразіна,  доктор технічних наук, доцент</a:t>
            </a:r>
            <a:endParaRPr lang="en-US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3600" b="0" strike="noStrike" spc="-1">
              <a:latin typeface="Arial"/>
            </a:endParaRPr>
          </a:p>
        </p:txBody>
      </p:sp>
      <p:pic>
        <p:nvPicPr>
          <p:cNvPr id="44" name="Рисунок 43"/>
          <p:cNvPicPr/>
          <p:nvPr/>
        </p:nvPicPr>
        <p:blipFill>
          <a:blip r:embed="rId2"/>
          <a:stretch/>
        </p:blipFill>
        <p:spPr>
          <a:xfrm>
            <a:off x="610920" y="1892880"/>
            <a:ext cx="6018480" cy="6793920"/>
          </a:xfrm>
          <a:prstGeom prst="rect">
            <a:avLst/>
          </a:prstGeom>
          <a:ln w="0">
            <a:noFill/>
          </a:ln>
        </p:spPr>
      </p:pic>
      <p:pic>
        <p:nvPicPr>
          <p:cNvPr id="45" name="Рисунок 44"/>
          <p:cNvPicPr/>
          <p:nvPr/>
        </p:nvPicPr>
        <p:blipFill>
          <a:blip r:embed="rId3"/>
          <a:stretch/>
        </p:blipFill>
        <p:spPr>
          <a:xfrm>
            <a:off x="193680" y="19781640"/>
            <a:ext cx="5807520" cy="6252120"/>
          </a:xfrm>
          <a:prstGeom prst="rect">
            <a:avLst/>
          </a:prstGeom>
          <a:ln w="0">
            <a:noFill/>
          </a:ln>
        </p:spPr>
      </p:pic>
      <p:pic>
        <p:nvPicPr>
          <p:cNvPr id="46" name="Рисунок 45"/>
          <p:cNvPicPr/>
          <p:nvPr/>
        </p:nvPicPr>
        <p:blipFill>
          <a:blip r:embed="rId4"/>
          <a:stretch/>
        </p:blipFill>
        <p:spPr>
          <a:xfrm>
            <a:off x="6171300" y="19569960"/>
            <a:ext cx="10632600" cy="12537360"/>
          </a:xfrm>
          <a:prstGeom prst="rect">
            <a:avLst/>
          </a:prstGeom>
          <a:ln w="0">
            <a:noFill/>
          </a:ln>
        </p:spPr>
      </p:pic>
      <p:pic>
        <p:nvPicPr>
          <p:cNvPr id="47" name="Рисунок 46"/>
          <p:cNvPicPr/>
          <p:nvPr/>
        </p:nvPicPr>
        <p:blipFill>
          <a:blip r:embed="rId5"/>
          <a:stretch/>
        </p:blipFill>
        <p:spPr>
          <a:xfrm>
            <a:off x="15544800" y="35620560"/>
            <a:ext cx="5257800" cy="6899040"/>
          </a:xfrm>
          <a:prstGeom prst="rect">
            <a:avLst/>
          </a:prstGeom>
          <a:ln w="0">
            <a:noFill/>
          </a:ln>
        </p:spPr>
      </p:pic>
      <p:pic>
        <p:nvPicPr>
          <p:cNvPr id="48" name="Рисунок 47"/>
          <p:cNvPicPr/>
          <p:nvPr/>
        </p:nvPicPr>
        <p:blipFill>
          <a:blip r:embed="rId6"/>
          <a:stretch/>
        </p:blipFill>
        <p:spPr>
          <a:xfrm>
            <a:off x="26289000" y="37261800"/>
            <a:ext cx="3737880" cy="5257800"/>
          </a:xfrm>
          <a:prstGeom prst="rect">
            <a:avLst/>
          </a:prstGeom>
          <a:ln w="0">
            <a:noFill/>
          </a:ln>
        </p:spPr>
      </p:pic>
      <p:pic>
        <p:nvPicPr>
          <p:cNvPr id="49" name="Рисунок 48"/>
          <p:cNvPicPr/>
          <p:nvPr/>
        </p:nvPicPr>
        <p:blipFill>
          <a:blip r:embed="rId7"/>
          <a:stretch/>
        </p:blipFill>
        <p:spPr>
          <a:xfrm>
            <a:off x="21131280" y="36543600"/>
            <a:ext cx="4929120" cy="5976000"/>
          </a:xfrm>
          <a:prstGeom prst="rect">
            <a:avLst/>
          </a:prstGeom>
          <a:ln w="0">
            <a:noFill/>
          </a:ln>
        </p:spPr>
      </p:pic>
      <p:sp>
        <p:nvSpPr>
          <p:cNvPr id="50" name="TextBox 49"/>
          <p:cNvSpPr txBox="1"/>
          <p:nvPr/>
        </p:nvSpPr>
        <p:spPr>
          <a:xfrm>
            <a:off x="457200" y="32145317"/>
            <a:ext cx="14630400" cy="1055496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latin typeface="Times New Roman"/>
              </a:rPr>
              <a:t>РЕЗУЛЬТАТИ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spc="-1" dirty="0">
                <a:latin typeface="Times New Roman"/>
              </a:rPr>
              <a:t>	</a:t>
            </a:r>
            <a:r>
              <a:rPr lang="en-US" sz="3600" b="0" strike="noStrike" spc="-1" dirty="0" smtClean="0">
                <a:latin typeface="Times New Roman"/>
              </a:rPr>
              <a:t>В </a:t>
            </a:r>
            <a:r>
              <a:rPr lang="en-US" sz="3600" b="0" strike="noStrike" spc="-1" dirty="0" err="1">
                <a:latin typeface="Times New Roman"/>
              </a:rPr>
              <a:t>результаті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проведеної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роботи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було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розроблено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програмно-апаратний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 smtClean="0">
                <a:latin typeface="Times New Roman"/>
              </a:rPr>
              <a:t>комплекс</a:t>
            </a:r>
            <a:r>
              <a:rPr lang="en-US" sz="3600" b="0" strike="noStrike" spc="-1" dirty="0">
                <a:latin typeface="Times New Roman"/>
              </a:rPr>
              <a:t>, </a:t>
            </a:r>
            <a:r>
              <a:rPr lang="en-US" sz="3600" b="0" strike="noStrike" spc="-1" dirty="0" err="1">
                <a:latin typeface="Times New Roman"/>
              </a:rPr>
              <a:t>що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дозволяє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отримати</a:t>
            </a:r>
            <a:r>
              <a:rPr lang="en-US" sz="3600" b="0" strike="noStrike" spc="-1" dirty="0">
                <a:latin typeface="Times New Roman"/>
              </a:rPr>
              <a:t> і </a:t>
            </a:r>
            <a:r>
              <a:rPr lang="en-US" sz="3600" b="0" strike="noStrike" spc="-1" dirty="0" err="1">
                <a:latin typeface="Times New Roman"/>
              </a:rPr>
              <a:t>обробити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дані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якість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будь-якій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точці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геолокації</a:t>
            </a:r>
            <a:r>
              <a:rPr lang="en-US" sz="3600" b="0" strike="noStrike" spc="-1" dirty="0">
                <a:latin typeface="Times New Roman"/>
              </a:rPr>
              <a:t>, з </a:t>
            </a:r>
            <a:r>
              <a:rPr lang="en-US" sz="3600" b="0" strike="noStrike" spc="-1" dirty="0" err="1">
                <a:latin typeface="Times New Roman"/>
              </a:rPr>
              <a:t>подальшою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передачею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результату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кінцевому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користувачеві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допомогою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бота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месенджері</a:t>
            </a:r>
            <a:r>
              <a:rPr lang="en-US" sz="3600" b="0" strike="noStrike" spc="-1" dirty="0">
                <a:latin typeface="Times New Roman"/>
              </a:rPr>
              <a:t> Telegram </a:t>
            </a:r>
            <a:r>
              <a:rPr lang="en-US" sz="3600" b="0" strike="noStrike" spc="-1" dirty="0" err="1">
                <a:latin typeface="Times New Roman"/>
              </a:rPr>
              <a:t>або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його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веб-сторінки</a:t>
            </a:r>
            <a:r>
              <a:rPr lang="en-US" sz="3600" b="0" strike="noStrike" spc="-1" dirty="0">
                <a:latin typeface="Times New Roman"/>
              </a:rPr>
              <a:t> .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latin typeface="Times New Roman"/>
              </a:rPr>
              <a:t>ВИСНОВКИ</a:t>
            </a:r>
            <a:endParaRPr lang="en-US" sz="4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1. В </a:t>
            </a:r>
            <a:r>
              <a:rPr lang="en-US" sz="3600" b="0" strike="noStrike" spc="-1" dirty="0" err="1">
                <a:latin typeface="Times New Roman"/>
              </a:rPr>
              <a:t>даний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час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все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більшої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актуальності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набуває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розробка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пристроїв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вимірювання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якості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, </a:t>
            </a:r>
            <a:r>
              <a:rPr lang="en-US" sz="3600" b="0" strike="noStrike" spc="-1" dirty="0" err="1">
                <a:latin typeface="Times New Roman"/>
              </a:rPr>
              <a:t>які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дозволили</a:t>
            </a:r>
            <a:r>
              <a:rPr lang="en-US" sz="3600" b="0" strike="noStrike" spc="-1" dirty="0">
                <a:latin typeface="Times New Roman"/>
              </a:rPr>
              <a:t> б </a:t>
            </a:r>
            <a:r>
              <a:rPr lang="en-US" sz="3600" b="0" strike="noStrike" spc="-1" dirty="0" err="1">
                <a:latin typeface="Times New Roman"/>
              </a:rPr>
              <a:t>користувачам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будь-який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час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отримувати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інформацію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зручним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для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способом</a:t>
            </a:r>
            <a:r>
              <a:rPr lang="en-US" sz="3600" b="0" strike="noStrike" spc="-1" dirty="0">
                <a:latin typeface="Times New Roman"/>
              </a:rPr>
              <a:t>.</a:t>
            </a: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2. В </a:t>
            </a:r>
            <a:r>
              <a:rPr lang="en-US" sz="3600" b="0" strike="noStrike" spc="-1" dirty="0" err="1">
                <a:latin typeface="Times New Roman"/>
              </a:rPr>
              <a:t>результаті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докладного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огляду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існуючих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проєктів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та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індивідуальних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систем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моніторингу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якості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було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виявлено</a:t>
            </a:r>
            <a:r>
              <a:rPr lang="en-US" sz="3600" b="0" strike="noStrike" spc="-1" dirty="0">
                <a:latin typeface="Times New Roman"/>
              </a:rPr>
              <a:t>, </a:t>
            </a:r>
            <a:r>
              <a:rPr lang="en-US" sz="3600" b="0" strike="noStrike" spc="-1" dirty="0" err="1">
                <a:latin typeface="Times New Roman"/>
              </a:rPr>
              <a:t>що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вони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поки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не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отримали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Україні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широкого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поширення</a:t>
            </a:r>
            <a:r>
              <a:rPr lang="en-US" sz="3600" b="0" strike="noStrike" spc="-1" dirty="0">
                <a:latin typeface="Times New Roman"/>
              </a:rPr>
              <a:t>, і </a:t>
            </a:r>
            <a:r>
              <a:rPr lang="en-US" sz="3600" b="0" strike="noStrike" spc="-1" dirty="0" err="1">
                <a:latin typeface="Times New Roman"/>
              </a:rPr>
              <a:t>потреба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отриманні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інформації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якість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, </a:t>
            </a:r>
            <a:r>
              <a:rPr lang="en-US" sz="3600" b="0" strike="noStrike" spc="-1" dirty="0" err="1">
                <a:latin typeface="Times New Roman"/>
              </a:rPr>
              <a:t>особливо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приміщенні</a:t>
            </a:r>
            <a:r>
              <a:rPr lang="en-US" sz="3600" b="0" strike="noStrike" spc="-1" dirty="0">
                <a:latin typeface="Times New Roman"/>
              </a:rPr>
              <a:t>, </a:t>
            </a:r>
            <a:r>
              <a:rPr lang="en-US" sz="3600" b="0" strike="noStrike" spc="-1" dirty="0" err="1">
                <a:latin typeface="Times New Roman"/>
              </a:rPr>
              <a:t>не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задовільна</a:t>
            </a:r>
            <a:r>
              <a:rPr lang="en-US" sz="3600" b="0" strike="noStrike" spc="-1" dirty="0">
                <a:latin typeface="Times New Roman"/>
              </a:rPr>
              <a:t>.</a:t>
            </a: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3.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розробки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системи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моніторингу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якості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повітря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були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проаналізовані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обрані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оптимальні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датчик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CCS811,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підтримуючий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інтелектуальні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алгоритми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обробки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вимірювань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СO</a:t>
            </a:r>
            <a:r>
              <a:rPr lang="en-US" sz="2800" b="0" strike="noStrike" spc="-1" dirty="0">
                <a:latin typeface="Times New Roman"/>
                <a:ea typeface="Times New Roman"/>
              </a:rPr>
              <a:t>2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й VOC, а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також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плата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Raspberry pi.</a:t>
            </a: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4. </a:t>
            </a:r>
            <a:r>
              <a:rPr lang="en-US" sz="3600" b="0" strike="noStrike" spc="-1" dirty="0" err="1">
                <a:latin typeface="Times New Roman"/>
              </a:rPr>
              <a:t>Програмне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забезпечення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було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написано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мові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програмування</a:t>
            </a:r>
            <a:r>
              <a:rPr lang="en-US" sz="3600" b="0" strike="noStrike" spc="-1" dirty="0">
                <a:latin typeface="Times New Roman"/>
              </a:rPr>
              <a:t> Python.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2440" y="9012960"/>
            <a:ext cx="12864960" cy="897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latin typeface="Times New Roman"/>
              </a:rPr>
              <a:t>Мета</a:t>
            </a:r>
            <a:r>
              <a:rPr lang="en-US" sz="4000" b="1" strike="noStrike" spc="-1" dirty="0">
                <a:latin typeface="Times New Roman"/>
              </a:rPr>
              <a:t> </a:t>
            </a:r>
            <a:r>
              <a:rPr lang="en-US" sz="4000" b="1" strike="noStrike" spc="-1" dirty="0" err="1">
                <a:latin typeface="Times New Roman"/>
              </a:rPr>
              <a:t>роботи</a:t>
            </a:r>
            <a:r>
              <a:rPr lang="en-US" sz="4000" b="1" strike="noStrike" spc="-1" dirty="0">
                <a:latin typeface="Times New Roman"/>
              </a:rPr>
              <a:t>: 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latin typeface="Times New Roman"/>
              </a:rPr>
              <a:t>Забезпечення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збору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</a:t>
            </a:r>
            <a:r>
              <a:rPr lang="en-US" sz="3600" b="0" strike="noStrike" spc="-1" dirty="0">
                <a:latin typeface="Times New Roman"/>
              </a:rPr>
              <a:t>  </a:t>
            </a:r>
            <a:r>
              <a:rPr lang="en-US" sz="3600" b="0" strike="noStrike" spc="-1" dirty="0" err="1">
                <a:latin typeface="Times New Roman"/>
              </a:rPr>
              <a:t>якість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приміщеннях</a:t>
            </a:r>
            <a:r>
              <a:rPr lang="en-US" sz="3600" b="0" strike="noStrike" spc="-1" dirty="0">
                <a:latin typeface="Times New Roman"/>
              </a:rPr>
              <a:t>.  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latin typeface="Times New Roman"/>
              </a:rPr>
              <a:t>Завдання</a:t>
            </a:r>
            <a:r>
              <a:rPr lang="en-US" sz="4000" b="1" strike="noStrike" spc="-1" dirty="0">
                <a:latin typeface="Times New Roman"/>
              </a:rPr>
              <a:t> </a:t>
            </a:r>
            <a:r>
              <a:rPr lang="en-US" sz="4000" b="1" strike="noStrike" spc="-1" dirty="0" err="1">
                <a:latin typeface="Times New Roman"/>
              </a:rPr>
              <a:t>дослідження</a:t>
            </a:r>
            <a:r>
              <a:rPr lang="en-US" sz="4000" b="1" strike="noStrike" spc="-1" dirty="0">
                <a:latin typeface="Times New Roman"/>
              </a:rPr>
              <a:t>: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1. </a:t>
            </a:r>
            <a:r>
              <a:rPr lang="en-US" sz="3600" b="0" strike="noStrike" spc="-1" dirty="0" err="1">
                <a:latin typeface="Times New Roman"/>
              </a:rPr>
              <a:t>Вибір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оптимальних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датчика</a:t>
            </a:r>
            <a:r>
              <a:rPr lang="en-US" sz="3600" b="0" strike="noStrike" spc="-1" dirty="0">
                <a:latin typeface="Times New Roman"/>
              </a:rPr>
              <a:t> і </a:t>
            </a:r>
            <a:r>
              <a:rPr lang="en-US" sz="3600" b="0" strike="noStrike" spc="-1" dirty="0" err="1">
                <a:latin typeface="Times New Roman"/>
              </a:rPr>
              <a:t>плати</a:t>
            </a:r>
            <a:r>
              <a:rPr lang="en-US" sz="3600" b="0" strike="noStrike" spc="-1" dirty="0">
                <a:latin typeface="Times New Roman"/>
              </a:rPr>
              <a:t>;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2. </a:t>
            </a:r>
            <a:r>
              <a:rPr lang="en-US" sz="3600" b="0" strike="noStrike" spc="-1" dirty="0" err="1">
                <a:latin typeface="Times New Roman"/>
              </a:rPr>
              <a:t>Розробка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програми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зчитування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показань</a:t>
            </a:r>
            <a:r>
              <a:rPr lang="en-US" sz="3600" b="0" strike="noStrike" spc="-1" dirty="0">
                <a:latin typeface="Times New Roman"/>
              </a:rPr>
              <a:t> з </a:t>
            </a:r>
            <a:r>
              <a:rPr lang="en-US" sz="3600" b="0" strike="noStrike" spc="-1" dirty="0" err="1">
                <a:latin typeface="Times New Roman"/>
              </a:rPr>
              <a:t>датчика</a:t>
            </a:r>
            <a:r>
              <a:rPr lang="en-US" sz="3600" b="0" strike="noStrike" spc="-1" dirty="0">
                <a:latin typeface="Times New Roman"/>
              </a:rPr>
              <a:t> і </a:t>
            </a:r>
            <a:r>
              <a:rPr lang="en-US" sz="3600" b="0" strike="noStrike" spc="-1" dirty="0" err="1">
                <a:latin typeface="Times New Roman"/>
              </a:rPr>
              <a:t>передачі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їх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головний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сервер</a:t>
            </a:r>
            <a:r>
              <a:rPr lang="en-US" sz="3600" b="0" strike="noStrike" spc="-1" dirty="0">
                <a:latin typeface="Times New Roman"/>
              </a:rPr>
              <a:t>;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Times New Roman"/>
              </a:rPr>
              <a:t>3. </a:t>
            </a:r>
            <a:r>
              <a:rPr lang="en-US" sz="3600" b="0" strike="noStrike" spc="-1" dirty="0" err="1">
                <a:latin typeface="Times New Roman"/>
              </a:rPr>
              <a:t>Розробка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програми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аналізу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на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сервері</a:t>
            </a:r>
            <a:r>
              <a:rPr lang="en-US" sz="3600" b="0" strike="noStrike" spc="-1" dirty="0">
                <a:latin typeface="Times New Roman"/>
              </a:rPr>
              <a:t> і </a:t>
            </a:r>
            <a:r>
              <a:rPr lang="en-US" sz="3600" b="0" strike="noStrike" spc="-1" dirty="0" err="1">
                <a:latin typeface="Times New Roman"/>
              </a:rPr>
              <a:t>передачі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кінцевого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результату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користувачеві</a:t>
            </a:r>
            <a:r>
              <a:rPr lang="en-US" sz="3600" b="0" strike="noStrike" spc="-1" dirty="0">
                <a:latin typeface="Times New Roman"/>
              </a:rPr>
              <a:t>.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latin typeface="Times New Roman"/>
              </a:rPr>
              <a:t>Об’єкт</a:t>
            </a:r>
            <a:r>
              <a:rPr lang="en-US" sz="4000" b="1" strike="noStrike" spc="-1" dirty="0">
                <a:latin typeface="Times New Roman"/>
              </a:rPr>
              <a:t> </a:t>
            </a:r>
            <a:r>
              <a:rPr lang="en-US" sz="4000" b="1" strike="noStrike" spc="-1" dirty="0" err="1">
                <a:latin typeface="Times New Roman"/>
              </a:rPr>
              <a:t>дослідження</a:t>
            </a:r>
            <a:r>
              <a:rPr lang="en-US" sz="4000" b="1" strike="noStrike" spc="-1" dirty="0">
                <a:latin typeface="Times New Roman"/>
              </a:rPr>
              <a:t>:</a:t>
            </a:r>
            <a:r>
              <a:rPr lang="en-US" sz="4000" b="0" strike="noStrike" spc="-1" dirty="0">
                <a:latin typeface="Times New Roman"/>
              </a:rPr>
              <a:t> 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latin typeface="Times New Roman"/>
              </a:rPr>
              <a:t>Процеси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збору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та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відображення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якості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приміщеннях</a:t>
            </a:r>
            <a:r>
              <a:rPr lang="en-US" sz="3600" b="0" strike="noStrike" spc="-1" dirty="0">
                <a:latin typeface="Times New Roman"/>
              </a:rPr>
              <a:t>.  </a:t>
            </a:r>
            <a:r>
              <a:rPr lang="en-US" sz="2800" b="0" strike="noStrike" spc="-1" dirty="0">
                <a:latin typeface="Times New Roman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latin typeface="Times New Roman"/>
              </a:rPr>
              <a:t>Предмет</a:t>
            </a:r>
            <a:r>
              <a:rPr lang="en-US" sz="4000" b="1" strike="noStrike" spc="-1" dirty="0">
                <a:latin typeface="Times New Roman"/>
              </a:rPr>
              <a:t> </a:t>
            </a:r>
            <a:r>
              <a:rPr lang="en-US" sz="4000" b="1" strike="noStrike" spc="-1" dirty="0" err="1">
                <a:latin typeface="Times New Roman"/>
              </a:rPr>
              <a:t>дослідження</a:t>
            </a:r>
            <a:r>
              <a:rPr lang="en-US" sz="4000" b="1" strike="noStrike" spc="-1" dirty="0">
                <a:latin typeface="Times New Roman"/>
              </a:rPr>
              <a:t>:</a:t>
            </a:r>
            <a:r>
              <a:rPr lang="en-US" sz="4000" b="0" strike="noStrike" spc="-1" dirty="0">
                <a:latin typeface="Times New Roman"/>
              </a:rPr>
              <a:t> 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latin typeface="Times New Roman"/>
              </a:rPr>
              <a:t>Алгоритми</a:t>
            </a:r>
            <a:r>
              <a:rPr lang="en-US" sz="3600" b="0" strike="noStrike" spc="-1" dirty="0">
                <a:latin typeface="Times New Roman"/>
              </a:rPr>
              <a:t>  </a:t>
            </a:r>
            <a:r>
              <a:rPr lang="en-US" sz="3600" b="0" strike="noStrike" spc="-1" dirty="0" err="1">
                <a:latin typeface="Times New Roman"/>
              </a:rPr>
              <a:t>збору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та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відображення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якості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приміщеннях</a:t>
            </a:r>
            <a:r>
              <a:rPr lang="en-US" sz="3600" b="0" strike="noStrike" spc="-1" dirty="0">
                <a:latin typeface="Times New Roman"/>
              </a:rPr>
              <a:t>.  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latin typeface="Times New Roman"/>
              </a:rPr>
              <a:t>Методи</a:t>
            </a:r>
            <a:r>
              <a:rPr lang="en-US" sz="4000" b="1" strike="noStrike" spc="-1" dirty="0">
                <a:latin typeface="Times New Roman"/>
              </a:rPr>
              <a:t> </a:t>
            </a:r>
            <a:r>
              <a:rPr lang="en-US" sz="4000" b="1" strike="noStrike" spc="-1" dirty="0" err="1">
                <a:latin typeface="Times New Roman"/>
              </a:rPr>
              <a:t>дослідження</a:t>
            </a:r>
            <a:r>
              <a:rPr lang="en-US" sz="4000" b="1" strike="noStrike" spc="-1" dirty="0">
                <a:latin typeface="Times New Roman"/>
              </a:rPr>
              <a:t>: 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latin typeface="Times New Roman"/>
              </a:rPr>
              <a:t>Збір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та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відображення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даних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якості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повітря</a:t>
            </a:r>
            <a:r>
              <a:rPr lang="en-US" sz="3600" b="0" strike="noStrike" spc="-1" dirty="0">
                <a:latin typeface="Times New Roman"/>
              </a:rPr>
              <a:t> в </a:t>
            </a:r>
            <a:r>
              <a:rPr lang="en-US" sz="3600" b="0" strike="noStrike" spc="-1" dirty="0" err="1">
                <a:latin typeface="Times New Roman"/>
              </a:rPr>
              <a:t>приміщеннях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за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latin typeface="Times New Roman"/>
              </a:rPr>
              <a:t>допомогою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розроблених</a:t>
            </a:r>
            <a:r>
              <a:rPr lang="en-US" sz="3600" b="0" strike="noStrike" spc="-1" dirty="0">
                <a:latin typeface="Times New Roman"/>
              </a:rPr>
              <a:t> </a:t>
            </a:r>
            <a:r>
              <a:rPr lang="en-US" sz="3600" b="0" strike="noStrike" spc="-1" dirty="0" err="1">
                <a:latin typeface="Times New Roman"/>
              </a:rPr>
              <a:t>програм</a:t>
            </a:r>
            <a:r>
              <a:rPr lang="en-US" sz="3600" b="0" strike="noStrike" spc="-1" dirty="0">
                <a:latin typeface="Times New Roman"/>
              </a:rPr>
              <a:t>.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52" name="Рисунок 51"/>
          <p:cNvPicPr/>
          <p:nvPr/>
        </p:nvPicPr>
        <p:blipFill>
          <a:blip r:embed="rId8"/>
          <a:stretch/>
        </p:blipFill>
        <p:spPr>
          <a:xfrm>
            <a:off x="13030200" y="8001000"/>
            <a:ext cx="16002000" cy="10744200"/>
          </a:xfrm>
          <a:prstGeom prst="rect">
            <a:avLst/>
          </a:prstGeom>
          <a:ln w="0">
            <a:noFill/>
          </a:ln>
        </p:spPr>
      </p:pic>
      <p:pic>
        <p:nvPicPr>
          <p:cNvPr id="53" name="Рисунок 52"/>
          <p:cNvPicPr/>
          <p:nvPr/>
        </p:nvPicPr>
        <p:blipFill>
          <a:blip r:embed="rId9"/>
          <a:stretch/>
        </p:blipFill>
        <p:spPr>
          <a:xfrm>
            <a:off x="20574000" y="28575000"/>
            <a:ext cx="9391320" cy="5173920"/>
          </a:xfrm>
          <a:prstGeom prst="rect">
            <a:avLst/>
          </a:prstGeom>
          <a:ln w="0">
            <a:noFill/>
          </a:ln>
        </p:spPr>
      </p:pic>
      <p:pic>
        <p:nvPicPr>
          <p:cNvPr id="54" name="Рисунок 53"/>
          <p:cNvPicPr/>
          <p:nvPr/>
        </p:nvPicPr>
        <p:blipFill>
          <a:blip r:embed="rId10"/>
          <a:stretch/>
        </p:blipFill>
        <p:spPr>
          <a:xfrm>
            <a:off x="20555280" y="23622120"/>
            <a:ext cx="9391320" cy="5173920"/>
          </a:xfrm>
          <a:prstGeom prst="rect">
            <a:avLst/>
          </a:prstGeom>
          <a:ln w="0">
            <a:noFill/>
          </a:ln>
        </p:spPr>
      </p:pic>
      <p:pic>
        <p:nvPicPr>
          <p:cNvPr id="55" name="Рисунок 5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657" y="18908640"/>
            <a:ext cx="9239286" cy="4713480"/>
          </a:xfrm>
          <a:prstGeom prst="rect">
            <a:avLst/>
          </a:prstGeom>
          <a:ln w="0">
            <a:noFill/>
          </a:ln>
        </p:spPr>
      </p:pic>
      <p:sp>
        <p:nvSpPr>
          <p:cNvPr id="56" name="TextBox 55"/>
          <p:cNvSpPr txBox="1"/>
          <p:nvPr/>
        </p:nvSpPr>
        <p:spPr>
          <a:xfrm>
            <a:off x="4711227" y="18556920"/>
            <a:ext cx="7934493" cy="60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000" b="1" strike="noStrike" spc="-1" dirty="0" err="1">
                <a:latin typeface="Times New Roman"/>
              </a:rPr>
              <a:t>Блок-схеми</a:t>
            </a:r>
            <a:r>
              <a:rPr lang="en-US" sz="4000" b="1" strike="noStrike" spc="-1" dirty="0">
                <a:latin typeface="Times New Roman"/>
              </a:rPr>
              <a:t> </a:t>
            </a:r>
            <a:r>
              <a:rPr lang="en-US" sz="4000" b="1" strike="noStrike" spc="-1" dirty="0" err="1" smtClean="0">
                <a:latin typeface="Times New Roman"/>
              </a:rPr>
              <a:t>розроблених</a:t>
            </a:r>
            <a:r>
              <a:rPr lang="en-US" sz="4000" b="1" strike="noStrike" spc="-1" dirty="0" smtClean="0">
                <a:latin typeface="Times New Roman"/>
              </a:rPr>
              <a:t> </a:t>
            </a:r>
            <a:r>
              <a:rPr lang="en-US" sz="4000" b="1" strike="noStrike" spc="-1" dirty="0" err="1" smtClean="0">
                <a:latin typeface="Times New Roman"/>
              </a:rPr>
              <a:t>програм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9160" y="19147483"/>
            <a:ext cx="7396920" cy="59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36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Блок-схема програми на Raspberry Pi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60840" y="19147483"/>
            <a:ext cx="7398360" cy="46855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3600" b="0" strike="noStrike" spc="-1" dirty="0">
                <a:solidFill>
                  <a:srgbClr val="222222"/>
                </a:solidFill>
                <a:latin typeface="Times New Roman"/>
                <a:ea typeface="Times New Roman"/>
              </a:rPr>
              <a:t>Блок-схема програми </a:t>
            </a:r>
            <a:r>
              <a:rPr lang="uk-UA" sz="3600" b="0" strike="noStrike" spc="-1" dirty="0" err="1" smtClean="0">
                <a:solidFill>
                  <a:srgbClr val="222222"/>
                </a:solidFill>
                <a:latin typeface="Times New Roman"/>
                <a:ea typeface="Times New Roman"/>
              </a:rPr>
              <a:t>Telegram</a:t>
            </a:r>
            <a:r>
              <a:rPr lang="en-US" sz="3600" spc="-1" dirty="0">
                <a:solidFill>
                  <a:srgbClr val="222222"/>
                </a:solidFill>
                <a:latin typeface="Times New Roman"/>
                <a:ea typeface="Times New Roman"/>
              </a:rPr>
              <a:t>-</a:t>
            </a:r>
            <a:r>
              <a:rPr lang="uk-UA" sz="3600" b="0" strike="noStrike" spc="-1" dirty="0" smtClean="0">
                <a:solidFill>
                  <a:srgbClr val="222222"/>
                </a:solidFill>
                <a:latin typeface="Times New Roman"/>
                <a:ea typeface="Times New Roman"/>
              </a:rPr>
              <a:t>боту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5640" y="25831800"/>
            <a:ext cx="8103960" cy="12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4000" b="1" strike="noStrike" spc="-1">
                <a:latin typeface="Times New Roman"/>
                <a:ea typeface="Times New Roman"/>
              </a:rPr>
              <a:t>Приклад файлу з записаними параметрами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60" name="Рисунок 59"/>
          <p:cNvPicPr/>
          <p:nvPr/>
        </p:nvPicPr>
        <p:blipFill>
          <a:blip r:embed="rId12"/>
          <a:stretch/>
        </p:blipFill>
        <p:spPr>
          <a:xfrm>
            <a:off x="693360" y="27232560"/>
            <a:ext cx="7079040" cy="4771440"/>
          </a:xfrm>
          <a:prstGeom prst="rect">
            <a:avLst/>
          </a:prstGeom>
          <a:ln w="0">
            <a:noFill/>
          </a:ln>
        </p:spPr>
      </p:pic>
      <p:sp>
        <p:nvSpPr>
          <p:cNvPr id="61" name="TextBox 60"/>
          <p:cNvSpPr txBox="1"/>
          <p:nvPr/>
        </p:nvSpPr>
        <p:spPr>
          <a:xfrm>
            <a:off x="16459200" y="7315200"/>
            <a:ext cx="8296200" cy="65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4000" b="1" strike="noStrike" spc="-1">
                <a:latin typeface="Times New Roman"/>
                <a:ea typeface="Times New Roman"/>
              </a:rPr>
              <a:t>Схема роботи системи моніторингу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227080" y="20461500"/>
            <a:ext cx="3427200" cy="160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36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Вигляд головної сторінки WEB-сайту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212260" y="17454240"/>
            <a:ext cx="4114800" cy="12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uk-UA" sz="4000" b="1" strike="noStrike" spc="-1" dirty="0">
                <a:latin typeface="Times New Roman"/>
                <a:ea typeface="Times New Roman"/>
              </a:rPr>
              <a:t>Приклад роботи WEB-сторінки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72480" y="33790020"/>
            <a:ext cx="7754580" cy="6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uk-UA" sz="4000" b="1" strike="noStrike" spc="-1" dirty="0">
                <a:latin typeface="Times New Roman"/>
                <a:ea typeface="Times New Roman"/>
              </a:rPr>
              <a:t>Приклад роботи </a:t>
            </a:r>
            <a:r>
              <a:rPr lang="uk-UA" sz="4000" b="1" strike="noStrike" spc="-1" dirty="0" err="1">
                <a:latin typeface="Times New Roman"/>
                <a:ea typeface="Times New Roman"/>
              </a:rPr>
              <a:t>Telegram</a:t>
            </a:r>
            <a:r>
              <a:rPr lang="uk-UA" sz="4000" b="1" strike="noStrike" spc="-1" dirty="0">
                <a:latin typeface="Times New Roman"/>
                <a:ea typeface="Times New Roman"/>
              </a:rPr>
              <a:t>-бота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162977" y="25875720"/>
            <a:ext cx="3489480" cy="110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36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Вигляд сторінки </a:t>
            </a:r>
            <a:endParaRPr lang="en-US" sz="3600" b="0" strike="noStrike" spc="-1">
              <a:latin typeface="Arial"/>
            </a:endParaRPr>
          </a:p>
          <a:p>
            <a:pPr algn="ctr"/>
            <a:r>
              <a:rPr lang="uk-UA" sz="3600" b="0" strike="noStrike" spc="-1">
                <a:solidFill>
                  <a:srgbClr val="222222"/>
                </a:solidFill>
                <a:latin typeface="Times New Roman"/>
                <a:ea typeface="Times New Roman"/>
              </a:rPr>
              <a:t>“More statistic”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071817" y="30393360"/>
            <a:ext cx="4580640" cy="160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3600" spc="-1" dirty="0" smtClean="0">
                <a:solidFill>
                  <a:srgbClr val="222222"/>
                </a:solidFill>
                <a:latin typeface="Times New Roman"/>
                <a:ea typeface="Times New Roman"/>
              </a:rPr>
              <a:t>Вигляд</a:t>
            </a:r>
            <a:r>
              <a:rPr lang="uk-UA" sz="3600" b="0" strike="noStrike" spc="-1" dirty="0" smtClean="0">
                <a:solidFill>
                  <a:srgbClr val="222222"/>
                </a:solidFill>
                <a:latin typeface="Times New Roman"/>
                <a:ea typeface="Times New Roman"/>
              </a:rPr>
              <a:t> </a:t>
            </a:r>
            <a:r>
              <a:rPr lang="uk-UA" sz="3600" b="0" strike="noStrike" spc="-1" dirty="0">
                <a:solidFill>
                  <a:srgbClr val="222222"/>
                </a:solidFill>
                <a:latin typeface="Times New Roman"/>
                <a:ea typeface="Times New Roman"/>
              </a:rPr>
              <a:t>сторінки для </a:t>
            </a:r>
            <a:endParaRPr lang="en-US" sz="3600" b="0" strike="noStrike" spc="-1" dirty="0">
              <a:latin typeface="Arial"/>
            </a:endParaRPr>
          </a:p>
          <a:p>
            <a:pPr algn="ctr"/>
            <a:r>
              <a:rPr lang="uk-UA" sz="3600" b="0" strike="noStrike" spc="-1" dirty="0">
                <a:solidFill>
                  <a:srgbClr val="222222"/>
                </a:solidFill>
                <a:latin typeface="Times New Roman"/>
                <a:ea typeface="Times New Roman"/>
              </a:rPr>
              <a:t>налаштування </a:t>
            </a:r>
            <a:endParaRPr lang="en-US" sz="3600" b="0" strike="noStrike" spc="-1" dirty="0">
              <a:latin typeface="Arial"/>
            </a:endParaRPr>
          </a:p>
          <a:p>
            <a:pPr algn="ctr"/>
            <a:r>
              <a:rPr lang="uk-UA" sz="3600" b="0" strike="noStrike" spc="-1" dirty="0">
                <a:solidFill>
                  <a:srgbClr val="222222"/>
                </a:solidFill>
                <a:latin typeface="Times New Roman"/>
                <a:ea typeface="Times New Roman"/>
              </a:rPr>
              <a:t>“</a:t>
            </a:r>
            <a:r>
              <a:rPr lang="uk-UA" sz="3600" b="0" strike="noStrike" spc="-1" dirty="0" err="1">
                <a:solidFill>
                  <a:srgbClr val="222222"/>
                </a:solidFill>
                <a:latin typeface="Times New Roman"/>
                <a:ea typeface="Times New Roman"/>
              </a:rPr>
              <a:t>Settings</a:t>
            </a:r>
            <a:r>
              <a:rPr lang="uk-UA" sz="3600" b="0" strike="noStrike" spc="-1" dirty="0">
                <a:solidFill>
                  <a:srgbClr val="222222"/>
                </a:solidFill>
                <a:latin typeface="Times New Roman"/>
                <a:ea typeface="Times New Roman"/>
              </a:rPr>
              <a:t>”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548400" y="34429140"/>
            <a:ext cx="5025600" cy="110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uk-UA" sz="3600" spc="-1" dirty="0" smtClean="0">
                <a:solidFill>
                  <a:srgbClr val="222222"/>
                </a:solidFill>
                <a:latin typeface="Times New Roman"/>
                <a:ea typeface="Times New Roman"/>
              </a:rPr>
              <a:t>Вигля</a:t>
            </a:r>
            <a:r>
              <a:rPr lang="uk-UA" sz="3600" b="0" strike="noStrike" spc="-1" dirty="0" smtClean="0">
                <a:solidFill>
                  <a:srgbClr val="222222"/>
                </a:solidFill>
                <a:latin typeface="Times New Roman"/>
                <a:ea typeface="Times New Roman"/>
              </a:rPr>
              <a:t>д </a:t>
            </a:r>
            <a:r>
              <a:rPr lang="uk-UA" sz="3600" b="0" strike="noStrike" spc="-1" dirty="0">
                <a:solidFill>
                  <a:srgbClr val="222222"/>
                </a:solidFill>
                <a:latin typeface="Times New Roman"/>
                <a:ea typeface="Times New Roman"/>
              </a:rPr>
              <a:t>головної панелі управління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259800" y="34714080"/>
            <a:ext cx="4800600" cy="160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latin typeface="Times New Roman"/>
              </a:rPr>
              <a:t>Скріншот відповіді чат-бота на команду  «моніторинг»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374680" y="34985160"/>
            <a:ext cx="3853080" cy="211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latin typeface="Times New Roman"/>
              </a:rPr>
              <a:t>Скріншот відповіді чат-бота на команду  «останні дані»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221</Words>
  <Application>Microsoft Office PowerPoint</Application>
  <PresentationFormat>Произвольный</PresentationFormat>
  <Paragraphs>40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MAN</dc:creator>
  <dc:description/>
  <cp:lastModifiedBy>Vitmit</cp:lastModifiedBy>
  <cp:revision>34</cp:revision>
  <dcterms:created xsi:type="dcterms:W3CDTF">2020-03-13T15:13:07Z</dcterms:created>
  <dcterms:modified xsi:type="dcterms:W3CDTF">2021-05-05T17:15:03Z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</vt:r8>
  </property>
</Properties>
</file>