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6.png" ContentType="image/png"/>
  <Override PartName="/ppt/media/image8.png" ContentType="image/png"/>
  <Override PartName="/ppt/media/image16.jpeg" ContentType="image/jpeg"/>
  <Override PartName="/ppt/media/image14.jpeg" ContentType="image/jpeg"/>
  <Override PartName="/ppt/media/image12.jpeg" ContentType="image/jpeg"/>
  <Override PartName="/ppt/media/image11.jpeg" ContentType="image/jpeg"/>
  <Override PartName="/ppt/media/image15.jpeg" ContentType="image/jpeg"/>
  <Override PartName="/ppt/media/image13.jpeg" ContentType="image/jpeg"/>
  <Override PartName="/ppt/media/image17.jpeg" ContentType="image/jpeg"/>
  <Override PartName="/ppt/media/image22.png" ContentType="image/png"/>
  <Override PartName="/ppt/media/image7.jpeg" ContentType="image/jpeg"/>
  <Override PartName="/ppt/media/image21.png" ContentType="image/png"/>
  <Override PartName="/ppt/media/image4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5.jpeg" ContentType="image/jpeg"/>
  <Override PartName="/ppt/media/image3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64000" y="1869480"/>
            <a:ext cx="381096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Доповідач: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Мітін Валентин Віталійович,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учень 11 класу Харківського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Навчально-виховного комплексу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№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45 «Академічна гімназія»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0360" y="431640"/>
            <a:ext cx="93546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МОНІТОРИНГУ ЯКОСТІ АТМОСФЕРНОГО ПОВІТРЯ В ПРИМІЩЕННЯХ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262920" y="3671280"/>
            <a:ext cx="30193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Науковий керівник: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Руккас Кирило Маркович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081520" y="388080"/>
            <a:ext cx="59148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Times New Roman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222222"/>
                </a:solidFill>
                <a:latin typeface="Times New Roman"/>
                <a:ea typeface="Microsoft YaHei"/>
              </a:rPr>
              <a:t>Алгоритм управління  датчиком CCS811  на Raspberry Pi: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807640" y="1079640"/>
            <a:ext cx="4244400" cy="417240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9580320" y="504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ECA8755C-316F-4D49-8334-5386F8826399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240" y="157320"/>
            <a:ext cx="3842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Приклад файлу з даними: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468440" y="4895280"/>
            <a:ext cx="7140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Такий формат запису даних в файл через символи спрощує їх розшифровку на головному сервері.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9576000" y="5400"/>
            <a:ext cx="50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E738CEC-94A2-4E61-B756-23495014B2EA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848320" y="612720"/>
            <a:ext cx="4063320" cy="43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85440" y="-187200"/>
            <a:ext cx="510696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Times New Roman"/>
                <a:ea typeface="Microsoft YaHei"/>
              </a:rPr>
              <a:t>Алгоритм роботи чат-боту на головному сервері: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712240" y="595440"/>
            <a:ext cx="4655880" cy="4897440"/>
          </a:xfrm>
          <a:prstGeom prst="rect">
            <a:avLst/>
          </a:prstGeom>
          <a:ln w="0"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9580320" y="540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4E64CA62-212A-4CE2-8165-61B1FBCD2FEE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953080" y="71640"/>
            <a:ext cx="4170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Приклад спілкування з ботом: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5226560" y="4545000"/>
            <a:ext cx="5109120" cy="79164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5226560" y="4545000"/>
            <a:ext cx="5109120" cy="79164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5226560" y="4545000"/>
            <a:ext cx="5109120" cy="79164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15226560" y="4545000"/>
            <a:ext cx="5109120" cy="79164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6839280" y="575640"/>
            <a:ext cx="3093120" cy="46051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>
          <a:xfrm>
            <a:off x="117360" y="541080"/>
            <a:ext cx="3099600" cy="39852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>
          <a:xfrm>
            <a:off x="3383640" y="914400"/>
            <a:ext cx="3237120" cy="361836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7440" y="4586040"/>
            <a:ext cx="269568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1 Скріншот відповіді чат-бота на команду  «моніторинг»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058800" y="5183280"/>
            <a:ext cx="4089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3 Скріншот меню команд пропонованих чат-ботом після початку спілкування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239640" y="4535280"/>
            <a:ext cx="366948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2 Скріншот відповіді чат-бота на команду  «останні дані»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9580320" y="540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11A01284-EA42-4747-A07D-3BBE711258C4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3_0"/>
          <p:cNvSpPr/>
          <p:nvPr/>
        </p:nvSpPr>
        <p:spPr>
          <a:xfrm>
            <a:off x="9601200" y="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028EC1EB-B68C-4833-9CCF-487F178A14AC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3830760" y="0"/>
            <a:ext cx="2419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Розробка WEB-сайту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3341520" y="5383800"/>
            <a:ext cx="3894840" cy="2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uk-UA" sz="14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Рис. 4 Схема взаємодії компонентів стеку MERN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514600" y="2286000"/>
            <a:ext cx="5257800" cy="313776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228600" y="457200"/>
            <a:ext cx="9601200" cy="206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Times New Roman"/>
              </a:rPr>
              <a:t>	</a:t>
            </a:r>
            <a:r>
              <a:rPr b="0" lang="en-US" sz="2000" spc="-1" strike="noStrike">
                <a:latin typeface="Times New Roman"/>
              </a:rPr>
              <a:t>Стек - це поєднання технологій, що використовуються для створення веб-додатки. Будь-який веб-додаток буде створено з використанням декількох технологій (фреймворки, бібліотеки, бази даних і т. Д).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Times New Roman"/>
              </a:rPr>
              <a:t>	</a:t>
            </a:r>
            <a:r>
              <a:rPr b="0" lang="en-US" sz="2000" spc="-1" strike="noStrike">
                <a:latin typeface="Times New Roman"/>
              </a:rPr>
              <a:t>Стек MERN - це JavaScript-стек, розроблений для спрощення процесу розробки. MERN включає в себе чотири компоненти з відкритим вихідним кодом: MongoDB, Express, React і Node.js. Ці компоненти забезпечують комплексну середу для роботи розробників.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376000" y="27720"/>
            <a:ext cx="5255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Скріншот головної сторінки веб сайту: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205800" y="5383080"/>
            <a:ext cx="366948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4 Скріншот карток пристроїв із даними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580320" y="540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A2DE8D5-F767-43CB-A4BB-3142D0401D95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0" y="483120"/>
            <a:ext cx="10080360" cy="48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60" y="560160"/>
            <a:ext cx="10080360" cy="492624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1362600" y="79200"/>
            <a:ext cx="7355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Times New Roman"/>
              </a:rPr>
              <a:t>Вигляд </a:t>
            </a:r>
            <a:r>
              <a:rPr b="0" lang="en-US" sz="24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сторінки для налаштування девайсу “Settings”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4_2"/>
          <p:cNvSpPr/>
          <p:nvPr/>
        </p:nvSpPr>
        <p:spPr>
          <a:xfrm>
            <a:off x="9601200" y="180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BF34DF72-5A28-43A6-8D7E-89E890C584CE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190240" y="5398920"/>
            <a:ext cx="570060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5 Скріншот картки налаштування передачі даних та керування пристроєм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455400"/>
            <a:ext cx="10080360" cy="494352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2787480" y="0"/>
            <a:ext cx="45057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Вигляд сторінки “More statistic”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4_1"/>
          <p:cNvSpPr/>
          <p:nvPr/>
        </p:nvSpPr>
        <p:spPr>
          <a:xfrm>
            <a:off x="9601200" y="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6E9FA77A-56A3-4B6C-8286-566E03952CA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3211920" y="5398920"/>
            <a:ext cx="36568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6 Скріншот картки із статистичними даними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457560"/>
            <a:ext cx="10080360" cy="48002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3116160" y="187920"/>
            <a:ext cx="91404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1611360" y="0"/>
            <a:ext cx="68580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Вигляд сторінки із інформацією про проєкт “Info”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4_0"/>
          <p:cNvSpPr/>
          <p:nvPr/>
        </p:nvSpPr>
        <p:spPr>
          <a:xfrm>
            <a:off x="9580320" y="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1D4D98B-BB3F-4F94-8349-07A77DACF5D1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50400" y="5257800"/>
            <a:ext cx="8180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Рис. 7 Скріншот сторінки із інформацією про проект а також про вплив вимірюючих речовин на здоров’я людини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103640" y="1943640"/>
            <a:ext cx="139320" cy="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2237400" y="-23760"/>
            <a:ext cx="5895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Інші системи моніторингу якості повітря: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51" name="Table 3"/>
          <p:cNvGraphicFramePr/>
          <p:nvPr/>
        </p:nvGraphicFramePr>
        <p:xfrm>
          <a:off x="53640" y="1175040"/>
          <a:ext cx="10025640" cy="3741480"/>
        </p:xfrm>
        <a:graphic>
          <a:graphicData uri="http://schemas.openxmlformats.org/drawingml/2006/table">
            <a:tbl>
              <a:tblPr/>
              <a:tblGrid>
                <a:gridCol w="3359160"/>
                <a:gridCol w="3359160"/>
                <a:gridCol w="3307680"/>
              </a:tblGrid>
              <a:tr h="693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Системи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Взаємодія із системою: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Параметри вимірювання: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791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Моя система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Telegram бот та веб сторінка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VOC, CO2 та температура повітря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549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Atmotube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Додаток для смартфонів у інтернет магазинах App store та Play маркеті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VOC, дрібнодисперсний пил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14760">
                <a:tc>
                  <a:txBody>
                    <a:bodyPr lIns="90000" rIns="90000">
                      <a:noAutofit/>
                    </a:bodyPr>
                    <a:p>
                      <a:pPr algn="just"/>
                      <a:r>
                        <a:rPr b="0" lang="ru-RU" sz="1800" spc="-1" strike="noStrike">
                          <a:latin typeface="Arial"/>
                          <a:ea typeface="Times New Roman"/>
                        </a:rPr>
                        <a:t>Xiaomi PM 2.5 Air Detector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  <a:ea typeface="Noto Sans CJK SC"/>
                        </a:rPr>
                        <a:t>Додаток для смартфонів </a:t>
                      </a:r>
                      <a:r>
                        <a:rPr b="0" lang="ru-RU" sz="1800" spc="-1" strike="noStrike">
                          <a:latin typeface="Arial"/>
                        </a:rPr>
                        <a:t> інтернет магазинах App store та Play маркеті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Дрібнодисперсний пил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4"/>
          <p:cNvSpPr/>
          <p:nvPr/>
        </p:nvSpPr>
        <p:spPr>
          <a:xfrm>
            <a:off x="9580320" y="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849D111-5195-4DEB-B17A-3F7F41EFD741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014360" y="119520"/>
            <a:ext cx="204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Актуальність: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482120" y="647640"/>
            <a:ext cx="7113600" cy="489348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648000" y="468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43B317AD-49B3-4048-90A5-6D8FE2D3DF04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" y="1007640"/>
            <a:ext cx="10075680" cy="41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В даний час все більшої актуальності набуває розробка пристроїв вимірювання якості повітря, які дозволили б користувачам в будь-який час отримувати інформацію зручним для них способом.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В результаті докладного огляду існуючих проектів та індивідуальних систем моніторингу якості повітря було виявлено, що вони поки не отримали в Україні широкого поширення, і потреба в отриманні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інформації про якість повітря, особливо в приміщенні, не задоволена.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Для розробки системи моніторингу якості повітря були проаналізовані і обрані оптимальні датчик CCS811, підтримуючий інтелектуальні алгоритми для обробки вимірювань СO2 й VOC, а також плата Raspberry Pi.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Програмне забезпечення було написано на мові програмування Python.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5. В результаті проведеної роботи було розроблено програмно-апаратний комплекс, що дозволяє отримати і обробити дані про якість повітря в будь-якій точці геолокації, з подальшою передачею результату кінцевому 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користувачеві за допомогою бота в месенджері — Telegram або на веб сторінку користувача.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384440" y="575640"/>
            <a:ext cx="1444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Висновки: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9580320" y="5400"/>
            <a:ext cx="7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DA3F4283-9FB9-42F3-8A21-505FDB62E7A0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735640" y="799560"/>
            <a:ext cx="54666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Дякую за увагу!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32000" y="595080"/>
            <a:ext cx="7413840" cy="49208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4014360" y="143640"/>
            <a:ext cx="2049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Актуальність: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B236E2A-C8A2-4D8D-AD79-FDB3B8745A12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917080" y="-41040"/>
            <a:ext cx="42429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ru-RU" sz="2000" spc="-1" strike="noStrike">
                <a:solidFill>
                  <a:srgbClr val="222222"/>
                </a:solidFill>
                <a:latin typeface="Times New Roman"/>
                <a:ea typeface="Microsoft YaHei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хема системи моніторингу: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505800"/>
            <a:ext cx="10077480" cy="5161320"/>
          </a:xfrm>
          <a:prstGeom prst="rect">
            <a:avLst/>
          </a:prstGeom>
          <a:ln w="0"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66044D5-6873-4238-A956-9977C1359F95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08000" y="575640"/>
            <a:ext cx="2659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Постановка задачі: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042200" y="1189440"/>
            <a:ext cx="7990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Для реалізації поставленої мети вирішувалися наступні завдання: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Вибір датчика і плати;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Розробка програми зчитування показників з датчика і передачі їх на головний сервер;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Розробка програми аналізу даних на сервері і передачі кінцевого результату користувачеві.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C6C0EBA-D095-4C93-8FB0-D563BB3D1C23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1"/>
          <p:cNvGraphicFramePr/>
          <p:nvPr/>
        </p:nvGraphicFramePr>
        <p:xfrm>
          <a:off x="924480" y="285480"/>
          <a:ext cx="8062200" cy="5382360"/>
        </p:xfrm>
        <a:graphic>
          <a:graphicData uri="http://schemas.openxmlformats.org/drawingml/2006/table">
            <a:tbl>
              <a:tblPr/>
              <a:tblGrid>
                <a:gridCol w="2970000"/>
                <a:gridCol w="2877840"/>
                <a:gridCol w="221472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ru-RU" sz="1300" spc="-1" strike="noStrike">
                          <a:latin typeface="Times New Roman"/>
                        </a:rPr>
                        <a:t>Датчик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ru-RU" sz="1300" spc="-1" strike="noStrike">
                          <a:latin typeface="Times New Roman"/>
                        </a:rPr>
                        <a:t>Газ, на який він реагує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ru-RU" sz="1300" spc="-1" strike="noStrike">
                          <a:latin typeface="Times New Roman"/>
                        </a:rPr>
                        <a:t>Матеріал підкладки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Зріджені</a:t>
                      </a:r>
                      <a:r>
                        <a:rPr b="0" lang="ru-RU" sz="1300" spc="-1" strike="noStrike" u="sng">
                          <a:uFillTx/>
                          <a:latin typeface="Times New Roman"/>
                        </a:rPr>
                        <a:t> </a:t>
                      </a:r>
                      <a:r>
                        <a:rPr b="0" lang="ru-RU" sz="1300" spc="-1" strike="noStrike">
                          <a:latin typeface="Times New Roman"/>
                        </a:rPr>
                        <a:t>вуглеводневі</a:t>
                      </a:r>
                      <a:r>
                        <a:rPr b="0" lang="ru-RU" sz="1300" spc="-1" strike="noStrike" u="sng">
                          <a:uFillTx/>
                          <a:latin typeface="Times New Roman"/>
                        </a:rPr>
                        <a:t> </a:t>
                      </a:r>
                      <a:r>
                        <a:rPr b="0" lang="ru-RU" sz="1300" spc="-1" strike="noStrike">
                          <a:latin typeface="Times New Roman"/>
                        </a:rPr>
                        <a:t>гази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MQ-3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Cпирт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MQ-4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CH4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25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MQ-5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Зріджені вуглеводневі гази, природний газ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MQ-6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Зріджені вуглеводневі гази, пропан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MQ-7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CO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MQ-9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CH4, Зріджені вуглеводневі гази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MQ-131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O3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MQ-135, MQ-136, MQ-137, MQ-138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Багатоцільовий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SnO2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MQ-303А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Спирт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-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MQ-306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Зріджений природний газ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-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5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CCS811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CO2, VOC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spcAft>
                          <a:spcPts val="1001"/>
                        </a:spcAft>
                      </a:pPr>
                      <a:r>
                        <a:rPr b="0" lang="ru-RU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MOX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2"/>
          <p:cNvSpPr/>
          <p:nvPr/>
        </p:nvSpPr>
        <p:spPr>
          <a:xfrm>
            <a:off x="2628000" y="-109080"/>
            <a:ext cx="4821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Порівняння датчиків серії MQ та CCS811: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7B5E6EC-4895-48EC-B9A8-7CBBB700DC6F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60" y="935640"/>
            <a:ext cx="5538960" cy="38199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615280" y="1811520"/>
            <a:ext cx="4404960" cy="207360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498120" y="215640"/>
            <a:ext cx="334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Приклад датчиків серії MQ: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9AE21CE4-DD42-4A4F-9F1D-4088236FEDB7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/>
        </p:nvGraphicFramePr>
        <p:xfrm>
          <a:off x="37080" y="488160"/>
          <a:ext cx="10033200" cy="5011560"/>
        </p:xfrm>
        <a:graphic>
          <a:graphicData uri="http://schemas.openxmlformats.org/drawingml/2006/table">
            <a:tbl>
              <a:tblPr/>
              <a:tblGrid>
                <a:gridCol w="3245040"/>
                <a:gridCol w="3237480"/>
                <a:gridCol w="3551040"/>
              </a:tblGrid>
              <a:tr h="365760">
                <a:tc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ru-RU" sz="1300" spc="-1" strike="noStrike">
                          <a:latin typeface="Times New Roman"/>
                        </a:rPr>
                        <a:t>Мікроконтролер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ru-RU" sz="1300" spc="-1" strike="noStrike">
                          <a:latin typeface="Times New Roman"/>
                        </a:rPr>
                        <a:t>Одноплатний комп'ютер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8260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Продуктивність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 ядро,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десятки-сотні МГц,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десятки КБ оперативної пам'яті,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десятки-сотні КБ постійної пам'яті.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 або більше ядер,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сотні-тисячі МГц,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сотні МБ оперативної пам'яті,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гігабайти постійної пам'яті.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Багатозадачність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Ні.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Так.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Управляється ОС Raspbian.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Зручність роботи з інтернетом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Зазвичай потрібні додаткові модулі і глибоке знання протоколів.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Легко підключається з коробки, мережевий модуль зазвичай вже встановлений на платі.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10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Тривалість роботи від батарей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Споживає одиниці- десятки мА. Можливі тижні роботи від батарейок.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Споживає сотні- тисячі мА. Заряду великого акумулятора вистачить від сили на десяток годин.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Швидкість реакції в проектах критичних до часу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100% контроль над часом і тривалістю подачі сигналів.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Через багатозадачності критичний процес може проспати свого часу.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Вибір мов програмування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Обмежений. Найчастіше C / C ++.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ru-RU" sz="1300" spc="-1" strike="noStrike">
                          <a:latin typeface="Times New Roman"/>
                        </a:rPr>
                        <a:t>Python, JavaScript, Bash і десятки інших: будь-які доступні в ОС.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0000" marR="90000">
                    <a:lnL w="14400">
                      <a:solidFill>
                        <a:srgbClr val="000000"/>
                      </a:solidFill>
                    </a:lnL>
                    <a:lnR w="14400">
                      <a:solidFill>
                        <a:srgbClr val="000000"/>
                      </a:solidFill>
                    </a:lnR>
                    <a:lnT w="14400">
                      <a:solidFill>
                        <a:srgbClr val="000000"/>
                      </a:solidFill>
                    </a:lnT>
                    <a:lnB w="14400">
                      <a:solidFill>
                        <a:srgbClr val="000000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9" name="CustomShape 2"/>
          <p:cNvSpPr/>
          <p:nvPr/>
        </p:nvSpPr>
        <p:spPr>
          <a:xfrm>
            <a:off x="836280" y="141840"/>
            <a:ext cx="866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Порівняння мікроконтролера Arduino і одноплатного комп'ютера Raspberry pi: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0A6707FD-DC18-4CEA-9BC7-BBDF135A01DE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16000" y="1008000"/>
            <a:ext cx="5035320" cy="431064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1765800" y="360"/>
            <a:ext cx="6543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ru-RU" sz="2400" spc="-1" strike="noStrike">
                <a:solidFill>
                  <a:srgbClr val="222222"/>
                </a:solidFill>
                <a:latin typeface="Times New Roman"/>
                <a:ea typeface="Microsoft YaHei"/>
              </a:rPr>
              <a:t>Схема підключення датчика до Raspberry Pi: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904000" y="923760"/>
            <a:ext cx="2912400" cy="325152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9648000" y="5040"/>
            <a:ext cx="431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C3A6844-A481-472A-86DF-F5B4AA9D3FEF}" type="slidenum"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LibreOffice/7.1.5.2$Linux_X86_64 LibreOffice_project/c18cfcb0f8824ad4ef2fc2ec0bd004713f8a9d14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2019-12-04T21:00:09Z</dcterms:created>
  <dc:creator/>
  <dc:description/>
  <dc:language>ru-RU</dc:language>
  <cp:lastModifiedBy/>
  <dcterms:modified xsi:type="dcterms:W3CDTF">2021-04-16T09:52:48Z</dcterms:modified>
  <cp:revision>60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r8>2</vt:r8>
  </property>
  <property fmtid="{D5CDD505-2E9C-101B-9397-08002B2CF9AE}" pid="3" name="Notes">
    <vt:r8>20</vt:r8>
  </property>
  <property fmtid="{D5CDD505-2E9C-101B-9397-08002B2CF9AE}" pid="4" name="Slides">
    <vt:r8>20</vt:r8>
  </property>
</Properties>
</file>