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5.jpeg" ContentType="image/jpeg"/>
  <Override PartName="/ppt/media/image3.png" ContentType="image/png"/>
  <Override PartName="/ppt/media/image4.jpeg" ContentType="image/jpeg"/>
  <Override PartName="/ppt/media/image1.png" ContentType="image/png"/>
  <Override PartName="/ppt/media/image6.jpeg" ContentType="image/jpeg"/>
  <Override PartName="/ppt/media/image2.png" ContentType="image/png"/>
  <Override PartName="/ppt/media/image8.png" ContentType="image/png"/>
  <Override PartName="/ppt/media/image10.png" ContentType="image/png"/>
  <Override PartName="/ppt/media/image11.jpeg" ContentType="image/jpeg"/>
  <Override PartName="/ppt/media/image9.jpeg" ContentType="image/jpeg"/>
  <Override PartName="/ppt/media/image12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47496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2584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937880" y="1001592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72584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937880" y="22982760"/>
            <a:ext cx="87732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6600" cy="33130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4960" y="2298276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4960" y="10015920"/>
            <a:ext cx="1329624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69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6600" cy="714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6960" cy="24825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png"/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51" descr=""/>
          <p:cNvPicPr/>
          <p:nvPr/>
        </p:nvPicPr>
        <p:blipFill>
          <a:blip r:embed="rId1"/>
          <a:stretch/>
        </p:blipFill>
        <p:spPr>
          <a:xfrm>
            <a:off x="14631120" y="7031160"/>
            <a:ext cx="15086880" cy="1012968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39" name="Рисунок 44" descr=""/>
          <p:cNvPicPr/>
          <p:nvPr/>
        </p:nvPicPr>
        <p:blipFill>
          <a:blip r:embed="rId2"/>
          <a:stretch/>
        </p:blipFill>
        <p:spPr>
          <a:xfrm>
            <a:off x="769680" y="21736800"/>
            <a:ext cx="5578920" cy="62514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0" name="Рисунок 45" descr=""/>
          <p:cNvPicPr/>
          <p:nvPr/>
        </p:nvPicPr>
        <p:blipFill>
          <a:blip r:embed="rId3"/>
          <a:stretch/>
        </p:blipFill>
        <p:spPr>
          <a:xfrm>
            <a:off x="8915400" y="21296160"/>
            <a:ext cx="10402560" cy="12536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41" name="Рисунок 46" descr=""/>
          <p:cNvPicPr/>
          <p:nvPr/>
        </p:nvPicPr>
        <p:blipFill>
          <a:blip r:embed="rId4"/>
          <a:stretch/>
        </p:blipFill>
        <p:spPr>
          <a:xfrm>
            <a:off x="24359400" y="34975800"/>
            <a:ext cx="5486400" cy="7242480"/>
          </a:xfrm>
          <a:prstGeom prst="rect">
            <a:avLst/>
          </a:prstGeom>
          <a:ln w="0">
            <a:noFill/>
          </a:ln>
        </p:spPr>
      </p:pic>
      <p:pic>
        <p:nvPicPr>
          <p:cNvPr id="42" name="Рисунок 47" descr=""/>
          <p:cNvPicPr/>
          <p:nvPr/>
        </p:nvPicPr>
        <p:blipFill>
          <a:blip r:embed="rId5"/>
          <a:stretch/>
        </p:blipFill>
        <p:spPr>
          <a:xfrm>
            <a:off x="14041080" y="36720000"/>
            <a:ext cx="3985920" cy="4572000"/>
          </a:xfrm>
          <a:prstGeom prst="rect">
            <a:avLst/>
          </a:prstGeom>
          <a:ln w="0">
            <a:noFill/>
          </a:ln>
        </p:spPr>
      </p:pic>
      <p:pic>
        <p:nvPicPr>
          <p:cNvPr id="43" name="Рисунок 48" descr=""/>
          <p:cNvPicPr/>
          <p:nvPr/>
        </p:nvPicPr>
        <p:blipFill>
          <a:blip r:embed="rId6"/>
          <a:stretch/>
        </p:blipFill>
        <p:spPr>
          <a:xfrm>
            <a:off x="18666000" y="35027640"/>
            <a:ext cx="4800600" cy="6456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50"/>
          <p:cNvSpPr/>
          <p:nvPr/>
        </p:nvSpPr>
        <p:spPr>
          <a:xfrm>
            <a:off x="514440" y="7031160"/>
            <a:ext cx="13550760" cy="6913440"/>
          </a:xfrm>
          <a:prstGeom prst="rect">
            <a:avLst/>
          </a:prstGeom>
          <a:noFill/>
          <a:ln w="0">
            <a:solidFill>
              <a:srgbClr val="77bc6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goal of the work: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Ensuring the collection of data on indoor air quality.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Objectives of the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Selection of optimal sensor and board;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Development of the program of reading of indications from the sensor and their transfer to the main server;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Development of a program for data analysis on the server and transmission of the final result to the user.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 of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Indoor air quality data collection and display processes.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Subject of study: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for collecting and displaying indoor air quality data.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Research methods: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Collection and display of indoor air quality data by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developed programs.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" name="Рисунок 52" descr=""/>
          <p:cNvPicPr/>
          <p:nvPr/>
        </p:nvPicPr>
        <p:blipFill>
          <a:blip r:embed="rId7"/>
          <a:stretch/>
        </p:blipFill>
        <p:spPr>
          <a:xfrm>
            <a:off x="20574000" y="27973800"/>
            <a:ext cx="9390600" cy="5173200"/>
          </a:xfrm>
          <a:prstGeom prst="rect">
            <a:avLst/>
          </a:prstGeom>
          <a:ln w="0">
            <a:noFill/>
          </a:ln>
        </p:spPr>
      </p:pic>
      <p:pic>
        <p:nvPicPr>
          <p:cNvPr id="46" name="Рисунок 53" descr=""/>
          <p:cNvPicPr/>
          <p:nvPr/>
        </p:nvPicPr>
        <p:blipFill>
          <a:blip r:embed="rId8"/>
          <a:stretch/>
        </p:blipFill>
        <p:spPr>
          <a:xfrm>
            <a:off x="20504520" y="22633200"/>
            <a:ext cx="9390600" cy="517320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54" descr=""/>
          <p:cNvPicPr/>
          <p:nvPr/>
        </p:nvPicPr>
        <p:blipFill>
          <a:blip r:embed="rId9"/>
          <a:stretch/>
        </p:blipFill>
        <p:spPr>
          <a:xfrm>
            <a:off x="20640600" y="17690040"/>
            <a:ext cx="9238680" cy="4712760"/>
          </a:xfrm>
          <a:prstGeom prst="rect">
            <a:avLst/>
          </a:prstGeom>
          <a:ln w="0">
            <a:noFill/>
          </a:ln>
        </p:spPr>
      </p:pic>
      <p:sp>
        <p:nvSpPr>
          <p:cNvPr id="48" name="TextBox 56"/>
          <p:cNvSpPr/>
          <p:nvPr/>
        </p:nvSpPr>
        <p:spPr>
          <a:xfrm>
            <a:off x="862200" y="28118160"/>
            <a:ext cx="5995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2.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Block diagram of the Raspberry Pi program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" name="TextBox 57"/>
          <p:cNvSpPr/>
          <p:nvPr/>
        </p:nvSpPr>
        <p:spPr>
          <a:xfrm>
            <a:off x="11523600" y="33832800"/>
            <a:ext cx="607860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3. </a:t>
            </a:r>
            <a:r>
              <a:rPr b="0" lang="en-US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Block diagram of the Telegram bot program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" name="TextBox 58"/>
          <p:cNvSpPr/>
          <p:nvPr/>
        </p:nvSpPr>
        <p:spPr>
          <a:xfrm>
            <a:off x="1371600" y="33832440"/>
            <a:ext cx="57150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4. </a:t>
            </a: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Example file with recorded parameters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1" name="Рисунок 59" descr=""/>
          <p:cNvPicPr/>
          <p:nvPr/>
        </p:nvPicPr>
        <p:blipFill>
          <a:blip r:embed="rId10"/>
          <a:stretch/>
        </p:blipFill>
        <p:spPr>
          <a:xfrm>
            <a:off x="622080" y="29167560"/>
            <a:ext cx="6921720" cy="466524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sp>
        <p:nvSpPr>
          <p:cNvPr id="52" name="TextBox 61"/>
          <p:cNvSpPr/>
          <p:nvPr/>
        </p:nvSpPr>
        <p:spPr>
          <a:xfrm>
            <a:off x="22484880" y="22292280"/>
            <a:ext cx="63187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5.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Screenshot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 of the main page of the WEB-site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" name="TextBox 64"/>
          <p:cNvSpPr/>
          <p:nvPr/>
        </p:nvSpPr>
        <p:spPr>
          <a:xfrm>
            <a:off x="22420800" y="27660600"/>
            <a:ext cx="54684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6.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Screenshot of the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“More statistic” page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" name="TextBox 65"/>
          <p:cNvSpPr/>
          <p:nvPr/>
        </p:nvSpPr>
        <p:spPr>
          <a:xfrm>
            <a:off x="21717000" y="33140160"/>
            <a:ext cx="754380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7.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Screenshot of the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“Settings” page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5" name="TextBox 66"/>
          <p:cNvSpPr/>
          <p:nvPr/>
        </p:nvSpPr>
        <p:spPr>
          <a:xfrm>
            <a:off x="24363720" y="42176880"/>
            <a:ext cx="502488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8. </a:t>
            </a:r>
            <a:r>
              <a:rPr b="0" lang="uk-UA" sz="2200" spc="-1" strike="noStrike">
                <a:solidFill>
                  <a:srgbClr val="222222"/>
                </a:solidFill>
                <a:latin typeface="Times New Roman"/>
                <a:ea typeface="Times New Roman"/>
              </a:rPr>
              <a:t>View of the main control panel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6" name="TextBox 67"/>
          <p:cNvSpPr/>
          <p:nvPr/>
        </p:nvSpPr>
        <p:spPr>
          <a:xfrm>
            <a:off x="17980200" y="41862960"/>
            <a:ext cx="548640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9.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Screenshot of the chatbot's response to the "monitoring" command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" name="TextBox 68"/>
          <p:cNvSpPr/>
          <p:nvPr/>
        </p:nvSpPr>
        <p:spPr>
          <a:xfrm>
            <a:off x="13912200" y="41520600"/>
            <a:ext cx="385236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10.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Screenshot of the chatbot's response to the "latest data" command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8" name="Рисунок 41" descr="146560.jpg"/>
          <p:cNvPicPr/>
          <p:nvPr/>
        </p:nvPicPr>
        <p:blipFill>
          <a:blip r:embed="rId11"/>
          <a:stretch/>
        </p:blipFill>
        <p:spPr>
          <a:xfrm>
            <a:off x="25254360" y="1290240"/>
            <a:ext cx="3237840" cy="1939680"/>
          </a:xfrm>
          <a:prstGeom prst="rect">
            <a:avLst/>
          </a:prstGeom>
          <a:ln w="0">
            <a:noFill/>
          </a:ln>
        </p:spPr>
      </p:pic>
      <p:pic>
        <p:nvPicPr>
          <p:cNvPr id="59" name="Рисунок 1" descr=""/>
          <p:cNvPicPr/>
          <p:nvPr/>
        </p:nvPicPr>
        <p:blipFill>
          <a:blip r:embed="rId12"/>
          <a:stretch/>
        </p:blipFill>
        <p:spPr>
          <a:xfrm>
            <a:off x="1090080" y="1290240"/>
            <a:ext cx="6498720" cy="3007800"/>
          </a:xfrm>
          <a:prstGeom prst="rect">
            <a:avLst/>
          </a:prstGeom>
          <a:ln w="0">
            <a:noFill/>
          </a:ln>
        </p:spPr>
      </p:pic>
      <p:sp>
        <p:nvSpPr>
          <p:cNvPr id="60" name="Прямоугольник 17_0"/>
          <p:cNvSpPr/>
          <p:nvPr/>
        </p:nvSpPr>
        <p:spPr>
          <a:xfrm>
            <a:off x="14702760" y="666360"/>
            <a:ext cx="4494240" cy="114480"/>
          </a:xfrm>
          <a:prstGeom prst="rect">
            <a:avLst/>
          </a:prstGeom>
          <a:solidFill>
            <a:srgbClr val="ff8000"/>
          </a:solidFill>
          <a:ln w="25560">
            <a:solidFill>
              <a:srgbClr val="ff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Прямоугольник 23"/>
          <p:cNvSpPr/>
          <p:nvPr/>
        </p:nvSpPr>
        <p:spPr>
          <a:xfrm>
            <a:off x="23693040" y="666360"/>
            <a:ext cx="4799160" cy="114480"/>
          </a:xfrm>
          <a:prstGeom prst="rect">
            <a:avLst/>
          </a:prstGeom>
          <a:solidFill>
            <a:srgbClr val="3465a4"/>
          </a:solidFill>
          <a:ln w="25560">
            <a:solidFill>
              <a:srgbClr val="3465a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Прямоугольник 24"/>
          <p:cNvSpPr/>
          <p:nvPr/>
        </p:nvSpPr>
        <p:spPr>
          <a:xfrm>
            <a:off x="19198080" y="666360"/>
            <a:ext cx="4494240" cy="114480"/>
          </a:xfrm>
          <a:prstGeom prst="rect">
            <a:avLst/>
          </a:prstGeom>
          <a:solidFill>
            <a:srgbClr val="81aca6"/>
          </a:solidFill>
          <a:ln w="25560">
            <a:solidFill>
              <a:srgbClr val="81aca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Прямоугольник 25"/>
          <p:cNvSpPr/>
          <p:nvPr/>
        </p:nvSpPr>
        <p:spPr>
          <a:xfrm>
            <a:off x="1090080" y="666360"/>
            <a:ext cx="4641840" cy="114480"/>
          </a:xfrm>
          <a:prstGeom prst="rect">
            <a:avLst/>
          </a:prstGeom>
          <a:solidFill>
            <a:srgbClr val="3faf46"/>
          </a:solidFill>
          <a:ln w="25560">
            <a:solidFill>
              <a:srgbClr val="3faf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Прямоугольник 28"/>
          <p:cNvSpPr/>
          <p:nvPr/>
        </p:nvSpPr>
        <p:spPr>
          <a:xfrm>
            <a:off x="5732280" y="666360"/>
            <a:ext cx="4494240" cy="114480"/>
          </a:xfrm>
          <a:prstGeom prst="rect">
            <a:avLst/>
          </a:prstGeom>
          <a:solidFill>
            <a:srgbClr val="069a2e"/>
          </a:solidFill>
          <a:ln w="25560">
            <a:solidFill>
              <a:srgbClr val="069a2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Прямоугольник 31"/>
          <p:cNvSpPr/>
          <p:nvPr/>
        </p:nvSpPr>
        <p:spPr>
          <a:xfrm>
            <a:off x="10217520" y="666360"/>
            <a:ext cx="4494240" cy="114480"/>
          </a:xfrm>
          <a:prstGeom prst="rect">
            <a:avLst/>
          </a:prstGeom>
          <a:solidFill>
            <a:srgbClr val="ffde59"/>
          </a:solidFill>
          <a:ln w="25560">
            <a:solidFill>
              <a:srgbClr val="ffde5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Box 6"/>
          <p:cNvSpPr/>
          <p:nvPr/>
        </p:nvSpPr>
        <p:spPr>
          <a:xfrm>
            <a:off x="7898040" y="3732120"/>
            <a:ext cx="81039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Valentyn Mitin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center </a:t>
            </a:r>
            <a:r>
              <a:rPr b="1" lang="uk-U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 «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Junior Academy of Sciences of Ukraine</a:t>
            </a:r>
            <a:r>
              <a:rPr b="1" lang="uk-U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‎»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under the auspices of UNESCO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" name="Прямоугольник 7"/>
          <p:cNvSpPr/>
          <p:nvPr/>
        </p:nvSpPr>
        <p:spPr>
          <a:xfrm>
            <a:off x="17373600" y="3762720"/>
            <a:ext cx="86868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SUPERVISOR: Kiril Rukkas</a:t>
            </a:r>
            <a:br/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Supervisor`s Professor of Theoretical and Applied Informatics. Associate Professor, Doctor of Technical Sciences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8" name="Прямоугольник 8"/>
          <p:cNvSpPr/>
          <p:nvPr/>
        </p:nvSpPr>
        <p:spPr>
          <a:xfrm>
            <a:off x="24486120" y="3647880"/>
            <a:ext cx="477432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UKRAINE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TEAM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" name="Прямоугольник 9"/>
          <p:cNvSpPr/>
          <p:nvPr/>
        </p:nvSpPr>
        <p:spPr>
          <a:xfrm>
            <a:off x="7589160" y="1290240"/>
            <a:ext cx="176652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50000"/>
              </a:lnSpc>
            </a:pPr>
            <a:r>
              <a:rPr b="1" lang="uk-UA" sz="5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ATMOSPHERIC AIR QUALITY MONITORING SYSTEM IN PREMISES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0" name="Прямоугольник 10"/>
          <p:cNvSpPr/>
          <p:nvPr/>
        </p:nvSpPr>
        <p:spPr>
          <a:xfrm>
            <a:off x="1297440" y="604764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Прямоугольник 34"/>
          <p:cNvSpPr/>
          <p:nvPr/>
        </p:nvSpPr>
        <p:spPr>
          <a:xfrm>
            <a:off x="20067480" y="604800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Прямоугольник 35"/>
          <p:cNvSpPr/>
          <p:nvPr/>
        </p:nvSpPr>
        <p:spPr>
          <a:xfrm>
            <a:off x="10682280" y="6047640"/>
            <a:ext cx="8425080" cy="809640"/>
          </a:xfrm>
          <a:prstGeom prst="rect">
            <a:avLst/>
          </a:prstGeom>
          <a:solidFill>
            <a:srgbClr val="b9cde5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 txBox="1"/>
          <p:nvPr/>
        </p:nvSpPr>
        <p:spPr>
          <a:xfrm>
            <a:off x="442440" y="6995160"/>
            <a:ext cx="269532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highlight>
                  <a:srgbClr val="77bc65"/>
                </a:highlight>
                <a:latin typeface="Times New Roman"/>
                <a:ea typeface="Noto Sans CJK SC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77bc65"/>
                </a:highlight>
                <a:latin typeface="Times New Roman"/>
                <a:ea typeface="Noto Sans CJK SC"/>
              </a:rPr>
              <a:t>Introduction</a:t>
            </a:r>
            <a:r>
              <a:rPr b="1" lang="en-US" sz="3200" spc="-1" strike="noStrike">
                <a:highlight>
                  <a:srgbClr val="77bc65"/>
                </a:highlight>
                <a:latin typeface="Times New Roman"/>
                <a:ea typeface="Noto Sans CJK SC"/>
              </a:rPr>
              <a:t>  </a:t>
            </a:r>
            <a:endParaRPr b="1" lang="en-US" sz="3200" spc="-1" strike="noStrike">
              <a:highlight>
                <a:srgbClr val="77bc65"/>
              </a:highlight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697080" y="2086776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75" name="TextBox 50_0"/>
          <p:cNvSpPr/>
          <p:nvPr/>
        </p:nvSpPr>
        <p:spPr>
          <a:xfrm>
            <a:off x="394560" y="37663560"/>
            <a:ext cx="12864240" cy="4856040"/>
          </a:xfrm>
          <a:prstGeom prst="rect">
            <a:avLst/>
          </a:prstGeom>
          <a:noFill/>
          <a:ln w="0">
            <a:solidFill>
              <a:srgbClr val="a7074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Currently, the development of air quality measuring devices, which would allow users to receive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information at any time convenient for them, is becoming increasingly important.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A detailed review of existing projects and individual air quality monitoring systems revealed that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they have not yet become widespread in Ukraine and that the need for information on air quality,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especially indoors, is not satisfactory.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To develop an air quality monitoring system, the optimal CCS811 sensor, which supports intelligent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for processing CO2 and VOC measurements, as well as the Raspberry pi board, was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analyzed and selected.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The software was written in the Python programming language.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22560" y="37627560"/>
            <a:ext cx="25146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a7074b"/>
                </a:highlight>
                <a:latin typeface="Times New Roman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a7074b"/>
                </a:highlight>
                <a:latin typeface="Times New Roman"/>
                <a:ea typeface="DejaVu Sans"/>
              </a:rPr>
              <a:t>Conclusions </a:t>
            </a:r>
            <a:endParaRPr b="1" lang="en-US" sz="3200" spc="-1" strike="noStrike">
              <a:highlight>
                <a:srgbClr val="ff8000"/>
              </a:highlight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830520" y="4114800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78" name="TextBox 50_1"/>
          <p:cNvSpPr/>
          <p:nvPr/>
        </p:nvSpPr>
        <p:spPr>
          <a:xfrm>
            <a:off x="394560" y="35061480"/>
            <a:ext cx="12864240" cy="2250000"/>
          </a:xfrm>
          <a:prstGeom prst="rect">
            <a:avLst/>
          </a:prstGeom>
          <a:noFill/>
          <a:ln w="0">
            <a:solidFill>
              <a:srgbClr val="f10d0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a result of this work, a software and hardware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complex was developed that allows to obtain and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process air quality data at any point of geolocation, with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subsequent transmission of the result to the end user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using a bot in the Telegram messenger or to its web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page.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22560" y="35025480"/>
            <a:ext cx="1828800" cy="54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u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l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f10d0c"/>
                </a:highlight>
                <a:latin typeface="Times New Roman"/>
                <a:ea typeface="DejaVu Sans"/>
              </a:rPr>
              <a:t> </a:t>
            </a:r>
            <a:endParaRPr b="1" lang="en-US" sz="3200" spc="-1" strike="noStrike">
              <a:highlight>
                <a:srgbClr val="f10d0c"/>
              </a:highlight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0744920" y="39182040"/>
            <a:ext cx="180720" cy="427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1" name=""/>
          <p:cNvSpPr/>
          <p:nvPr/>
        </p:nvSpPr>
        <p:spPr>
          <a:xfrm>
            <a:off x="457200" y="17602200"/>
            <a:ext cx="19888200" cy="16916400"/>
          </a:xfrm>
          <a:prstGeom prst="rect">
            <a:avLst/>
          </a:prstGeom>
          <a:noFill/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 txBox="1"/>
          <p:nvPr/>
        </p:nvSpPr>
        <p:spPr>
          <a:xfrm>
            <a:off x="19443600" y="17202600"/>
            <a:ext cx="615960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Fig. 1. </a:t>
            </a: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Scheme of operation of the </a:t>
            </a:r>
            <a:r>
              <a:rPr b="0" lang="uk-UA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monitoring system</a:t>
            </a:r>
            <a:endParaRPr b="0" lang="en-US" sz="2200" spc="-1" strike="noStrike"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4557680" y="7012800"/>
            <a:ext cx="319500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3465a4"/>
                </a:highlight>
                <a:latin typeface="Times New Roman"/>
                <a:ea typeface="Noto Sans CJK SC"/>
              </a:rPr>
              <a:t>  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3465a4"/>
                </a:highlight>
                <a:latin typeface="Times New Roman"/>
                <a:ea typeface="Noto Sans CJK SC"/>
              </a:rPr>
              <a:t>Monitor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3465a4"/>
                </a:highlight>
                <a:latin typeface="Times New Roman"/>
                <a:ea typeface="Noto Sans CJK SC"/>
              </a:rPr>
              <a:t>ing       </a:t>
            </a:r>
            <a:endParaRPr b="1" lang="en-US" sz="3200" spc="-1" strike="noStrike">
              <a:highlight>
                <a:srgbClr val="3465a4"/>
              </a:highlight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highlight>
                  <a:srgbClr val="3465a4"/>
                </a:highlight>
                <a:latin typeface="Times New Roman"/>
                <a:ea typeface="Noto Sans CJK SC"/>
              </a:rPr>
              <a:t>       </a:t>
            </a:r>
            <a:r>
              <a:rPr b="1" lang="en-US" sz="3200" spc="-1" strike="noStrike">
                <a:solidFill>
                  <a:srgbClr val="ffffff"/>
                </a:solidFill>
                <a:highlight>
                  <a:srgbClr val="3465a4"/>
                </a:highlight>
                <a:latin typeface="Times New Roman"/>
                <a:ea typeface="Noto Sans CJK SC"/>
              </a:rPr>
              <a:t>system</a:t>
            </a:r>
            <a:r>
              <a:rPr b="1" lang="en-US" sz="3200" spc="-1" strike="noStrike">
                <a:highlight>
                  <a:srgbClr val="3465a4"/>
                </a:highlight>
                <a:latin typeface="Times New Roman"/>
                <a:ea typeface="Noto Sans CJK SC"/>
              </a:rPr>
              <a:t>   </a:t>
            </a:r>
            <a:r>
              <a:rPr b="1" lang="en-US" sz="3200" spc="-1" strike="noStrike">
                <a:highlight>
                  <a:srgbClr val="3465a4"/>
                </a:highlight>
                <a:latin typeface="Times New Roman"/>
                <a:ea typeface="Noto Sans CJK SC"/>
              </a:rPr>
              <a:t>        </a:t>
            </a:r>
            <a:endParaRPr b="1" lang="en-US" sz="3200" spc="-1" strike="noStrike">
              <a:highlight>
                <a:srgbClr val="3465a4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6696</TotalTime>
  <Application>LibreOffice/7.1.5.2$Linux_X86_64 LibreOffice_project/c18cfcb0f8824ad4ef2fc2ec0bd004713f8a9d14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2020-03-13T15:13:07Z</dcterms:created>
  <dc:creator>MAN</dc:creator>
  <dc:description/>
  <dc:language>en-US</dc:language>
  <cp:lastModifiedBy/>
  <dcterms:modified xsi:type="dcterms:W3CDTF">2021-08-20T05:06:00Z</dcterms:modified>
  <cp:revision>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</vt:r8>
  </property>
</Properties>
</file>