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media/image5.jpeg" ContentType="image/jpeg"/>
  <Override PartName="/ppt/media/image3.png" ContentType="image/png"/>
  <Override PartName="/ppt/media/image4.jpeg" ContentType="image/jpeg"/>
  <Override PartName="/ppt/media/image1.png" ContentType="image/png"/>
  <Override PartName="/ppt/media/image6.jpeg" ContentType="image/jpeg"/>
  <Override PartName="/ppt/media/image2.png" ContentType="image/png"/>
  <Override PartName="/ppt/media/image8.png" ContentType="image/png"/>
  <Override PartName="/ppt/media/image10.png" ContentType="image/png"/>
  <Override PartName="/ppt/media/image11.jpeg" ContentType="image/jpeg"/>
  <Override PartName="/ppt/media/image9.jpeg" ContentType="image/jpeg"/>
  <Override PartName="/ppt/media/image12.png" ContentType="image/png"/>
  <Override PartName="/ppt/media/image7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5212" cy="428037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6600" cy="71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69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69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6600" cy="71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24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474960" y="10015920"/>
            <a:ext cx="1329624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24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5474960" y="22982760"/>
            <a:ext cx="1329624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6600" cy="71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87732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725840" y="10015920"/>
            <a:ext cx="87732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9937880" y="10015920"/>
            <a:ext cx="87732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87732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0725840" y="22982760"/>
            <a:ext cx="87732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9937880" y="22982760"/>
            <a:ext cx="87732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6600" cy="71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513440" y="10015920"/>
            <a:ext cx="27246960" cy="2482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6600" cy="71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6960" cy="2482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6600" cy="71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240" cy="2482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5474960" y="10015920"/>
            <a:ext cx="13296240" cy="2482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6600" cy="71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13440" y="1707840"/>
            <a:ext cx="27246600" cy="3313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6600" cy="71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24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5474960" y="10015920"/>
            <a:ext cx="13296240" cy="2482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24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6600" cy="71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240" cy="2482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5474960" y="10015920"/>
            <a:ext cx="1329624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5474960" y="22982760"/>
            <a:ext cx="1329624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6600" cy="71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24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5474960" y="10015920"/>
            <a:ext cx="1329624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69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6600" cy="71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6960" cy="2482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jpeg"/><Relationship Id="rId10" Type="http://schemas.openxmlformats.org/officeDocument/2006/relationships/image" Target="../media/image10.png"/><Relationship Id="rId11" Type="http://schemas.openxmlformats.org/officeDocument/2006/relationships/image" Target="../media/image11.jpeg"/><Relationship Id="rId12" Type="http://schemas.openxmlformats.org/officeDocument/2006/relationships/image" Target="../media/image12.png"/><Relationship Id="rId1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Рисунок 51" descr=""/>
          <p:cNvPicPr/>
          <p:nvPr/>
        </p:nvPicPr>
        <p:blipFill>
          <a:blip r:embed="rId1"/>
          <a:stretch/>
        </p:blipFill>
        <p:spPr>
          <a:xfrm>
            <a:off x="12344400" y="8001000"/>
            <a:ext cx="16001280" cy="10743480"/>
          </a:xfrm>
          <a:prstGeom prst="rect">
            <a:avLst/>
          </a:prstGeom>
          <a:ln w="0">
            <a:noFill/>
          </a:ln>
        </p:spPr>
      </p:pic>
      <p:pic>
        <p:nvPicPr>
          <p:cNvPr id="39" name="Рисунок 44" descr=""/>
          <p:cNvPicPr/>
          <p:nvPr/>
        </p:nvPicPr>
        <p:blipFill>
          <a:blip r:embed="rId2"/>
          <a:stretch/>
        </p:blipFill>
        <p:spPr>
          <a:xfrm>
            <a:off x="193680" y="18894600"/>
            <a:ext cx="5806800" cy="6251400"/>
          </a:xfrm>
          <a:prstGeom prst="rect">
            <a:avLst/>
          </a:prstGeom>
          <a:ln w="0">
            <a:noFill/>
          </a:ln>
        </p:spPr>
      </p:pic>
      <p:pic>
        <p:nvPicPr>
          <p:cNvPr id="40" name="Рисунок 45" descr=""/>
          <p:cNvPicPr/>
          <p:nvPr/>
        </p:nvPicPr>
        <p:blipFill>
          <a:blip r:embed="rId3"/>
          <a:stretch/>
        </p:blipFill>
        <p:spPr>
          <a:xfrm>
            <a:off x="6171480" y="18516600"/>
            <a:ext cx="10631880" cy="12536640"/>
          </a:xfrm>
          <a:prstGeom prst="rect">
            <a:avLst/>
          </a:prstGeom>
          <a:ln w="0">
            <a:noFill/>
          </a:ln>
        </p:spPr>
      </p:pic>
      <p:pic>
        <p:nvPicPr>
          <p:cNvPr id="41" name="Рисунок 46" descr=""/>
          <p:cNvPicPr/>
          <p:nvPr/>
        </p:nvPicPr>
        <p:blipFill>
          <a:blip r:embed="rId4"/>
          <a:stretch/>
        </p:blipFill>
        <p:spPr>
          <a:xfrm>
            <a:off x="15087240" y="35204400"/>
            <a:ext cx="5714640" cy="7314480"/>
          </a:xfrm>
          <a:prstGeom prst="rect">
            <a:avLst/>
          </a:prstGeom>
          <a:ln w="0">
            <a:noFill/>
          </a:ln>
        </p:spPr>
      </p:pic>
      <p:pic>
        <p:nvPicPr>
          <p:cNvPr id="42" name="Рисунок 47" descr=""/>
          <p:cNvPicPr/>
          <p:nvPr/>
        </p:nvPicPr>
        <p:blipFill>
          <a:blip r:embed="rId5"/>
          <a:stretch/>
        </p:blipFill>
        <p:spPr>
          <a:xfrm>
            <a:off x="26152920" y="36576000"/>
            <a:ext cx="3985920" cy="5852160"/>
          </a:xfrm>
          <a:prstGeom prst="rect">
            <a:avLst/>
          </a:prstGeom>
          <a:ln w="0">
            <a:noFill/>
          </a:ln>
        </p:spPr>
      </p:pic>
      <p:pic>
        <p:nvPicPr>
          <p:cNvPr id="43" name="Рисунок 48" descr=""/>
          <p:cNvPicPr/>
          <p:nvPr/>
        </p:nvPicPr>
        <p:blipFill>
          <a:blip r:embed="rId6"/>
          <a:stretch/>
        </p:blipFill>
        <p:spPr>
          <a:xfrm>
            <a:off x="21131280" y="35890200"/>
            <a:ext cx="4928400" cy="6628680"/>
          </a:xfrm>
          <a:prstGeom prst="rect">
            <a:avLst/>
          </a:prstGeom>
          <a:ln w="0">
            <a:noFill/>
          </a:ln>
        </p:spPr>
      </p:pic>
      <p:sp>
        <p:nvSpPr>
          <p:cNvPr id="44" name="TextBox 50"/>
          <p:cNvSpPr/>
          <p:nvPr/>
        </p:nvSpPr>
        <p:spPr>
          <a:xfrm>
            <a:off x="622440" y="7031160"/>
            <a:ext cx="12864240" cy="6913440"/>
          </a:xfrm>
          <a:prstGeom prst="rect">
            <a:avLst/>
          </a:prstGeom>
          <a:noFill/>
          <a:ln w="0">
            <a:solidFill>
              <a:srgbClr val="77bc65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goal of the work: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Ensuring the collection of data on indoor air quality.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Objectives of the study: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 Selection of optimal sensor and board;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 Development of the program of reading of indications from the sensor and their transfer to the main server;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3. Development of a program for data analysis on the server and transmission of the final result to the user.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Object of study: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Indoor air quality data collection and display processes.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Subject of study: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Algorithms for collecting and displaying indoor air quality data.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Research methods: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Collection and display of indoor air quality data by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using developed programs.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5" name="Рисунок 52" descr=""/>
          <p:cNvPicPr/>
          <p:nvPr/>
        </p:nvPicPr>
        <p:blipFill>
          <a:blip r:embed="rId7"/>
          <a:stretch/>
        </p:blipFill>
        <p:spPr>
          <a:xfrm>
            <a:off x="20574000" y="27806760"/>
            <a:ext cx="9390600" cy="5173200"/>
          </a:xfrm>
          <a:prstGeom prst="rect">
            <a:avLst/>
          </a:prstGeom>
          <a:ln w="0">
            <a:noFill/>
          </a:ln>
        </p:spPr>
      </p:pic>
      <p:pic>
        <p:nvPicPr>
          <p:cNvPr id="46" name="Рисунок 53" descr=""/>
          <p:cNvPicPr/>
          <p:nvPr/>
        </p:nvPicPr>
        <p:blipFill>
          <a:blip r:embed="rId8"/>
          <a:stretch/>
        </p:blipFill>
        <p:spPr>
          <a:xfrm>
            <a:off x="20504520" y="22633200"/>
            <a:ext cx="9390600" cy="5173200"/>
          </a:xfrm>
          <a:prstGeom prst="rect">
            <a:avLst/>
          </a:prstGeom>
          <a:ln w="0">
            <a:noFill/>
          </a:ln>
        </p:spPr>
      </p:pic>
      <p:pic>
        <p:nvPicPr>
          <p:cNvPr id="47" name="Рисунок 54" descr=""/>
          <p:cNvPicPr/>
          <p:nvPr/>
        </p:nvPicPr>
        <p:blipFill>
          <a:blip r:embed="rId9"/>
          <a:stretch/>
        </p:blipFill>
        <p:spPr>
          <a:xfrm>
            <a:off x="20640600" y="17830800"/>
            <a:ext cx="9238680" cy="4712760"/>
          </a:xfrm>
          <a:prstGeom prst="rect">
            <a:avLst/>
          </a:prstGeom>
          <a:ln w="0">
            <a:noFill/>
          </a:ln>
        </p:spPr>
      </p:pic>
      <p:sp>
        <p:nvSpPr>
          <p:cNvPr id="48" name="TextBox 55"/>
          <p:cNvSpPr/>
          <p:nvPr/>
        </p:nvSpPr>
        <p:spPr>
          <a:xfrm>
            <a:off x="2971800" y="16540200"/>
            <a:ext cx="8915040" cy="6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Block diagrams of developed programs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9" name="TextBox 56"/>
          <p:cNvSpPr/>
          <p:nvPr/>
        </p:nvSpPr>
        <p:spPr>
          <a:xfrm>
            <a:off x="457200" y="17373600"/>
            <a:ext cx="739620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uk-UA" sz="3600" spc="-1" strike="noStrike">
                <a:solidFill>
                  <a:srgbClr val="222222"/>
                </a:solidFill>
                <a:latin typeface="Times New Roman"/>
                <a:ea typeface="Times New Roman"/>
              </a:rPr>
              <a:t>Block diagram of the Raspberry Pi program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0" name="TextBox 57"/>
          <p:cNvSpPr/>
          <p:nvPr/>
        </p:nvSpPr>
        <p:spPr>
          <a:xfrm>
            <a:off x="8146800" y="17386920"/>
            <a:ext cx="739764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222222"/>
                </a:solidFill>
                <a:latin typeface="Times New Roman"/>
                <a:ea typeface="Times New Roman"/>
              </a:rPr>
              <a:t>Block diagram of the Telegram bot program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1" name="TextBox 58"/>
          <p:cNvSpPr/>
          <p:nvPr/>
        </p:nvSpPr>
        <p:spPr>
          <a:xfrm>
            <a:off x="125640" y="25146000"/>
            <a:ext cx="8103240" cy="12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uk-UA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Example file with recorded parameters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2" name="Рисунок 59" descr=""/>
          <p:cNvPicPr/>
          <p:nvPr/>
        </p:nvPicPr>
        <p:blipFill>
          <a:blip r:embed="rId10"/>
          <a:stretch/>
        </p:blipFill>
        <p:spPr>
          <a:xfrm>
            <a:off x="693720" y="26739720"/>
            <a:ext cx="7078320" cy="4770720"/>
          </a:xfrm>
          <a:prstGeom prst="rect">
            <a:avLst/>
          </a:prstGeom>
          <a:ln w="0">
            <a:noFill/>
          </a:ln>
        </p:spPr>
      </p:pic>
      <p:sp>
        <p:nvSpPr>
          <p:cNvPr id="53" name="TextBox 60"/>
          <p:cNvSpPr/>
          <p:nvPr/>
        </p:nvSpPr>
        <p:spPr>
          <a:xfrm>
            <a:off x="15087600" y="7086600"/>
            <a:ext cx="10515600" cy="6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uk-UA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Scheme of operation of the monitoring system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4" name="TextBox 61"/>
          <p:cNvSpPr/>
          <p:nvPr/>
        </p:nvSpPr>
        <p:spPr>
          <a:xfrm>
            <a:off x="17227080" y="20461680"/>
            <a:ext cx="3426480" cy="16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uk-UA" sz="3600" spc="-1" strike="noStrike">
                <a:solidFill>
                  <a:srgbClr val="222222"/>
                </a:solidFill>
                <a:latin typeface="Times New Roman"/>
                <a:ea typeface="Times New Roman"/>
              </a:rPr>
              <a:t>View of the main page of the WEB-site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5" name="TextBox 62"/>
          <p:cNvSpPr/>
          <p:nvPr/>
        </p:nvSpPr>
        <p:spPr>
          <a:xfrm>
            <a:off x="21717000" y="16849080"/>
            <a:ext cx="8557920" cy="60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uk-UA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Example of WEB-page operation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6" name="TextBox 63"/>
          <p:cNvSpPr/>
          <p:nvPr/>
        </p:nvSpPr>
        <p:spPr>
          <a:xfrm>
            <a:off x="19572480" y="33154920"/>
            <a:ext cx="7754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uk-UA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Example of work Telegram-bot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7" name="TextBox 64"/>
          <p:cNvSpPr/>
          <p:nvPr/>
        </p:nvSpPr>
        <p:spPr>
          <a:xfrm>
            <a:off x="17163000" y="24460200"/>
            <a:ext cx="3488760" cy="18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uk-UA" sz="3600" spc="-1" strike="noStrike">
                <a:solidFill>
                  <a:srgbClr val="222222"/>
                </a:solidFill>
                <a:latin typeface="Times New Roman"/>
                <a:ea typeface="Times New Roman"/>
              </a:rPr>
              <a:t>Screenshot of the page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uk-UA" sz="3600" spc="-1" strike="noStrike">
                <a:solidFill>
                  <a:srgbClr val="222222"/>
                </a:solidFill>
                <a:latin typeface="Times New Roman"/>
                <a:ea typeface="Times New Roman"/>
              </a:rPr>
              <a:t>“</a:t>
            </a:r>
            <a:r>
              <a:rPr b="0" lang="uk-UA" sz="3600" spc="-1" strike="noStrike">
                <a:solidFill>
                  <a:srgbClr val="222222"/>
                </a:solidFill>
                <a:latin typeface="Times New Roman"/>
                <a:ea typeface="Times New Roman"/>
              </a:rPr>
              <a:t>More statistic”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8" name="TextBox 65"/>
          <p:cNvSpPr/>
          <p:nvPr/>
        </p:nvSpPr>
        <p:spPr>
          <a:xfrm>
            <a:off x="16002000" y="29482560"/>
            <a:ext cx="4572000" cy="22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uk-UA" sz="3600" spc="-1" strike="noStrike">
                <a:solidFill>
                  <a:srgbClr val="222222"/>
                </a:solidFill>
                <a:latin typeface="Times New Roman"/>
                <a:ea typeface="Times New Roman"/>
              </a:rPr>
              <a:t>Screenshot of the page for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uk-UA" sz="3600" spc="-1" strike="noStrike">
                <a:solidFill>
                  <a:srgbClr val="222222"/>
                </a:solidFill>
                <a:latin typeface="Times New Roman"/>
                <a:ea typeface="Times New Roman"/>
              </a:rPr>
              <a:t>settings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uk-UA" sz="3600" spc="-1" strike="noStrike">
                <a:solidFill>
                  <a:srgbClr val="222222"/>
                </a:solidFill>
                <a:latin typeface="Times New Roman"/>
                <a:ea typeface="Times New Roman"/>
              </a:rPr>
              <a:t>“</a:t>
            </a:r>
            <a:r>
              <a:rPr b="0" lang="uk-UA" sz="3600" spc="-1" strike="noStrike">
                <a:solidFill>
                  <a:srgbClr val="222222"/>
                </a:solidFill>
                <a:latin typeface="Times New Roman"/>
                <a:ea typeface="Times New Roman"/>
              </a:rPr>
              <a:t>Settings”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9" name="TextBox 66"/>
          <p:cNvSpPr/>
          <p:nvPr/>
        </p:nvSpPr>
        <p:spPr>
          <a:xfrm>
            <a:off x="15548760" y="33874200"/>
            <a:ext cx="5024880" cy="110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uk-UA" sz="3600" spc="-1" strike="noStrike">
                <a:solidFill>
                  <a:srgbClr val="222222"/>
                </a:solidFill>
                <a:latin typeface="Times New Roman"/>
                <a:ea typeface="Times New Roman"/>
              </a:rPr>
              <a:t>View of the main control panel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0" name="TextBox 67"/>
          <p:cNvSpPr/>
          <p:nvPr/>
        </p:nvSpPr>
        <p:spPr>
          <a:xfrm>
            <a:off x="20574000" y="33825600"/>
            <a:ext cx="5714640" cy="16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Screenshot of the chatbot's response to the "monitoring" command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1" name="TextBox 68"/>
          <p:cNvSpPr/>
          <p:nvPr/>
        </p:nvSpPr>
        <p:spPr>
          <a:xfrm>
            <a:off x="26289000" y="33832800"/>
            <a:ext cx="3852360" cy="211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Screenshot of the chatbot's response to the "latest data" command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2" name="Рисунок 41" descr="146560.jpg"/>
          <p:cNvPicPr/>
          <p:nvPr/>
        </p:nvPicPr>
        <p:blipFill>
          <a:blip r:embed="rId11"/>
          <a:stretch/>
        </p:blipFill>
        <p:spPr>
          <a:xfrm>
            <a:off x="25254360" y="1290240"/>
            <a:ext cx="3237840" cy="1939680"/>
          </a:xfrm>
          <a:prstGeom prst="rect">
            <a:avLst/>
          </a:prstGeom>
          <a:ln w="0">
            <a:noFill/>
          </a:ln>
        </p:spPr>
      </p:pic>
      <p:pic>
        <p:nvPicPr>
          <p:cNvPr id="63" name="Рисунок 1" descr=""/>
          <p:cNvPicPr/>
          <p:nvPr/>
        </p:nvPicPr>
        <p:blipFill>
          <a:blip r:embed="rId12"/>
          <a:stretch/>
        </p:blipFill>
        <p:spPr>
          <a:xfrm>
            <a:off x="1090080" y="1290240"/>
            <a:ext cx="6498720" cy="3007800"/>
          </a:xfrm>
          <a:prstGeom prst="rect">
            <a:avLst/>
          </a:prstGeom>
          <a:ln w="0">
            <a:noFill/>
          </a:ln>
        </p:spPr>
      </p:pic>
      <p:sp>
        <p:nvSpPr>
          <p:cNvPr id="64" name="Прямоугольник 17_0"/>
          <p:cNvSpPr/>
          <p:nvPr/>
        </p:nvSpPr>
        <p:spPr>
          <a:xfrm>
            <a:off x="14702760" y="666360"/>
            <a:ext cx="4494240" cy="114480"/>
          </a:xfrm>
          <a:prstGeom prst="rect">
            <a:avLst/>
          </a:prstGeom>
          <a:solidFill>
            <a:srgbClr val="9edb78"/>
          </a:solidFill>
          <a:ln w="25560">
            <a:solidFill>
              <a:srgbClr val="9edb7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Прямоугольник 23"/>
          <p:cNvSpPr/>
          <p:nvPr/>
        </p:nvSpPr>
        <p:spPr>
          <a:xfrm>
            <a:off x="23693040" y="666360"/>
            <a:ext cx="4799160" cy="114480"/>
          </a:xfrm>
          <a:prstGeom prst="rect">
            <a:avLst/>
          </a:prstGeom>
          <a:solidFill>
            <a:srgbClr val="fbbcfb"/>
          </a:solidFill>
          <a:ln w="25560">
            <a:solidFill>
              <a:srgbClr val="fbbc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Прямоугольник 24"/>
          <p:cNvSpPr/>
          <p:nvPr/>
        </p:nvSpPr>
        <p:spPr>
          <a:xfrm>
            <a:off x="19198080" y="666360"/>
            <a:ext cx="4494240" cy="114480"/>
          </a:xfrm>
          <a:prstGeom prst="rect">
            <a:avLst/>
          </a:prstGeom>
          <a:solidFill>
            <a:srgbClr val="77b4ff"/>
          </a:solidFill>
          <a:ln w="25560">
            <a:solidFill>
              <a:srgbClr val="77b4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Прямоугольник 25"/>
          <p:cNvSpPr/>
          <p:nvPr/>
        </p:nvSpPr>
        <p:spPr>
          <a:xfrm>
            <a:off x="1090080" y="666360"/>
            <a:ext cx="4641840" cy="114480"/>
          </a:xfrm>
          <a:prstGeom prst="rect">
            <a:avLst/>
          </a:prstGeom>
          <a:solidFill>
            <a:srgbClr val="ff4839"/>
          </a:solidFill>
          <a:ln w="25560">
            <a:solidFill>
              <a:srgbClr val="ff483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Прямоугольник 28"/>
          <p:cNvSpPr/>
          <p:nvPr/>
        </p:nvSpPr>
        <p:spPr>
          <a:xfrm>
            <a:off x="5732280" y="666360"/>
            <a:ext cx="4494240" cy="114480"/>
          </a:xfrm>
          <a:prstGeom prst="rect">
            <a:avLst/>
          </a:prstGeom>
          <a:solidFill>
            <a:srgbClr val="ff8b23"/>
          </a:solidFill>
          <a:ln w="25560">
            <a:solidFill>
              <a:srgbClr val="ff8b2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Прямоугольник 31"/>
          <p:cNvSpPr/>
          <p:nvPr/>
        </p:nvSpPr>
        <p:spPr>
          <a:xfrm>
            <a:off x="10217520" y="666360"/>
            <a:ext cx="4494240" cy="114480"/>
          </a:xfrm>
          <a:prstGeom prst="rect">
            <a:avLst/>
          </a:prstGeom>
          <a:solidFill>
            <a:srgbClr val="fcd62a"/>
          </a:solidFill>
          <a:ln w="25560">
            <a:solidFill>
              <a:srgbClr val="fcd62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TextBox 6"/>
          <p:cNvSpPr/>
          <p:nvPr/>
        </p:nvSpPr>
        <p:spPr>
          <a:xfrm>
            <a:off x="7898040" y="3732120"/>
            <a:ext cx="810396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Valentyn Mitin</a:t>
            </a:r>
            <a:br/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National center </a:t>
            </a:r>
            <a:r>
              <a:rPr b="1" lang="uk-UA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 «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Junior Academy of Sciences of Ukraine</a:t>
            </a:r>
            <a:r>
              <a:rPr b="1" lang="uk-UA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‎»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under the auspices of UNESCO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1" name="Прямоугольник 7"/>
          <p:cNvSpPr/>
          <p:nvPr/>
        </p:nvSpPr>
        <p:spPr>
          <a:xfrm>
            <a:off x="17373600" y="3762720"/>
            <a:ext cx="868680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SUPERVISOR: Kiril Rukkas</a:t>
            </a:r>
            <a:br/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Supervisor`s Professor of Theoretical and Applied Informatics. Associate Professor, Doctor of Technical Sciences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2" name="Прямоугольник 8"/>
          <p:cNvSpPr/>
          <p:nvPr/>
        </p:nvSpPr>
        <p:spPr>
          <a:xfrm>
            <a:off x="24486120" y="3647880"/>
            <a:ext cx="477432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UKRAINE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TEAM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3" name="Прямоугольник 9"/>
          <p:cNvSpPr/>
          <p:nvPr/>
        </p:nvSpPr>
        <p:spPr>
          <a:xfrm>
            <a:off x="7589160" y="1290240"/>
            <a:ext cx="1766520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1" lang="uk-UA" sz="5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ATMOSPHERIC AIR QUALITY MONITORING SYSTEM IN PREMISES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4" name="Прямоугольник 10"/>
          <p:cNvSpPr/>
          <p:nvPr/>
        </p:nvSpPr>
        <p:spPr>
          <a:xfrm>
            <a:off x="1297440" y="6047640"/>
            <a:ext cx="8425080" cy="80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Прямоугольник 34"/>
          <p:cNvSpPr/>
          <p:nvPr/>
        </p:nvSpPr>
        <p:spPr>
          <a:xfrm>
            <a:off x="20067480" y="6048000"/>
            <a:ext cx="8425080" cy="80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Прямоугольник 35"/>
          <p:cNvSpPr/>
          <p:nvPr/>
        </p:nvSpPr>
        <p:spPr>
          <a:xfrm>
            <a:off x="10682280" y="6047640"/>
            <a:ext cx="8425080" cy="80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 txBox="1"/>
          <p:nvPr/>
        </p:nvSpPr>
        <p:spPr>
          <a:xfrm>
            <a:off x="550440" y="6995160"/>
            <a:ext cx="2695320" cy="54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highlight>
                  <a:srgbClr val="77bc65"/>
                </a:highlight>
                <a:latin typeface="Times New Roman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highlight>
                  <a:srgbClr val="77bc65"/>
                </a:highlight>
                <a:latin typeface="Times New Roman"/>
              </a:rPr>
              <a:t>Introduction</a:t>
            </a:r>
            <a:r>
              <a:rPr b="1" lang="en-US" sz="3200" spc="-1" strike="noStrike">
                <a:highlight>
                  <a:srgbClr val="77bc65"/>
                </a:highlight>
                <a:latin typeface="Times New Roman"/>
              </a:rPr>
              <a:t>  </a:t>
            </a:r>
            <a:endParaRPr b="1" lang="en-US" sz="3200" spc="-1" strike="noStrike">
              <a:highlight>
                <a:srgbClr val="77bc65"/>
              </a:highlight>
              <a:latin typeface="Arial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6520680" y="18353160"/>
            <a:ext cx="180720" cy="42732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79" name="TextBox 50_0"/>
          <p:cNvSpPr/>
          <p:nvPr/>
        </p:nvSpPr>
        <p:spPr>
          <a:xfrm>
            <a:off x="986400" y="37434960"/>
            <a:ext cx="12864240" cy="4856040"/>
          </a:xfrm>
          <a:prstGeom prst="rect">
            <a:avLst/>
          </a:prstGeom>
          <a:noFill/>
          <a:ln w="0">
            <a:solidFill>
              <a:srgbClr val="a7074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 Currently, the development of air quality measuring devices, which would allow users to receive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information at any time convenient for them, is becoming increasingly important.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 A detailed review of existing projects and individual air quality monitoring systems revealed that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they have not yet become widespread in Ukraine and that the need for information on air quality,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especially indoors, is not satisfactory.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3. To develop an air quality monitoring system, the optimal CCS811 sensor, which supports intelligent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algorithms for processing CO2 and VOC measurements, as well as the Raspberry pi board, was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analyzed and selected.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4. The software was written in the Python programming language.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914400" y="37398960"/>
            <a:ext cx="2514600" cy="54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highlight>
                  <a:srgbClr val="a7074b"/>
                </a:highlight>
                <a:latin typeface="Times New Roman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highlight>
                  <a:srgbClr val="a7074b"/>
                </a:highlight>
                <a:latin typeface="Times New Roman"/>
                <a:ea typeface="DejaVu Sans"/>
              </a:rPr>
              <a:t>Conclusions </a:t>
            </a:r>
            <a:endParaRPr b="1" lang="en-US" sz="3200" spc="-1" strike="noStrike">
              <a:highlight>
                <a:srgbClr val="ff8000"/>
              </a:highlight>
              <a:latin typeface="Arial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0422360" y="40919400"/>
            <a:ext cx="180720" cy="42732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82" name="TextBox 50_1"/>
          <p:cNvSpPr/>
          <p:nvPr/>
        </p:nvSpPr>
        <p:spPr>
          <a:xfrm>
            <a:off x="986400" y="35011800"/>
            <a:ext cx="12864240" cy="2250000"/>
          </a:xfrm>
          <a:prstGeom prst="rect">
            <a:avLst/>
          </a:prstGeom>
          <a:noFill/>
          <a:ln w="0">
            <a:solidFill>
              <a:srgbClr val="f10d0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As a result of this work, a software and hardware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complex was developed that allows to obtain and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process air quality data at any point of geolocation, with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subsequent transmission of the result to the end user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using a bot in the Telegram messenger or to its web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page.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914400" y="34975800"/>
            <a:ext cx="1828800" cy="54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highlight>
                  <a:srgbClr val="f10d0c"/>
                </a:highlight>
                <a:latin typeface="Times New Roman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highlight>
                  <a:srgbClr val="f10d0c"/>
                </a:highlight>
                <a:latin typeface="Times New Roman"/>
                <a:ea typeface="DejaVu Sans"/>
              </a:rPr>
              <a:t>Results </a:t>
            </a:r>
            <a:endParaRPr b="1" lang="en-US" sz="3200" spc="-1" strike="noStrike">
              <a:highlight>
                <a:srgbClr val="f10d0c"/>
              </a:highlight>
              <a:latin typeface="Arial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1336760" y="38953440"/>
            <a:ext cx="180720" cy="42732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85" name=""/>
          <p:cNvSpPr/>
          <p:nvPr/>
        </p:nvSpPr>
        <p:spPr>
          <a:xfrm>
            <a:off x="-14173200" y="8458200"/>
            <a:ext cx="24460200" cy="23317200"/>
          </a:xfrm>
          <a:prstGeom prst="rect">
            <a:avLst/>
          </a:prstGeom>
          <a:noFill/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5965</TotalTime>
  <Application>LibreOffice/7.1.5.2$Linux_X86_64 LibreOffice_project/c18cfcb0f8824ad4ef2fc2ec0bd004713f8a9d14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2020-03-13T15:13:07Z</dcterms:created>
  <dc:creator>MAN</dc:creator>
  <dc:description/>
  <dc:language>en-US</dc:language>
  <cp:lastModifiedBy/>
  <dcterms:modified xsi:type="dcterms:W3CDTF">2021-08-19T02:57:01Z</dcterms:modified>
  <cp:revision>45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r8>1</vt:r8>
  </property>
</Properties>
</file>