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ppt/_rels/presentation.xml.rels" ContentType="application/vnd.openxmlformats-package.relationships+xml"/>
  <Override PartName="/ppt/slideLayouts/_rels/slideLayout22.xml.rels" ContentType="application/vnd.openxmlformats-package.relationships+xml"/>
  <Override PartName="/ppt/slideLayouts/_rels/slideLayout8.xml.rels" ContentType="application/vnd.openxmlformats-package.relationships+xml"/>
  <Override PartName="/ppt/slideLayouts/_rels/slideLayout21.xml.rels" ContentType="application/vnd.openxmlformats-package.relationships+xml"/>
  <Override PartName="/ppt/slideLayouts/_rels/slideLayout7.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10.xml.rels" ContentType="application/vnd.openxmlformats-package.relationships+xml"/>
  <Override PartName="/ppt/slideLayouts/_rels/slideLayout16.xml.rels" ContentType="application/vnd.openxmlformats-package.relationships+xml"/>
  <Override PartName="/ppt/slideLayouts/_rels/slideLayout2.xml.rels" ContentType="application/vnd.openxmlformats-package.relationships+xml"/>
  <Override PartName="/ppt/slideLayouts/_rels/slideLayout24.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8.xml.rels" ContentType="application/vnd.openxmlformats-package.relationships+xml"/>
  <Override PartName="/ppt/slideLayouts/_rels/slideLayout4.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5.xml.rels" ContentType="application/vnd.openxmlformats-package.relationships+xml"/>
  <Override PartName="/ppt/slideLayouts/_rels/slideLayout1.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3.xml.rels" ContentType="application/vnd.openxmlformats-package.relationships+xml"/>
  <Override PartName="/ppt/slideLayouts/_rels/slideLayout17.xml.rels" ContentType="application/vnd.openxmlformats-package.relationships+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s/_rels/slide17.xml.rels" ContentType="application/vnd.openxmlformats-package.relationships+xml"/>
  <Override PartName="/ppt/slides/_rels/slide10.xml.rels" ContentType="application/vnd.openxmlformats-package.relationships+xml"/>
  <Override PartName="/ppt/slides/_rels/slide18.xml.rels" ContentType="application/vnd.openxmlformats-package.relationships+xml"/>
  <Override PartName="/ppt/slides/_rels/slide11.xml.rels" ContentType="application/vnd.openxmlformats-package.relationships+xml"/>
  <Override PartName="/ppt/slides/_rels/slide19.xml.rels" ContentType="application/vnd.openxmlformats-package.relationships+xml"/>
  <Override PartName="/ppt/slides/_rels/slide2.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20.xml.rels" ContentType="application/vnd.openxmlformats-package.relationships+xml"/>
  <Override PartName="/ppt/slides/_rels/slide16.xml.rels" ContentType="application/vnd.openxmlformats-package.relationships+xml"/>
  <Override PartName="/ppt/slides/_rels/slide15.xml.rels" ContentType="application/vnd.openxmlformats-package.relationships+xml"/>
  <Override PartName="/ppt/slides/_rels/slide21.xml.rels" ContentType="application/vnd.openxmlformats-package.relationships+xml"/>
  <Override PartName="/ppt/slides/_rels/slide1.xml.rels" ContentType="application/vnd.openxmlformats-package.relationships+xml"/>
  <Override PartName="/ppt/slides/_rels/slide9.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slide2.xml" ContentType="application/vnd.openxmlformats-officedocument.presentationml.slide+xml"/>
  <Override PartName="/ppt/slides/slide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theme/theme1.xml" ContentType="application/vnd.openxmlformats-officedocument.theme+xml"/>
  <Override PartName="/ppt/theme/theme2.xml" ContentType="application/vnd.openxmlformats-officedocument.theme+xml"/>
  <Override PartName="/ppt/media/image9.png" ContentType="image/png"/>
  <Override PartName="/ppt/media/image2.png" ContentType="image/png"/>
  <Override PartName="/ppt/media/image8.png" ContentType="image/png"/>
  <Override PartName="/ppt/media/image1.png" ContentType="image/png"/>
  <Override PartName="/ppt/media/image6.png" ContentType="image/png"/>
  <Override PartName="/ppt/media/image3.png" ContentType="image/png"/>
  <Override PartName="/ppt/media/image7.jpeg" ContentType="image/jpeg"/>
  <Override PartName="/ppt/media/image22.png" ContentType="image/png"/>
  <Override PartName="/ppt/media/image5.jpeg" ContentType="image/jpeg"/>
  <Override PartName="/ppt/media/image21.png" ContentType="image/png"/>
  <Override PartName="/ppt/media/image4.jpeg" ContentType="image/jpeg"/>
  <Override PartName="/ppt/media/image20.png" ContentType="image/png"/>
  <Override PartName="/ppt/media/image19.png" ContentType="image/png"/>
  <Override PartName="/ppt/media/image18.png" ContentType="image/png"/>
  <Override PartName="/ppt/media/image10.png" ContentType="image/png"/>
  <Override PartName="/ppt/media/image16.jpeg" ContentType="image/jpeg"/>
  <Override PartName="/ppt/media/image14.jpeg" ContentType="image/jpeg"/>
  <Override PartName="/ppt/media/image12.jpeg" ContentType="image/jpeg"/>
  <Override PartName="/ppt/media/image11.jpeg" ContentType="image/jpeg"/>
  <Override PartName="/ppt/media/image15.jpeg" ContentType="image/jpeg"/>
  <Override PartName="/ppt/media/image13.jpeg" ContentType="image/jpeg"/>
  <Override PartName="/ppt/media/image17.jpeg" ContentType="image/jpeg"/>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_rels/.rels" ContentType="application/vnd.openxmlformats-package.relationships+xml"/>
  <Override PartName="/docProps/app.xml" ContentType="application/vnd.openxmlformats-officedocument.extended-properties+xml"/>
  <Override PartName="/docProps/custom.xml" ContentType="application/vnd.openxmlformats-officedocument.custom-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Lst>
  <p:sldSz cx="10080625" cy="567055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24" name="PlaceHolder 2"/>
          <p:cNvSpPr>
            <a:spLocks noGrp="1"/>
          </p:cNvSpPr>
          <p:nvPr>
            <p:ph type="body"/>
          </p:nvPr>
        </p:nvSpPr>
        <p:spPr>
          <a:xfrm>
            <a:off x="504000" y="1326600"/>
            <a:ext cx="9072000" cy="1568520"/>
          </a:xfrm>
          <a:prstGeom prst="rect">
            <a:avLst/>
          </a:prstGeom>
        </p:spPr>
        <p:txBody>
          <a:bodyPr lIns="0" rIns="0" tIns="0" bIns="0">
            <a:normAutofit/>
          </a:bodyPr>
          <a:p>
            <a:endParaRPr b="0" lang="en-US" sz="3200" spc="-1" strike="noStrike">
              <a:latin typeface="Arial"/>
            </a:endParaRPr>
          </a:p>
        </p:txBody>
      </p:sp>
      <p:sp>
        <p:nvSpPr>
          <p:cNvPr id="25" name="PlaceHolder 3"/>
          <p:cNvSpPr>
            <a:spLocks noGrp="1"/>
          </p:cNvSpPr>
          <p:nvPr>
            <p:ph type="body"/>
          </p:nvPr>
        </p:nvSpPr>
        <p:spPr>
          <a:xfrm>
            <a:off x="504000" y="3044520"/>
            <a:ext cx="907200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27"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latin typeface="Arial"/>
            </a:endParaRPr>
          </a:p>
        </p:txBody>
      </p:sp>
      <p:sp>
        <p:nvSpPr>
          <p:cNvPr id="28"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latin typeface="Arial"/>
            </a:endParaRPr>
          </a:p>
        </p:txBody>
      </p:sp>
      <p:sp>
        <p:nvSpPr>
          <p:cNvPr id="29" name="PlaceHolder 4"/>
          <p:cNvSpPr>
            <a:spLocks noGrp="1"/>
          </p:cNvSpPr>
          <p:nvPr>
            <p:ph type="body"/>
          </p:nvPr>
        </p:nvSpPr>
        <p:spPr>
          <a:xfrm>
            <a:off x="504000" y="3044520"/>
            <a:ext cx="4426920" cy="1568520"/>
          </a:xfrm>
          <a:prstGeom prst="rect">
            <a:avLst/>
          </a:prstGeom>
        </p:spPr>
        <p:txBody>
          <a:bodyPr lIns="0" rIns="0" tIns="0" bIns="0">
            <a:normAutofit/>
          </a:bodyPr>
          <a:p>
            <a:endParaRPr b="0" lang="en-US" sz="3200" spc="-1" strike="noStrike">
              <a:latin typeface="Arial"/>
            </a:endParaRPr>
          </a:p>
        </p:txBody>
      </p:sp>
      <p:sp>
        <p:nvSpPr>
          <p:cNvPr id="30" name="PlaceHolder 5"/>
          <p:cNvSpPr>
            <a:spLocks noGrp="1"/>
          </p:cNvSpPr>
          <p:nvPr>
            <p:ph type="body"/>
          </p:nvPr>
        </p:nvSpPr>
        <p:spPr>
          <a:xfrm>
            <a:off x="5152680" y="3044520"/>
            <a:ext cx="442692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32" name="PlaceHolder 2"/>
          <p:cNvSpPr>
            <a:spLocks noGrp="1"/>
          </p:cNvSpPr>
          <p:nvPr>
            <p:ph type="body"/>
          </p:nvPr>
        </p:nvSpPr>
        <p:spPr>
          <a:xfrm>
            <a:off x="504000" y="1326600"/>
            <a:ext cx="2921040" cy="1568520"/>
          </a:xfrm>
          <a:prstGeom prst="rect">
            <a:avLst/>
          </a:prstGeom>
        </p:spPr>
        <p:txBody>
          <a:bodyPr lIns="0" rIns="0" tIns="0" bIns="0">
            <a:normAutofit/>
          </a:bodyPr>
          <a:p>
            <a:endParaRPr b="0" lang="en-US" sz="3200" spc="-1" strike="noStrike">
              <a:latin typeface="Arial"/>
            </a:endParaRPr>
          </a:p>
        </p:txBody>
      </p:sp>
      <p:sp>
        <p:nvSpPr>
          <p:cNvPr id="33" name="PlaceHolder 3"/>
          <p:cNvSpPr>
            <a:spLocks noGrp="1"/>
          </p:cNvSpPr>
          <p:nvPr>
            <p:ph type="body"/>
          </p:nvPr>
        </p:nvSpPr>
        <p:spPr>
          <a:xfrm>
            <a:off x="3571560" y="1326600"/>
            <a:ext cx="2921040" cy="1568520"/>
          </a:xfrm>
          <a:prstGeom prst="rect">
            <a:avLst/>
          </a:prstGeom>
        </p:spPr>
        <p:txBody>
          <a:bodyPr lIns="0" rIns="0" tIns="0" bIns="0">
            <a:normAutofit/>
          </a:bodyPr>
          <a:p>
            <a:endParaRPr b="0" lang="en-US" sz="3200" spc="-1" strike="noStrike">
              <a:latin typeface="Arial"/>
            </a:endParaRPr>
          </a:p>
        </p:txBody>
      </p:sp>
      <p:sp>
        <p:nvSpPr>
          <p:cNvPr id="34" name="PlaceHolder 4"/>
          <p:cNvSpPr>
            <a:spLocks noGrp="1"/>
          </p:cNvSpPr>
          <p:nvPr>
            <p:ph type="body"/>
          </p:nvPr>
        </p:nvSpPr>
        <p:spPr>
          <a:xfrm>
            <a:off x="6639120" y="1326600"/>
            <a:ext cx="2921040" cy="1568520"/>
          </a:xfrm>
          <a:prstGeom prst="rect">
            <a:avLst/>
          </a:prstGeom>
        </p:spPr>
        <p:txBody>
          <a:bodyPr lIns="0" rIns="0" tIns="0" bIns="0">
            <a:normAutofit/>
          </a:bodyPr>
          <a:p>
            <a:endParaRPr b="0" lang="en-US" sz="3200" spc="-1" strike="noStrike">
              <a:latin typeface="Arial"/>
            </a:endParaRPr>
          </a:p>
        </p:txBody>
      </p:sp>
      <p:sp>
        <p:nvSpPr>
          <p:cNvPr id="35" name="PlaceHolder 5"/>
          <p:cNvSpPr>
            <a:spLocks noGrp="1"/>
          </p:cNvSpPr>
          <p:nvPr>
            <p:ph type="body"/>
          </p:nvPr>
        </p:nvSpPr>
        <p:spPr>
          <a:xfrm>
            <a:off x="504000" y="3044520"/>
            <a:ext cx="2921040" cy="1568520"/>
          </a:xfrm>
          <a:prstGeom prst="rect">
            <a:avLst/>
          </a:prstGeom>
        </p:spPr>
        <p:txBody>
          <a:bodyPr lIns="0" rIns="0" tIns="0" bIns="0">
            <a:normAutofit/>
          </a:bodyPr>
          <a:p>
            <a:endParaRPr b="0" lang="en-US" sz="3200" spc="-1" strike="noStrike">
              <a:latin typeface="Arial"/>
            </a:endParaRPr>
          </a:p>
        </p:txBody>
      </p:sp>
      <p:sp>
        <p:nvSpPr>
          <p:cNvPr id="36" name="PlaceHolder 6"/>
          <p:cNvSpPr>
            <a:spLocks noGrp="1"/>
          </p:cNvSpPr>
          <p:nvPr>
            <p:ph type="body"/>
          </p:nvPr>
        </p:nvSpPr>
        <p:spPr>
          <a:xfrm>
            <a:off x="3571560" y="3044520"/>
            <a:ext cx="2921040" cy="1568520"/>
          </a:xfrm>
          <a:prstGeom prst="rect">
            <a:avLst/>
          </a:prstGeom>
        </p:spPr>
        <p:txBody>
          <a:bodyPr lIns="0" rIns="0" tIns="0" bIns="0">
            <a:normAutofit/>
          </a:bodyPr>
          <a:p>
            <a:endParaRPr b="0" lang="en-US" sz="3200" spc="-1" strike="noStrike">
              <a:latin typeface="Arial"/>
            </a:endParaRPr>
          </a:p>
        </p:txBody>
      </p:sp>
      <p:sp>
        <p:nvSpPr>
          <p:cNvPr id="37" name="PlaceHolder 7"/>
          <p:cNvSpPr>
            <a:spLocks noGrp="1"/>
          </p:cNvSpPr>
          <p:nvPr>
            <p:ph type="body"/>
          </p:nvPr>
        </p:nvSpPr>
        <p:spPr>
          <a:xfrm>
            <a:off x="6639120" y="3044520"/>
            <a:ext cx="292104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41" name="PlaceHolder 2"/>
          <p:cNvSpPr>
            <a:spLocks noGrp="1"/>
          </p:cNvSpPr>
          <p:nvPr>
            <p:ph type="subTitle"/>
          </p:nvPr>
        </p:nvSpPr>
        <p:spPr>
          <a:xfrm>
            <a:off x="504000" y="1326600"/>
            <a:ext cx="9072000" cy="328860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43" name="PlaceHolder 2"/>
          <p:cNvSpPr>
            <a:spLocks noGrp="1"/>
          </p:cNvSpPr>
          <p:nvPr>
            <p:ph type="body"/>
          </p:nvPr>
        </p:nvSpPr>
        <p:spPr>
          <a:xfrm>
            <a:off x="504000" y="1326600"/>
            <a:ext cx="9072000" cy="3288600"/>
          </a:xfrm>
          <a:prstGeom prst="rect">
            <a:avLst/>
          </a:prstGeom>
        </p:spPr>
        <p:txBody>
          <a:bodyPr lIns="0" rIns="0" tIns="0" bIns="0">
            <a:normAutofit/>
          </a:bodyPr>
          <a:p>
            <a:endParaRPr b="0" lang="en-US"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45" name="PlaceHolder 2"/>
          <p:cNvSpPr>
            <a:spLocks noGrp="1"/>
          </p:cNvSpPr>
          <p:nvPr>
            <p:ph type="body"/>
          </p:nvPr>
        </p:nvSpPr>
        <p:spPr>
          <a:xfrm>
            <a:off x="504000" y="1326600"/>
            <a:ext cx="4426920" cy="3288600"/>
          </a:xfrm>
          <a:prstGeom prst="rect">
            <a:avLst/>
          </a:prstGeom>
        </p:spPr>
        <p:txBody>
          <a:bodyPr lIns="0" rIns="0" tIns="0" bIns="0">
            <a:normAutofit/>
          </a:bodyPr>
          <a:p>
            <a:endParaRPr b="0" lang="en-US" sz="3200" spc="-1" strike="noStrike">
              <a:latin typeface="Arial"/>
            </a:endParaRPr>
          </a:p>
        </p:txBody>
      </p:sp>
      <p:sp>
        <p:nvSpPr>
          <p:cNvPr id="46" name="PlaceHolder 3"/>
          <p:cNvSpPr>
            <a:spLocks noGrp="1"/>
          </p:cNvSpPr>
          <p:nvPr>
            <p:ph type="body"/>
          </p:nvPr>
        </p:nvSpPr>
        <p:spPr>
          <a:xfrm>
            <a:off x="5152680" y="1326600"/>
            <a:ext cx="4426920" cy="3288600"/>
          </a:xfrm>
          <a:prstGeom prst="rect">
            <a:avLst/>
          </a:prstGeom>
        </p:spPr>
        <p:txBody>
          <a:bodyPr lIns="0" rIns="0" tIns="0" bIns="0">
            <a:normAutofit/>
          </a:bodyPr>
          <a:p>
            <a:endParaRPr b="0" lang="en-US"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504000" y="226080"/>
            <a:ext cx="9072000" cy="438840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50"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latin typeface="Arial"/>
            </a:endParaRPr>
          </a:p>
        </p:txBody>
      </p:sp>
      <p:sp>
        <p:nvSpPr>
          <p:cNvPr id="51" name="PlaceHolder 3"/>
          <p:cNvSpPr>
            <a:spLocks noGrp="1"/>
          </p:cNvSpPr>
          <p:nvPr>
            <p:ph type="body"/>
          </p:nvPr>
        </p:nvSpPr>
        <p:spPr>
          <a:xfrm>
            <a:off x="5152680" y="1326600"/>
            <a:ext cx="4426920" cy="3288600"/>
          </a:xfrm>
          <a:prstGeom prst="rect">
            <a:avLst/>
          </a:prstGeom>
        </p:spPr>
        <p:txBody>
          <a:bodyPr lIns="0" rIns="0" tIns="0" bIns="0">
            <a:normAutofit/>
          </a:bodyPr>
          <a:p>
            <a:endParaRPr b="0" lang="en-US" sz="3200" spc="-1" strike="noStrike">
              <a:latin typeface="Arial"/>
            </a:endParaRPr>
          </a:p>
        </p:txBody>
      </p:sp>
      <p:sp>
        <p:nvSpPr>
          <p:cNvPr id="52" name="PlaceHolder 4"/>
          <p:cNvSpPr>
            <a:spLocks noGrp="1"/>
          </p:cNvSpPr>
          <p:nvPr>
            <p:ph type="body"/>
          </p:nvPr>
        </p:nvSpPr>
        <p:spPr>
          <a:xfrm>
            <a:off x="504000" y="3044520"/>
            <a:ext cx="442692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3" name="PlaceHolder 2"/>
          <p:cNvSpPr>
            <a:spLocks noGrp="1"/>
          </p:cNvSpPr>
          <p:nvPr>
            <p:ph type="subTitle"/>
          </p:nvPr>
        </p:nvSpPr>
        <p:spPr>
          <a:xfrm>
            <a:off x="504000" y="1326600"/>
            <a:ext cx="9072000" cy="328860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54" name="PlaceHolder 2"/>
          <p:cNvSpPr>
            <a:spLocks noGrp="1"/>
          </p:cNvSpPr>
          <p:nvPr>
            <p:ph type="body"/>
          </p:nvPr>
        </p:nvSpPr>
        <p:spPr>
          <a:xfrm>
            <a:off x="504000" y="1326600"/>
            <a:ext cx="4426920" cy="3288600"/>
          </a:xfrm>
          <a:prstGeom prst="rect">
            <a:avLst/>
          </a:prstGeom>
        </p:spPr>
        <p:txBody>
          <a:bodyPr lIns="0" rIns="0" tIns="0" bIns="0">
            <a:normAutofit/>
          </a:bodyPr>
          <a:p>
            <a:endParaRPr b="0" lang="en-US" sz="3200" spc="-1" strike="noStrike">
              <a:latin typeface="Arial"/>
            </a:endParaRPr>
          </a:p>
        </p:txBody>
      </p:sp>
      <p:sp>
        <p:nvSpPr>
          <p:cNvPr id="55"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latin typeface="Arial"/>
            </a:endParaRPr>
          </a:p>
        </p:txBody>
      </p:sp>
      <p:sp>
        <p:nvSpPr>
          <p:cNvPr id="56" name="PlaceHolder 4"/>
          <p:cNvSpPr>
            <a:spLocks noGrp="1"/>
          </p:cNvSpPr>
          <p:nvPr>
            <p:ph type="body"/>
          </p:nvPr>
        </p:nvSpPr>
        <p:spPr>
          <a:xfrm>
            <a:off x="5152680" y="3044520"/>
            <a:ext cx="442692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58"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latin typeface="Arial"/>
            </a:endParaRPr>
          </a:p>
        </p:txBody>
      </p:sp>
      <p:sp>
        <p:nvSpPr>
          <p:cNvPr id="59"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latin typeface="Arial"/>
            </a:endParaRPr>
          </a:p>
        </p:txBody>
      </p:sp>
      <p:sp>
        <p:nvSpPr>
          <p:cNvPr id="60" name="PlaceHolder 4"/>
          <p:cNvSpPr>
            <a:spLocks noGrp="1"/>
          </p:cNvSpPr>
          <p:nvPr>
            <p:ph type="body"/>
          </p:nvPr>
        </p:nvSpPr>
        <p:spPr>
          <a:xfrm>
            <a:off x="504000" y="3044520"/>
            <a:ext cx="907200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62" name="PlaceHolder 2"/>
          <p:cNvSpPr>
            <a:spLocks noGrp="1"/>
          </p:cNvSpPr>
          <p:nvPr>
            <p:ph type="body"/>
          </p:nvPr>
        </p:nvSpPr>
        <p:spPr>
          <a:xfrm>
            <a:off x="504000" y="1326600"/>
            <a:ext cx="9072000" cy="1568520"/>
          </a:xfrm>
          <a:prstGeom prst="rect">
            <a:avLst/>
          </a:prstGeom>
        </p:spPr>
        <p:txBody>
          <a:bodyPr lIns="0" rIns="0" tIns="0" bIns="0">
            <a:normAutofit/>
          </a:bodyPr>
          <a:p>
            <a:endParaRPr b="0" lang="en-US" sz="3200" spc="-1" strike="noStrike">
              <a:latin typeface="Arial"/>
            </a:endParaRPr>
          </a:p>
        </p:txBody>
      </p:sp>
      <p:sp>
        <p:nvSpPr>
          <p:cNvPr id="63" name="PlaceHolder 3"/>
          <p:cNvSpPr>
            <a:spLocks noGrp="1"/>
          </p:cNvSpPr>
          <p:nvPr>
            <p:ph type="body"/>
          </p:nvPr>
        </p:nvSpPr>
        <p:spPr>
          <a:xfrm>
            <a:off x="504000" y="3044520"/>
            <a:ext cx="907200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65"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latin typeface="Arial"/>
            </a:endParaRPr>
          </a:p>
        </p:txBody>
      </p:sp>
      <p:sp>
        <p:nvSpPr>
          <p:cNvPr id="66"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latin typeface="Arial"/>
            </a:endParaRPr>
          </a:p>
        </p:txBody>
      </p:sp>
      <p:sp>
        <p:nvSpPr>
          <p:cNvPr id="67" name="PlaceHolder 4"/>
          <p:cNvSpPr>
            <a:spLocks noGrp="1"/>
          </p:cNvSpPr>
          <p:nvPr>
            <p:ph type="body"/>
          </p:nvPr>
        </p:nvSpPr>
        <p:spPr>
          <a:xfrm>
            <a:off x="504000" y="3044520"/>
            <a:ext cx="4426920" cy="1568520"/>
          </a:xfrm>
          <a:prstGeom prst="rect">
            <a:avLst/>
          </a:prstGeom>
        </p:spPr>
        <p:txBody>
          <a:bodyPr lIns="0" rIns="0" tIns="0" bIns="0">
            <a:normAutofit/>
          </a:bodyPr>
          <a:p>
            <a:endParaRPr b="0" lang="en-US" sz="3200" spc="-1" strike="noStrike">
              <a:latin typeface="Arial"/>
            </a:endParaRPr>
          </a:p>
        </p:txBody>
      </p:sp>
      <p:sp>
        <p:nvSpPr>
          <p:cNvPr id="68" name="PlaceHolder 5"/>
          <p:cNvSpPr>
            <a:spLocks noGrp="1"/>
          </p:cNvSpPr>
          <p:nvPr>
            <p:ph type="body"/>
          </p:nvPr>
        </p:nvSpPr>
        <p:spPr>
          <a:xfrm>
            <a:off x="5152680" y="3044520"/>
            <a:ext cx="442692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70" name="PlaceHolder 2"/>
          <p:cNvSpPr>
            <a:spLocks noGrp="1"/>
          </p:cNvSpPr>
          <p:nvPr>
            <p:ph type="body"/>
          </p:nvPr>
        </p:nvSpPr>
        <p:spPr>
          <a:xfrm>
            <a:off x="504000" y="1326600"/>
            <a:ext cx="2921040" cy="1568520"/>
          </a:xfrm>
          <a:prstGeom prst="rect">
            <a:avLst/>
          </a:prstGeom>
        </p:spPr>
        <p:txBody>
          <a:bodyPr lIns="0" rIns="0" tIns="0" bIns="0">
            <a:normAutofit/>
          </a:bodyPr>
          <a:p>
            <a:endParaRPr b="0" lang="en-US" sz="3200" spc="-1" strike="noStrike">
              <a:latin typeface="Arial"/>
            </a:endParaRPr>
          </a:p>
        </p:txBody>
      </p:sp>
      <p:sp>
        <p:nvSpPr>
          <p:cNvPr id="71" name="PlaceHolder 3"/>
          <p:cNvSpPr>
            <a:spLocks noGrp="1"/>
          </p:cNvSpPr>
          <p:nvPr>
            <p:ph type="body"/>
          </p:nvPr>
        </p:nvSpPr>
        <p:spPr>
          <a:xfrm>
            <a:off x="3571560" y="1326600"/>
            <a:ext cx="2921040" cy="1568520"/>
          </a:xfrm>
          <a:prstGeom prst="rect">
            <a:avLst/>
          </a:prstGeom>
        </p:spPr>
        <p:txBody>
          <a:bodyPr lIns="0" rIns="0" tIns="0" bIns="0">
            <a:normAutofit/>
          </a:bodyPr>
          <a:p>
            <a:endParaRPr b="0" lang="en-US" sz="3200" spc="-1" strike="noStrike">
              <a:latin typeface="Arial"/>
            </a:endParaRPr>
          </a:p>
        </p:txBody>
      </p:sp>
      <p:sp>
        <p:nvSpPr>
          <p:cNvPr id="72" name="PlaceHolder 4"/>
          <p:cNvSpPr>
            <a:spLocks noGrp="1"/>
          </p:cNvSpPr>
          <p:nvPr>
            <p:ph type="body"/>
          </p:nvPr>
        </p:nvSpPr>
        <p:spPr>
          <a:xfrm>
            <a:off x="6639120" y="1326600"/>
            <a:ext cx="2921040" cy="1568520"/>
          </a:xfrm>
          <a:prstGeom prst="rect">
            <a:avLst/>
          </a:prstGeom>
        </p:spPr>
        <p:txBody>
          <a:bodyPr lIns="0" rIns="0" tIns="0" bIns="0">
            <a:normAutofit/>
          </a:bodyPr>
          <a:p>
            <a:endParaRPr b="0" lang="en-US" sz="3200" spc="-1" strike="noStrike">
              <a:latin typeface="Arial"/>
            </a:endParaRPr>
          </a:p>
        </p:txBody>
      </p:sp>
      <p:sp>
        <p:nvSpPr>
          <p:cNvPr id="73" name="PlaceHolder 5"/>
          <p:cNvSpPr>
            <a:spLocks noGrp="1"/>
          </p:cNvSpPr>
          <p:nvPr>
            <p:ph type="body"/>
          </p:nvPr>
        </p:nvSpPr>
        <p:spPr>
          <a:xfrm>
            <a:off x="504000" y="3044520"/>
            <a:ext cx="2921040" cy="1568520"/>
          </a:xfrm>
          <a:prstGeom prst="rect">
            <a:avLst/>
          </a:prstGeom>
        </p:spPr>
        <p:txBody>
          <a:bodyPr lIns="0" rIns="0" tIns="0" bIns="0">
            <a:normAutofit/>
          </a:bodyPr>
          <a:p>
            <a:endParaRPr b="0" lang="en-US" sz="3200" spc="-1" strike="noStrike">
              <a:latin typeface="Arial"/>
            </a:endParaRPr>
          </a:p>
        </p:txBody>
      </p:sp>
      <p:sp>
        <p:nvSpPr>
          <p:cNvPr id="74" name="PlaceHolder 6"/>
          <p:cNvSpPr>
            <a:spLocks noGrp="1"/>
          </p:cNvSpPr>
          <p:nvPr>
            <p:ph type="body"/>
          </p:nvPr>
        </p:nvSpPr>
        <p:spPr>
          <a:xfrm>
            <a:off x="3571560" y="3044520"/>
            <a:ext cx="2921040" cy="1568520"/>
          </a:xfrm>
          <a:prstGeom prst="rect">
            <a:avLst/>
          </a:prstGeom>
        </p:spPr>
        <p:txBody>
          <a:bodyPr lIns="0" rIns="0" tIns="0" bIns="0">
            <a:normAutofit/>
          </a:bodyPr>
          <a:p>
            <a:endParaRPr b="0" lang="en-US" sz="3200" spc="-1" strike="noStrike">
              <a:latin typeface="Arial"/>
            </a:endParaRPr>
          </a:p>
        </p:txBody>
      </p:sp>
      <p:sp>
        <p:nvSpPr>
          <p:cNvPr id="75" name="PlaceHolder 7"/>
          <p:cNvSpPr>
            <a:spLocks noGrp="1"/>
          </p:cNvSpPr>
          <p:nvPr>
            <p:ph type="body"/>
          </p:nvPr>
        </p:nvSpPr>
        <p:spPr>
          <a:xfrm>
            <a:off x="6639120" y="3044520"/>
            <a:ext cx="292104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5" name="PlaceHolder 2"/>
          <p:cNvSpPr>
            <a:spLocks noGrp="1"/>
          </p:cNvSpPr>
          <p:nvPr>
            <p:ph type="body"/>
          </p:nvPr>
        </p:nvSpPr>
        <p:spPr>
          <a:xfrm>
            <a:off x="504000" y="1326600"/>
            <a:ext cx="9072000" cy="328860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7" name="PlaceHolder 2"/>
          <p:cNvSpPr>
            <a:spLocks noGrp="1"/>
          </p:cNvSpPr>
          <p:nvPr>
            <p:ph type="body"/>
          </p:nvPr>
        </p:nvSpPr>
        <p:spPr>
          <a:xfrm>
            <a:off x="504000" y="1326600"/>
            <a:ext cx="4426920" cy="3288600"/>
          </a:xfrm>
          <a:prstGeom prst="rect">
            <a:avLst/>
          </a:prstGeom>
        </p:spPr>
        <p:txBody>
          <a:bodyPr lIns="0" rIns="0" tIns="0" bIns="0">
            <a:normAutofit/>
          </a:bodyPr>
          <a:p>
            <a:endParaRPr b="0" lang="en-US" sz="3200" spc="-1" strike="noStrike">
              <a:latin typeface="Arial"/>
            </a:endParaRPr>
          </a:p>
        </p:txBody>
      </p:sp>
      <p:sp>
        <p:nvSpPr>
          <p:cNvPr id="8" name="PlaceHolder 3"/>
          <p:cNvSpPr>
            <a:spLocks noGrp="1"/>
          </p:cNvSpPr>
          <p:nvPr>
            <p:ph type="body"/>
          </p:nvPr>
        </p:nvSpPr>
        <p:spPr>
          <a:xfrm>
            <a:off x="5152680" y="1326600"/>
            <a:ext cx="4426920" cy="3288600"/>
          </a:xfrm>
          <a:prstGeom prst="rect">
            <a:avLst/>
          </a:prstGeom>
        </p:spPr>
        <p:txBody>
          <a:bodyPr lIns="0" rIns="0" tIns="0" bIns="0">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504000" y="226080"/>
            <a:ext cx="9072000" cy="438840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12"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latin typeface="Arial"/>
            </a:endParaRPr>
          </a:p>
        </p:txBody>
      </p:sp>
      <p:sp>
        <p:nvSpPr>
          <p:cNvPr id="13" name="PlaceHolder 3"/>
          <p:cNvSpPr>
            <a:spLocks noGrp="1"/>
          </p:cNvSpPr>
          <p:nvPr>
            <p:ph type="body"/>
          </p:nvPr>
        </p:nvSpPr>
        <p:spPr>
          <a:xfrm>
            <a:off x="5152680" y="1326600"/>
            <a:ext cx="4426920" cy="3288600"/>
          </a:xfrm>
          <a:prstGeom prst="rect">
            <a:avLst/>
          </a:prstGeom>
        </p:spPr>
        <p:txBody>
          <a:bodyPr lIns="0" rIns="0" tIns="0" bIns="0">
            <a:normAutofit/>
          </a:bodyPr>
          <a:p>
            <a:endParaRPr b="0" lang="en-US" sz="3200" spc="-1" strike="noStrike">
              <a:latin typeface="Arial"/>
            </a:endParaRPr>
          </a:p>
        </p:txBody>
      </p:sp>
      <p:sp>
        <p:nvSpPr>
          <p:cNvPr id="14" name="PlaceHolder 4"/>
          <p:cNvSpPr>
            <a:spLocks noGrp="1"/>
          </p:cNvSpPr>
          <p:nvPr>
            <p:ph type="body"/>
          </p:nvPr>
        </p:nvSpPr>
        <p:spPr>
          <a:xfrm>
            <a:off x="504000" y="3044520"/>
            <a:ext cx="442692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16" name="PlaceHolder 2"/>
          <p:cNvSpPr>
            <a:spLocks noGrp="1"/>
          </p:cNvSpPr>
          <p:nvPr>
            <p:ph type="body"/>
          </p:nvPr>
        </p:nvSpPr>
        <p:spPr>
          <a:xfrm>
            <a:off x="504000" y="1326600"/>
            <a:ext cx="4426920" cy="3288600"/>
          </a:xfrm>
          <a:prstGeom prst="rect">
            <a:avLst/>
          </a:prstGeom>
        </p:spPr>
        <p:txBody>
          <a:bodyPr lIns="0" rIns="0" tIns="0" bIns="0">
            <a:normAutofit/>
          </a:bodyPr>
          <a:p>
            <a:endParaRPr b="0" lang="en-US" sz="3200" spc="-1" strike="noStrike">
              <a:latin typeface="Arial"/>
            </a:endParaRPr>
          </a:p>
        </p:txBody>
      </p:sp>
      <p:sp>
        <p:nvSpPr>
          <p:cNvPr id="17"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latin typeface="Arial"/>
            </a:endParaRPr>
          </a:p>
        </p:txBody>
      </p:sp>
      <p:sp>
        <p:nvSpPr>
          <p:cNvPr id="18" name="PlaceHolder 4"/>
          <p:cNvSpPr>
            <a:spLocks noGrp="1"/>
          </p:cNvSpPr>
          <p:nvPr>
            <p:ph type="body"/>
          </p:nvPr>
        </p:nvSpPr>
        <p:spPr>
          <a:xfrm>
            <a:off x="5152680" y="3044520"/>
            <a:ext cx="442692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20"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latin typeface="Arial"/>
            </a:endParaRPr>
          </a:p>
        </p:txBody>
      </p:sp>
      <p:sp>
        <p:nvSpPr>
          <p:cNvPr id="21"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latin typeface="Arial"/>
            </a:endParaRPr>
          </a:p>
        </p:txBody>
      </p:sp>
      <p:sp>
        <p:nvSpPr>
          <p:cNvPr id="22" name="PlaceHolder 4"/>
          <p:cNvSpPr>
            <a:spLocks noGrp="1"/>
          </p:cNvSpPr>
          <p:nvPr>
            <p:ph type="body"/>
          </p:nvPr>
        </p:nvSpPr>
        <p:spPr>
          <a:xfrm>
            <a:off x="504000" y="3044520"/>
            <a:ext cx="9072000" cy="156852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226080"/>
            <a:ext cx="9072000" cy="946440"/>
          </a:xfrm>
          <a:prstGeom prst="rect">
            <a:avLst/>
          </a:prstGeom>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1" name="PlaceHolder 2"/>
          <p:cNvSpPr>
            <a:spLocks noGrp="1"/>
          </p:cNvSpPr>
          <p:nvPr>
            <p:ph type="body"/>
          </p:nvPr>
        </p:nvSpPr>
        <p:spPr>
          <a:xfrm>
            <a:off x="504000" y="1326600"/>
            <a:ext cx="9072000" cy="328860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 name="PlaceHolder 1"/>
          <p:cNvSpPr>
            <a:spLocks noGrp="1"/>
          </p:cNvSpPr>
          <p:nvPr>
            <p:ph type="title"/>
          </p:nvPr>
        </p:nvSpPr>
        <p:spPr>
          <a:xfrm>
            <a:off x="504000" y="225720"/>
            <a:ext cx="9071640" cy="946800"/>
          </a:xfrm>
          <a:prstGeom prst="rect">
            <a:avLst/>
          </a:prstGeom>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39" name="PlaceHolder 2"/>
          <p:cNvSpPr>
            <a:spLocks noGrp="1"/>
          </p:cNvSpPr>
          <p:nvPr>
            <p:ph type="body"/>
          </p:nvPr>
        </p:nvSpPr>
        <p:spPr>
          <a:xfrm>
            <a:off x="504000" y="1326600"/>
            <a:ext cx="9072000" cy="328860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xml"/>
</Relationships>
</file>

<file path=ppt/slides/_rels/slide11.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xml"/>
</Relationships>
</file>

<file path=ppt/slides/_rels/slide12.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
</Relationships>
</file>

<file path=ppt/slides/_rels/slide13.xml.rels><?xml version="1.0" encoding="UTF-8"?>
<Relationships xmlns="http://schemas.openxmlformats.org/package/2006/relationships"><Relationship Id="rId1" Type="http://schemas.openxmlformats.org/officeDocument/2006/relationships/image" Target="../media/image11.jpeg"/><Relationship Id="rId2" Type="http://schemas.openxmlformats.org/officeDocument/2006/relationships/image" Target="../media/image12.jpeg"/><Relationship Id="rId3" Type="http://schemas.openxmlformats.org/officeDocument/2006/relationships/image" Target="../media/image13.jpeg"/><Relationship Id="rId4" Type="http://schemas.openxmlformats.org/officeDocument/2006/relationships/image" Target="../media/image14.jpeg"/><Relationship Id="rId5" Type="http://schemas.openxmlformats.org/officeDocument/2006/relationships/image" Target="../media/image15.jpeg"/><Relationship Id="rId6" Type="http://schemas.openxmlformats.org/officeDocument/2006/relationships/image" Target="../media/image16.jpeg"/><Relationship Id="rId7" Type="http://schemas.openxmlformats.org/officeDocument/2006/relationships/image" Target="../media/image17.jpeg"/><Relationship Id="rId8" Type="http://schemas.openxmlformats.org/officeDocument/2006/relationships/slideLayout" Target="../slideLayouts/slideLayout1.xml"/>
</Relationships>
</file>

<file path=ppt/slides/_rels/slide14.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slideLayout" Target="../slideLayouts/slideLayout1.xml"/>
</Relationships>
</file>

<file path=ppt/slides/_rels/slide15.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slideLayout" Target="../slideLayouts/slideLayout1.xml"/>
</Relationships>
</file>

<file path=ppt/slides/_rels/slide16.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slideLayout" Target="../slideLayouts/slideLayout15.xml"/>
</Relationships>
</file>

<file path=ppt/slides/_rels/slide17.xml.rels><?xml version="1.0" encoding="UTF-8"?>
<Relationships xmlns="http://schemas.openxmlformats.org/package/2006/relationships"><Relationship Id="rId1" Type="http://schemas.openxmlformats.org/officeDocument/2006/relationships/image" Target="../media/image21.png"/><Relationship Id="rId2" Type="http://schemas.openxmlformats.org/officeDocument/2006/relationships/slideLayout" Target="../slideLayouts/slideLayout15.xml"/>
</Relationships>
</file>

<file path=ppt/slides/_rels/slide18.xml.rels><?xml version="1.0" encoding="UTF-8"?>
<Relationships xmlns="http://schemas.openxmlformats.org/package/2006/relationships"><Relationship Id="rId1" Type="http://schemas.openxmlformats.org/officeDocument/2006/relationships/image" Target="../media/image22.png"/><Relationship Id="rId2" Type="http://schemas.openxmlformats.org/officeDocument/2006/relationships/slideLayout" Target="../slideLayouts/slideLayout15.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xml"/>
</Relationships>
</file>

<file path=ppt/slides/_rels/slide4.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7.xml.rels><?xml version="1.0" encoding="UTF-8"?>
<Relationships xmlns="http://schemas.openxmlformats.org/package/2006/relationships"><Relationship Id="rId1" Type="http://schemas.openxmlformats.org/officeDocument/2006/relationships/image" Target="../media/image4.jpeg"/><Relationship Id="rId2" Type="http://schemas.openxmlformats.org/officeDocument/2006/relationships/image" Target="../media/image5.jpeg"/><Relationship Id="rId3" Type="http://schemas.openxmlformats.org/officeDocument/2006/relationships/slideLayout" Target="../slideLayouts/slideLayout1.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9.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7.jpeg"/><Relationship Id="rId3"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 name="CustomShape 1"/>
          <p:cNvSpPr/>
          <p:nvPr/>
        </p:nvSpPr>
        <p:spPr>
          <a:xfrm>
            <a:off x="6264000" y="1869480"/>
            <a:ext cx="3810960" cy="161424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0" lang="ru-RU" sz="2000" spc="-1" strike="noStrike">
                <a:solidFill>
                  <a:srgbClr val="000000"/>
                </a:solidFill>
                <a:latin typeface="Times New Roman"/>
                <a:ea typeface="DejaVu Sans"/>
              </a:rPr>
              <a:t>Reporter:</a:t>
            </a:r>
            <a:endParaRPr b="0" lang="en-US" sz="2000" spc="-1" strike="noStrike">
              <a:latin typeface="Arial"/>
            </a:endParaRPr>
          </a:p>
          <a:p>
            <a:pPr>
              <a:lnSpc>
                <a:spcPct val="100000"/>
              </a:lnSpc>
            </a:pPr>
            <a:r>
              <a:rPr b="0" lang="ru-RU" sz="2000" spc="-1" strike="noStrike">
                <a:solidFill>
                  <a:srgbClr val="000000"/>
                </a:solidFill>
                <a:latin typeface="Times New Roman"/>
                <a:ea typeface="DejaVu Sans"/>
              </a:rPr>
              <a:t>Mitin Valentin Vitalievich,</a:t>
            </a:r>
            <a:endParaRPr b="0" lang="en-US" sz="2000" spc="-1" strike="noStrike">
              <a:latin typeface="Arial"/>
            </a:endParaRPr>
          </a:p>
          <a:p>
            <a:pPr>
              <a:lnSpc>
                <a:spcPct val="100000"/>
              </a:lnSpc>
            </a:pPr>
            <a:r>
              <a:rPr b="0" lang="ru-RU" sz="2000" spc="-1" strike="noStrike">
                <a:solidFill>
                  <a:srgbClr val="000000"/>
                </a:solidFill>
                <a:latin typeface="Times New Roman"/>
                <a:ea typeface="DejaVu Sans"/>
              </a:rPr>
              <a:t>11th grade student of Kharkiv</a:t>
            </a:r>
            <a:endParaRPr b="0" lang="en-US" sz="2000" spc="-1" strike="noStrike">
              <a:latin typeface="Arial"/>
            </a:endParaRPr>
          </a:p>
          <a:p>
            <a:pPr>
              <a:lnSpc>
                <a:spcPct val="100000"/>
              </a:lnSpc>
            </a:pPr>
            <a:r>
              <a:rPr b="0" lang="ru-RU" sz="2000" spc="-1" strike="noStrike">
                <a:solidFill>
                  <a:srgbClr val="000000"/>
                </a:solidFill>
                <a:latin typeface="Times New Roman"/>
                <a:ea typeface="DejaVu Sans"/>
              </a:rPr>
              <a:t>Educational complex</a:t>
            </a:r>
            <a:endParaRPr b="0" lang="en-US" sz="2000" spc="-1" strike="noStrike">
              <a:latin typeface="Arial"/>
            </a:endParaRPr>
          </a:p>
          <a:p>
            <a:pPr>
              <a:lnSpc>
                <a:spcPct val="100000"/>
              </a:lnSpc>
            </a:pPr>
            <a:r>
              <a:rPr b="0" lang="ru-RU" sz="2000" spc="-1" strike="noStrike">
                <a:solidFill>
                  <a:srgbClr val="000000"/>
                </a:solidFill>
                <a:latin typeface="Times New Roman"/>
                <a:ea typeface="DejaVu Sans"/>
              </a:rPr>
              <a:t>№</a:t>
            </a:r>
            <a:r>
              <a:rPr b="0" lang="ru-RU" sz="2000" spc="-1" strike="noStrike">
                <a:solidFill>
                  <a:srgbClr val="000000"/>
                </a:solidFill>
                <a:latin typeface="Times New Roman"/>
                <a:ea typeface="DejaVu Sans"/>
              </a:rPr>
              <a:t>45 "Academic </a:t>
            </a:r>
            <a:r>
              <a:rPr b="0" lang="ru-RU" sz="2000" spc="-1" strike="noStrike">
                <a:solidFill>
                  <a:srgbClr val="000000"/>
                </a:solidFill>
                <a:latin typeface="Times New Roman"/>
                <a:ea typeface="DejaVu Sans"/>
              </a:rPr>
              <a:t>Gymnasium"</a:t>
            </a:r>
            <a:endParaRPr b="0" lang="en-US" sz="2000" spc="-1" strike="noStrike">
              <a:latin typeface="Arial"/>
            </a:endParaRPr>
          </a:p>
        </p:txBody>
      </p:sp>
      <p:sp>
        <p:nvSpPr>
          <p:cNvPr id="77" name="CustomShape 2"/>
          <p:cNvSpPr/>
          <p:nvPr/>
        </p:nvSpPr>
        <p:spPr>
          <a:xfrm>
            <a:off x="360360" y="431640"/>
            <a:ext cx="9354600" cy="42552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0" lang="ru-RU" sz="2200" spc="-1" strike="noStrike">
                <a:solidFill>
                  <a:srgbClr val="000000"/>
                </a:solidFill>
                <a:latin typeface="Times New Roman"/>
                <a:ea typeface="DejaVu Sans"/>
              </a:rPr>
              <a:t>ATMOSPHERIC AIR </a:t>
            </a:r>
            <a:r>
              <a:rPr b="0" lang="ru-RU" sz="2200" spc="-1" strike="noStrike">
                <a:solidFill>
                  <a:srgbClr val="000000"/>
                </a:solidFill>
                <a:latin typeface="Times New Roman"/>
                <a:ea typeface="DejaVu Sans"/>
              </a:rPr>
              <a:t>QUALITY MONITORING </a:t>
            </a:r>
            <a:r>
              <a:rPr b="0" lang="ru-RU" sz="2200" spc="-1" strike="noStrike">
                <a:solidFill>
                  <a:srgbClr val="000000"/>
                </a:solidFill>
                <a:latin typeface="Times New Roman"/>
                <a:ea typeface="DejaVu Sans"/>
              </a:rPr>
              <a:t>SYSTEM IN PREMISES</a:t>
            </a:r>
            <a:endParaRPr b="0" lang="en-US" sz="2200" spc="-1" strike="noStrike">
              <a:latin typeface="Arial"/>
            </a:endParaRPr>
          </a:p>
        </p:txBody>
      </p:sp>
      <p:sp>
        <p:nvSpPr>
          <p:cNvPr id="78" name="CustomShape 3"/>
          <p:cNvSpPr/>
          <p:nvPr/>
        </p:nvSpPr>
        <p:spPr>
          <a:xfrm>
            <a:off x="6262920" y="3671280"/>
            <a:ext cx="3019320" cy="69948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0" lang="ru-RU" sz="2000" spc="-1" strike="noStrike">
                <a:solidFill>
                  <a:srgbClr val="000000"/>
                </a:solidFill>
                <a:latin typeface="Times New Roman"/>
                <a:ea typeface="DejaVu Sans"/>
              </a:rPr>
              <a:t>Supervisor:</a:t>
            </a:r>
            <a:endParaRPr b="0" lang="en-US" sz="2000" spc="-1" strike="noStrike">
              <a:latin typeface="Arial"/>
            </a:endParaRPr>
          </a:p>
          <a:p>
            <a:pPr>
              <a:lnSpc>
                <a:spcPct val="100000"/>
              </a:lnSpc>
            </a:pPr>
            <a:r>
              <a:rPr b="0" lang="ru-RU" sz="2000" spc="-1" strike="noStrike">
                <a:solidFill>
                  <a:srgbClr val="000000"/>
                </a:solidFill>
                <a:latin typeface="Times New Roman"/>
                <a:ea typeface="DejaVu Sans"/>
              </a:rPr>
              <a:t>Rukkas Kirilo Markovic</a:t>
            </a:r>
            <a:endParaRPr b="0" lang="en-US" sz="20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5" name="CustomShape 1"/>
          <p:cNvSpPr/>
          <p:nvPr/>
        </p:nvSpPr>
        <p:spPr>
          <a:xfrm>
            <a:off x="2081520" y="388080"/>
            <a:ext cx="5914800" cy="501120"/>
          </a:xfrm>
          <a:prstGeom prst="rect">
            <a:avLst/>
          </a:prstGeom>
          <a:noFill/>
          <a:ln w="0">
            <a:noFill/>
          </a:ln>
        </p:spPr>
        <p:style>
          <a:lnRef idx="0"/>
          <a:fillRef idx="0"/>
          <a:effectRef idx="0"/>
          <a:fontRef idx="minor"/>
        </p:style>
        <p:txBody>
          <a:bodyPr lIns="90000" rIns="90000" tIns="45000" bIns="45000">
            <a:spAutoFit/>
          </a:bodyPr>
          <a:p>
            <a:pPr algn="ctr">
              <a:lnSpc>
                <a:spcPct val="150000"/>
              </a:lnSpc>
            </a:pPr>
            <a:r>
              <a:rPr b="0" lang="ru-RU" sz="1800" spc="-1" strike="noStrike">
                <a:solidFill>
                  <a:srgbClr val="222222"/>
                </a:solidFill>
                <a:latin typeface="Times New Roman"/>
                <a:ea typeface="Microsoft YaHei"/>
              </a:rPr>
              <a:t> </a:t>
            </a:r>
            <a:r>
              <a:rPr b="0" lang="ru-RU" sz="1800" spc="-1" strike="noStrike">
                <a:solidFill>
                  <a:srgbClr val="222222"/>
                </a:solidFill>
                <a:latin typeface="Times New Roman"/>
                <a:ea typeface="Microsoft YaHei"/>
              </a:rPr>
              <a:t>Control algorithm CCS811 </a:t>
            </a:r>
            <a:r>
              <a:rPr b="0" lang="ru-RU" sz="1800" spc="-1" strike="noStrike">
                <a:solidFill>
                  <a:srgbClr val="222222"/>
                </a:solidFill>
                <a:latin typeface="Times New Roman"/>
                <a:ea typeface="Microsoft YaHei"/>
              </a:rPr>
              <a:t>sensor on Raspberry Pi:</a:t>
            </a:r>
            <a:endParaRPr b="0" lang="en-US" sz="1800" spc="-1" strike="noStrike">
              <a:latin typeface="Arial"/>
            </a:endParaRPr>
          </a:p>
        </p:txBody>
      </p:sp>
      <p:pic>
        <p:nvPicPr>
          <p:cNvPr id="106" name="" descr=""/>
          <p:cNvPicPr/>
          <p:nvPr/>
        </p:nvPicPr>
        <p:blipFill>
          <a:blip r:embed="rId1"/>
          <a:stretch/>
        </p:blipFill>
        <p:spPr>
          <a:xfrm>
            <a:off x="2807640" y="1079640"/>
            <a:ext cx="4244400" cy="4172400"/>
          </a:xfrm>
          <a:prstGeom prst="rect">
            <a:avLst/>
          </a:prstGeom>
          <a:ln w="0">
            <a:noFill/>
          </a:ln>
        </p:spPr>
      </p:pic>
      <p:sp>
        <p:nvSpPr>
          <p:cNvPr id="107" name="CustomShape 2"/>
          <p:cNvSpPr/>
          <p:nvPr/>
        </p:nvSpPr>
        <p:spPr>
          <a:xfrm>
            <a:off x="9580320" y="5040"/>
            <a:ext cx="706680" cy="455400"/>
          </a:xfrm>
          <a:prstGeom prst="rect">
            <a:avLst/>
          </a:prstGeom>
          <a:noFill/>
          <a:ln w="0">
            <a:noFill/>
          </a:ln>
        </p:spPr>
        <p:style>
          <a:lnRef idx="0"/>
          <a:fillRef idx="0"/>
          <a:effectRef idx="0"/>
          <a:fontRef idx="minor"/>
        </p:style>
        <p:txBody>
          <a:bodyPr lIns="90000" rIns="90000" tIns="45000" bIns="45000">
            <a:spAutoFit/>
          </a:bodyPr>
          <a:p>
            <a:pPr>
              <a:lnSpc>
                <a:spcPct val="100000"/>
              </a:lnSpc>
            </a:pPr>
            <a:fld id="{9D352214-4024-4591-93AF-F61DE59F2D16}" type="slidenum">
              <a:rPr b="0" lang="ru-RU" sz="2400" spc="-1" strike="noStrike">
                <a:solidFill>
                  <a:srgbClr val="000000"/>
                </a:solidFill>
                <a:latin typeface="Arial"/>
                <a:ea typeface="DejaVu Sans"/>
              </a:rPr>
              <a:t>&lt;number&gt;</a:t>
            </a:fld>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8" name="CustomShape 1"/>
          <p:cNvSpPr/>
          <p:nvPr/>
        </p:nvSpPr>
        <p:spPr>
          <a:xfrm>
            <a:off x="3117240" y="157320"/>
            <a:ext cx="3842640" cy="45540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0" lang="ru-RU" sz="2400" spc="-1" strike="noStrike">
                <a:solidFill>
                  <a:srgbClr val="000000"/>
                </a:solidFill>
                <a:latin typeface="Times New Roman"/>
                <a:ea typeface="DejaVu Sans"/>
              </a:rPr>
              <a:t>Example data file:</a:t>
            </a:r>
            <a:endParaRPr b="0" lang="en-US" sz="2400" spc="-1" strike="noStrike">
              <a:latin typeface="Arial"/>
            </a:endParaRPr>
          </a:p>
        </p:txBody>
      </p:sp>
      <p:sp>
        <p:nvSpPr>
          <p:cNvPr id="109" name="CustomShape 2"/>
          <p:cNvSpPr/>
          <p:nvPr/>
        </p:nvSpPr>
        <p:spPr>
          <a:xfrm>
            <a:off x="1468440" y="4895280"/>
            <a:ext cx="7140240" cy="63828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0" lang="ru-RU" sz="1800" spc="-1" strike="noStrike">
                <a:solidFill>
                  <a:srgbClr val="000000"/>
                </a:solidFill>
                <a:latin typeface="Arial"/>
                <a:ea typeface="DejaVu Sans"/>
              </a:rPr>
              <a:t>This format of writing data </a:t>
            </a:r>
            <a:r>
              <a:rPr b="0" lang="ru-RU" sz="1800" spc="-1" strike="noStrike">
                <a:solidFill>
                  <a:srgbClr val="000000"/>
                </a:solidFill>
                <a:latin typeface="Arial"/>
                <a:ea typeface="DejaVu Sans"/>
              </a:rPr>
              <a:t>to a file through characters </a:t>
            </a:r>
            <a:r>
              <a:rPr b="0" lang="ru-RU" sz="1800" spc="-1" strike="noStrike">
                <a:solidFill>
                  <a:srgbClr val="000000"/>
                </a:solidFill>
                <a:latin typeface="Arial"/>
                <a:ea typeface="DejaVu Sans"/>
              </a:rPr>
              <a:t>simplifies their decryption </a:t>
            </a:r>
            <a:r>
              <a:rPr b="0" lang="ru-RU" sz="1800" spc="-1" strike="noStrike">
                <a:solidFill>
                  <a:srgbClr val="000000"/>
                </a:solidFill>
                <a:latin typeface="Arial"/>
                <a:ea typeface="DejaVu Sans"/>
              </a:rPr>
              <a:t>on the main server.</a:t>
            </a:r>
            <a:endParaRPr b="0" lang="en-US" sz="1800" spc="-1" strike="noStrike">
              <a:latin typeface="Arial"/>
            </a:endParaRPr>
          </a:p>
        </p:txBody>
      </p:sp>
      <p:sp>
        <p:nvSpPr>
          <p:cNvPr id="110" name="CustomShape 3"/>
          <p:cNvSpPr/>
          <p:nvPr/>
        </p:nvSpPr>
        <p:spPr>
          <a:xfrm>
            <a:off x="9576000" y="5400"/>
            <a:ext cx="503280" cy="455400"/>
          </a:xfrm>
          <a:prstGeom prst="rect">
            <a:avLst/>
          </a:prstGeom>
          <a:noFill/>
          <a:ln w="0">
            <a:noFill/>
          </a:ln>
        </p:spPr>
        <p:style>
          <a:lnRef idx="0"/>
          <a:fillRef idx="0"/>
          <a:effectRef idx="0"/>
          <a:fontRef idx="minor"/>
        </p:style>
        <p:txBody>
          <a:bodyPr lIns="90000" rIns="90000" tIns="45000" bIns="45000">
            <a:spAutoFit/>
          </a:bodyPr>
          <a:p>
            <a:pPr>
              <a:lnSpc>
                <a:spcPct val="100000"/>
              </a:lnSpc>
            </a:pPr>
            <a:fld id="{61B1B6EB-D9FE-4C17-82EE-386CD281F6A5}" type="slidenum">
              <a:rPr b="0" lang="ru-RU" sz="2400" spc="-1" strike="noStrike">
                <a:solidFill>
                  <a:srgbClr val="000000"/>
                </a:solidFill>
                <a:latin typeface="Arial"/>
                <a:ea typeface="DejaVu Sans"/>
              </a:rPr>
              <a:t>&lt;number&gt;</a:t>
            </a:fld>
            <a:endParaRPr b="0" lang="en-US" sz="2400" spc="-1" strike="noStrike">
              <a:latin typeface="Arial"/>
            </a:endParaRPr>
          </a:p>
        </p:txBody>
      </p:sp>
      <p:pic>
        <p:nvPicPr>
          <p:cNvPr id="111" name="" descr=""/>
          <p:cNvPicPr/>
          <p:nvPr/>
        </p:nvPicPr>
        <p:blipFill>
          <a:blip r:embed="rId1"/>
          <a:stretch/>
        </p:blipFill>
        <p:spPr>
          <a:xfrm>
            <a:off x="2848320" y="612720"/>
            <a:ext cx="4063320" cy="4354920"/>
          </a:xfrm>
          <a:prstGeom prst="rect">
            <a:avLst/>
          </a:prstGeom>
          <a:ln w="0">
            <a:noFill/>
          </a:ln>
        </p:spPr>
      </p:pic>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2" name="CustomShape 1"/>
          <p:cNvSpPr/>
          <p:nvPr/>
        </p:nvSpPr>
        <p:spPr>
          <a:xfrm>
            <a:off x="2485440" y="-187200"/>
            <a:ext cx="5106960" cy="776160"/>
          </a:xfrm>
          <a:prstGeom prst="rect">
            <a:avLst/>
          </a:prstGeom>
          <a:noFill/>
          <a:ln w="0">
            <a:noFill/>
          </a:ln>
        </p:spPr>
        <p:style>
          <a:lnRef idx="0"/>
          <a:fillRef idx="0"/>
          <a:effectRef idx="0"/>
          <a:fontRef idx="minor"/>
        </p:style>
        <p:txBody>
          <a:bodyPr lIns="90000" rIns="90000" tIns="45000" bIns="45000">
            <a:spAutoFit/>
          </a:bodyPr>
          <a:p>
            <a:pPr algn="ctr">
              <a:lnSpc>
                <a:spcPct val="150000"/>
              </a:lnSpc>
            </a:pPr>
            <a:endParaRPr b="0" lang="en-US" sz="1800" spc="-1" strike="noStrike">
              <a:latin typeface="Arial"/>
            </a:endParaRPr>
          </a:p>
          <a:p>
            <a:pPr algn="ctr">
              <a:lnSpc>
                <a:spcPct val="150000"/>
              </a:lnSpc>
            </a:pPr>
            <a:r>
              <a:rPr b="0" lang="ru-RU" sz="1800" spc="-1" strike="noStrike">
                <a:solidFill>
                  <a:srgbClr val="222222"/>
                </a:solidFill>
                <a:latin typeface="Times New Roman"/>
                <a:ea typeface="Microsoft YaHei"/>
              </a:rPr>
              <a:t>Algorithm of chatbot </a:t>
            </a:r>
            <a:r>
              <a:rPr b="0" lang="ru-RU" sz="1800" spc="-1" strike="noStrike">
                <a:solidFill>
                  <a:srgbClr val="222222"/>
                </a:solidFill>
                <a:latin typeface="Times New Roman"/>
                <a:ea typeface="Microsoft YaHei"/>
              </a:rPr>
              <a:t>operation on the main server:</a:t>
            </a:r>
            <a:endParaRPr b="0" lang="en-US" sz="1800" spc="-1" strike="noStrike">
              <a:latin typeface="Arial"/>
            </a:endParaRPr>
          </a:p>
        </p:txBody>
      </p:sp>
      <p:pic>
        <p:nvPicPr>
          <p:cNvPr id="113" name="" descr=""/>
          <p:cNvPicPr/>
          <p:nvPr/>
        </p:nvPicPr>
        <p:blipFill>
          <a:blip r:embed="rId1"/>
          <a:stretch/>
        </p:blipFill>
        <p:spPr>
          <a:xfrm>
            <a:off x="2712240" y="595440"/>
            <a:ext cx="4655880" cy="4897440"/>
          </a:xfrm>
          <a:prstGeom prst="rect">
            <a:avLst/>
          </a:prstGeom>
          <a:ln w="0">
            <a:noFill/>
          </a:ln>
        </p:spPr>
      </p:pic>
      <p:sp>
        <p:nvSpPr>
          <p:cNvPr id="114" name="CustomShape 2"/>
          <p:cNvSpPr/>
          <p:nvPr/>
        </p:nvSpPr>
        <p:spPr>
          <a:xfrm>
            <a:off x="9580320" y="5400"/>
            <a:ext cx="706680" cy="455400"/>
          </a:xfrm>
          <a:prstGeom prst="rect">
            <a:avLst/>
          </a:prstGeom>
          <a:noFill/>
          <a:ln w="0">
            <a:noFill/>
          </a:ln>
        </p:spPr>
        <p:style>
          <a:lnRef idx="0"/>
          <a:fillRef idx="0"/>
          <a:effectRef idx="0"/>
          <a:fontRef idx="minor"/>
        </p:style>
        <p:txBody>
          <a:bodyPr lIns="90000" rIns="90000" tIns="45000" bIns="45000">
            <a:spAutoFit/>
          </a:bodyPr>
          <a:p>
            <a:pPr>
              <a:lnSpc>
                <a:spcPct val="100000"/>
              </a:lnSpc>
            </a:pPr>
            <a:fld id="{DDA958A6-0280-4433-A322-2EFAD5146EC5}" type="slidenum">
              <a:rPr b="0" lang="ru-RU" sz="2400" spc="-1" strike="noStrike">
                <a:solidFill>
                  <a:srgbClr val="000000"/>
                </a:solidFill>
                <a:latin typeface="Arial"/>
                <a:ea typeface="DejaVu Sans"/>
              </a:rPr>
              <a:t>&lt;number&gt;</a:t>
            </a:fld>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5" name="CustomShape 1"/>
          <p:cNvSpPr/>
          <p:nvPr/>
        </p:nvSpPr>
        <p:spPr>
          <a:xfrm>
            <a:off x="2953080" y="71640"/>
            <a:ext cx="4170960" cy="82116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0" lang="ru-RU" sz="2400" spc="-1" strike="noStrike">
                <a:solidFill>
                  <a:srgbClr val="000000"/>
                </a:solidFill>
                <a:latin typeface="Times New Roman"/>
                <a:ea typeface="DejaVu Sans"/>
              </a:rPr>
              <a:t>Example of </a:t>
            </a:r>
            <a:r>
              <a:rPr b="0" lang="ru-RU" sz="2400" spc="-1" strike="noStrike">
                <a:solidFill>
                  <a:srgbClr val="000000"/>
                </a:solidFill>
                <a:latin typeface="Times New Roman"/>
                <a:ea typeface="DejaVu Sans"/>
              </a:rPr>
              <a:t>communication with a </a:t>
            </a:r>
            <a:r>
              <a:rPr b="0" lang="ru-RU" sz="2400" spc="-1" strike="noStrike">
                <a:solidFill>
                  <a:srgbClr val="000000"/>
                </a:solidFill>
                <a:latin typeface="Times New Roman"/>
                <a:ea typeface="DejaVu Sans"/>
              </a:rPr>
              <a:t>bot:</a:t>
            </a:r>
            <a:endParaRPr b="0" lang="en-US" sz="2400" spc="-1" strike="noStrike">
              <a:latin typeface="Arial"/>
            </a:endParaRPr>
          </a:p>
        </p:txBody>
      </p:sp>
      <p:pic>
        <p:nvPicPr>
          <p:cNvPr id="116" name="" descr=""/>
          <p:cNvPicPr/>
          <p:nvPr/>
        </p:nvPicPr>
        <p:blipFill>
          <a:blip r:embed="rId1"/>
          <a:stretch/>
        </p:blipFill>
        <p:spPr>
          <a:xfrm>
            <a:off x="15226560" y="4545000"/>
            <a:ext cx="5109120" cy="7916400"/>
          </a:xfrm>
          <a:prstGeom prst="rect">
            <a:avLst/>
          </a:prstGeom>
          <a:ln w="0">
            <a:noFill/>
          </a:ln>
        </p:spPr>
      </p:pic>
      <p:pic>
        <p:nvPicPr>
          <p:cNvPr id="117" name="" descr=""/>
          <p:cNvPicPr/>
          <p:nvPr/>
        </p:nvPicPr>
        <p:blipFill>
          <a:blip r:embed="rId2"/>
          <a:stretch/>
        </p:blipFill>
        <p:spPr>
          <a:xfrm>
            <a:off x="15226560" y="4545000"/>
            <a:ext cx="5109120" cy="7916400"/>
          </a:xfrm>
          <a:prstGeom prst="rect">
            <a:avLst/>
          </a:prstGeom>
          <a:ln w="0">
            <a:noFill/>
          </a:ln>
        </p:spPr>
      </p:pic>
      <p:pic>
        <p:nvPicPr>
          <p:cNvPr id="118" name="" descr=""/>
          <p:cNvPicPr/>
          <p:nvPr/>
        </p:nvPicPr>
        <p:blipFill>
          <a:blip r:embed="rId3"/>
          <a:stretch/>
        </p:blipFill>
        <p:spPr>
          <a:xfrm>
            <a:off x="15226560" y="4545000"/>
            <a:ext cx="5109120" cy="7916400"/>
          </a:xfrm>
          <a:prstGeom prst="rect">
            <a:avLst/>
          </a:prstGeom>
          <a:ln w="0">
            <a:noFill/>
          </a:ln>
        </p:spPr>
      </p:pic>
      <p:pic>
        <p:nvPicPr>
          <p:cNvPr id="119" name="" descr=""/>
          <p:cNvPicPr/>
          <p:nvPr/>
        </p:nvPicPr>
        <p:blipFill>
          <a:blip r:embed="rId4"/>
          <a:stretch/>
        </p:blipFill>
        <p:spPr>
          <a:xfrm>
            <a:off x="15226560" y="4545000"/>
            <a:ext cx="5109120" cy="7916400"/>
          </a:xfrm>
          <a:prstGeom prst="rect">
            <a:avLst/>
          </a:prstGeom>
          <a:ln w="0">
            <a:noFill/>
          </a:ln>
        </p:spPr>
      </p:pic>
      <p:pic>
        <p:nvPicPr>
          <p:cNvPr id="120" name="" descr=""/>
          <p:cNvPicPr/>
          <p:nvPr/>
        </p:nvPicPr>
        <p:blipFill>
          <a:blip r:embed="rId5"/>
          <a:stretch/>
        </p:blipFill>
        <p:spPr>
          <a:xfrm>
            <a:off x="6839280" y="575640"/>
            <a:ext cx="3093120" cy="4605120"/>
          </a:xfrm>
          <a:prstGeom prst="rect">
            <a:avLst/>
          </a:prstGeom>
          <a:ln w="0">
            <a:noFill/>
          </a:ln>
        </p:spPr>
      </p:pic>
      <p:pic>
        <p:nvPicPr>
          <p:cNvPr id="121" name="" descr=""/>
          <p:cNvPicPr/>
          <p:nvPr/>
        </p:nvPicPr>
        <p:blipFill>
          <a:blip r:embed="rId6"/>
          <a:stretch/>
        </p:blipFill>
        <p:spPr>
          <a:xfrm>
            <a:off x="117360" y="541080"/>
            <a:ext cx="3099600" cy="3985200"/>
          </a:xfrm>
          <a:prstGeom prst="rect">
            <a:avLst/>
          </a:prstGeom>
          <a:ln w="0">
            <a:noFill/>
          </a:ln>
        </p:spPr>
      </p:pic>
      <p:pic>
        <p:nvPicPr>
          <p:cNvPr id="122" name="" descr=""/>
          <p:cNvPicPr/>
          <p:nvPr/>
        </p:nvPicPr>
        <p:blipFill>
          <a:blip r:embed="rId7"/>
          <a:stretch/>
        </p:blipFill>
        <p:spPr>
          <a:xfrm>
            <a:off x="3383640" y="914400"/>
            <a:ext cx="3237120" cy="3618360"/>
          </a:xfrm>
          <a:prstGeom prst="rect">
            <a:avLst/>
          </a:prstGeom>
          <a:ln w="0">
            <a:noFill/>
          </a:ln>
        </p:spPr>
      </p:pic>
      <p:sp>
        <p:nvSpPr>
          <p:cNvPr id="123" name="CustomShape 2"/>
          <p:cNvSpPr/>
          <p:nvPr/>
        </p:nvSpPr>
        <p:spPr>
          <a:xfrm>
            <a:off x="37440" y="4586040"/>
            <a:ext cx="2695680" cy="68364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0" lang="ru-RU" sz="1300" spc="-1" strike="noStrike">
                <a:solidFill>
                  <a:srgbClr val="000000"/>
                </a:solidFill>
                <a:latin typeface="Times New Roman"/>
                <a:ea typeface="DejaVu Sans"/>
              </a:rPr>
              <a:t>Fig. 1 Screenshot of the chatbot's </a:t>
            </a:r>
            <a:r>
              <a:rPr b="0" lang="ru-RU" sz="1300" spc="-1" strike="noStrike">
                <a:solidFill>
                  <a:srgbClr val="000000"/>
                </a:solidFill>
                <a:latin typeface="Times New Roman"/>
                <a:ea typeface="DejaVu Sans"/>
              </a:rPr>
              <a:t>response to the command "monitoring"</a:t>
            </a:r>
            <a:endParaRPr b="0" lang="en-US" sz="1300" spc="-1" strike="noStrike">
              <a:latin typeface="Arial"/>
            </a:endParaRPr>
          </a:p>
        </p:txBody>
      </p:sp>
      <p:sp>
        <p:nvSpPr>
          <p:cNvPr id="124" name="CustomShape 3"/>
          <p:cNvSpPr/>
          <p:nvPr/>
        </p:nvSpPr>
        <p:spPr>
          <a:xfrm>
            <a:off x="6058800" y="5183280"/>
            <a:ext cx="4089960" cy="48564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0" lang="ru-RU" sz="1300" spc="-1" strike="noStrike">
                <a:solidFill>
                  <a:srgbClr val="000000"/>
                </a:solidFill>
                <a:latin typeface="Times New Roman"/>
                <a:ea typeface="DejaVu Sans"/>
              </a:rPr>
              <a:t>Fig. 3 Screenshot of the menu of </a:t>
            </a:r>
            <a:r>
              <a:rPr b="0" lang="ru-RU" sz="1300" spc="-1" strike="noStrike">
                <a:solidFill>
                  <a:srgbClr val="000000"/>
                </a:solidFill>
                <a:latin typeface="Times New Roman"/>
                <a:ea typeface="DejaVu Sans"/>
              </a:rPr>
              <a:t>commands offered by the chatbot after </a:t>
            </a:r>
            <a:r>
              <a:rPr b="0" lang="ru-RU" sz="1300" spc="-1" strike="noStrike">
                <a:solidFill>
                  <a:srgbClr val="000000"/>
                </a:solidFill>
                <a:latin typeface="Times New Roman"/>
                <a:ea typeface="DejaVu Sans"/>
              </a:rPr>
              <a:t>the start of communication</a:t>
            </a:r>
            <a:endParaRPr b="0" lang="en-US" sz="1300" spc="-1" strike="noStrike">
              <a:latin typeface="Arial"/>
            </a:endParaRPr>
          </a:p>
        </p:txBody>
      </p:sp>
      <p:sp>
        <p:nvSpPr>
          <p:cNvPr id="125" name="CustomShape 4"/>
          <p:cNvSpPr/>
          <p:nvPr/>
        </p:nvSpPr>
        <p:spPr>
          <a:xfrm>
            <a:off x="3239640" y="4535280"/>
            <a:ext cx="3669480" cy="48564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0" lang="ru-RU" sz="1300" spc="-1" strike="noStrike">
                <a:solidFill>
                  <a:srgbClr val="000000"/>
                </a:solidFill>
                <a:latin typeface="Times New Roman"/>
                <a:ea typeface="DejaVu Sans"/>
              </a:rPr>
              <a:t>Fig. 2 Screenshot of the chatbot's </a:t>
            </a:r>
            <a:r>
              <a:rPr b="0" lang="ru-RU" sz="1300" spc="-1" strike="noStrike">
                <a:solidFill>
                  <a:srgbClr val="000000"/>
                </a:solidFill>
                <a:latin typeface="Times New Roman"/>
                <a:ea typeface="DejaVu Sans"/>
              </a:rPr>
              <a:t>response to the command "Latest data"</a:t>
            </a:r>
            <a:endParaRPr b="0" lang="en-US" sz="1300" spc="-1" strike="noStrike">
              <a:latin typeface="Arial"/>
            </a:endParaRPr>
          </a:p>
        </p:txBody>
      </p:sp>
      <p:sp>
        <p:nvSpPr>
          <p:cNvPr id="126" name="CustomShape 5"/>
          <p:cNvSpPr/>
          <p:nvPr/>
        </p:nvSpPr>
        <p:spPr>
          <a:xfrm>
            <a:off x="9580320" y="5400"/>
            <a:ext cx="706680" cy="455400"/>
          </a:xfrm>
          <a:prstGeom prst="rect">
            <a:avLst/>
          </a:prstGeom>
          <a:noFill/>
          <a:ln w="0">
            <a:noFill/>
          </a:ln>
        </p:spPr>
        <p:style>
          <a:lnRef idx="0"/>
          <a:fillRef idx="0"/>
          <a:effectRef idx="0"/>
          <a:fontRef idx="minor"/>
        </p:style>
        <p:txBody>
          <a:bodyPr lIns="90000" rIns="90000" tIns="45000" bIns="45000">
            <a:spAutoFit/>
          </a:bodyPr>
          <a:p>
            <a:pPr>
              <a:lnSpc>
                <a:spcPct val="100000"/>
              </a:lnSpc>
            </a:pPr>
            <a:fld id="{C2E5F38E-4B55-40AE-862D-EC61971CC658}" type="slidenum">
              <a:rPr b="0" lang="ru-RU" sz="2400" spc="-1" strike="noStrike">
                <a:solidFill>
                  <a:srgbClr val="000000"/>
                </a:solidFill>
                <a:latin typeface="Arial"/>
                <a:ea typeface="DejaVu Sans"/>
              </a:rPr>
              <a:t>&lt;number&gt;</a:t>
            </a:fld>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7" name="CustomShape 3_0"/>
          <p:cNvSpPr/>
          <p:nvPr/>
        </p:nvSpPr>
        <p:spPr>
          <a:xfrm>
            <a:off x="9601200" y="0"/>
            <a:ext cx="706680" cy="455400"/>
          </a:xfrm>
          <a:prstGeom prst="rect">
            <a:avLst/>
          </a:prstGeom>
          <a:noFill/>
          <a:ln w="0">
            <a:noFill/>
          </a:ln>
        </p:spPr>
        <p:style>
          <a:lnRef idx="0"/>
          <a:fillRef idx="0"/>
          <a:effectRef idx="0"/>
          <a:fontRef idx="minor"/>
        </p:style>
        <p:txBody>
          <a:bodyPr lIns="90000" rIns="90000" tIns="45000" bIns="45000">
            <a:spAutoFit/>
          </a:bodyPr>
          <a:p>
            <a:pPr>
              <a:lnSpc>
                <a:spcPct val="100000"/>
              </a:lnSpc>
            </a:pPr>
            <a:fld id="{DC772857-867D-46A5-9771-C503AF555522}" type="slidenum">
              <a:rPr b="0" lang="ru-RU" sz="2400" spc="-1" strike="noStrike">
                <a:solidFill>
                  <a:srgbClr val="000000"/>
                </a:solidFill>
                <a:latin typeface="Arial"/>
                <a:ea typeface="DejaVu Sans"/>
              </a:rPr>
              <a:t>&lt;number&gt;</a:t>
            </a:fld>
            <a:endParaRPr b="0" lang="en-US" sz="2400" spc="-1" strike="noStrike">
              <a:latin typeface="Arial"/>
            </a:endParaRPr>
          </a:p>
        </p:txBody>
      </p:sp>
      <p:sp>
        <p:nvSpPr>
          <p:cNvPr id="128" name=""/>
          <p:cNvSpPr txBox="1"/>
          <p:nvPr/>
        </p:nvSpPr>
        <p:spPr>
          <a:xfrm>
            <a:off x="3830760" y="0"/>
            <a:ext cx="2501640" cy="346320"/>
          </a:xfrm>
          <a:prstGeom prst="rect">
            <a:avLst/>
          </a:prstGeom>
          <a:noFill/>
          <a:ln w="0">
            <a:noFill/>
          </a:ln>
        </p:spPr>
        <p:txBody>
          <a:bodyPr lIns="90000" rIns="90000" tIns="45000" bIns="45000">
            <a:noAutofit/>
          </a:bodyPr>
          <a:p>
            <a:r>
              <a:rPr b="0" lang="en-US" sz="1800" spc="-1" strike="noStrike">
                <a:latin typeface="Arial"/>
              </a:rPr>
              <a:t>WEB-site development</a:t>
            </a:r>
            <a:endParaRPr b="0" lang="en-US" sz="1800" spc="-1" strike="noStrike">
              <a:latin typeface="Arial"/>
            </a:endParaRPr>
          </a:p>
        </p:txBody>
      </p:sp>
      <p:sp>
        <p:nvSpPr>
          <p:cNvPr id="129" name=""/>
          <p:cNvSpPr txBox="1"/>
          <p:nvPr/>
        </p:nvSpPr>
        <p:spPr>
          <a:xfrm>
            <a:off x="3341520" y="5383800"/>
            <a:ext cx="4289400" cy="286920"/>
          </a:xfrm>
          <a:prstGeom prst="rect">
            <a:avLst/>
          </a:prstGeom>
          <a:noFill/>
          <a:ln w="0">
            <a:noFill/>
          </a:ln>
        </p:spPr>
        <p:txBody>
          <a:bodyPr lIns="90000" rIns="90000" tIns="45000" bIns="45000">
            <a:noAutofit/>
          </a:bodyPr>
          <a:p>
            <a:pPr algn="ctr"/>
            <a:r>
              <a:rPr b="0" lang="uk-UA" sz="1400" spc="-1" strike="noStrike">
                <a:solidFill>
                  <a:srgbClr val="222222"/>
                </a:solidFill>
                <a:latin typeface="Times New Roman"/>
                <a:ea typeface="Times New Roman"/>
              </a:rPr>
              <a:t>Fig. 4 Scheme of interaction of MERN stack components</a:t>
            </a:r>
            <a:endParaRPr b="0" lang="en-US" sz="1400" spc="-1" strike="noStrike">
              <a:latin typeface="Arial"/>
            </a:endParaRPr>
          </a:p>
        </p:txBody>
      </p:sp>
      <p:pic>
        <p:nvPicPr>
          <p:cNvPr id="130" name="" descr=""/>
          <p:cNvPicPr/>
          <p:nvPr/>
        </p:nvPicPr>
        <p:blipFill>
          <a:blip r:embed="rId1"/>
          <a:stretch/>
        </p:blipFill>
        <p:spPr>
          <a:xfrm>
            <a:off x="2514600" y="2286000"/>
            <a:ext cx="5257800" cy="3137760"/>
          </a:xfrm>
          <a:prstGeom prst="rect">
            <a:avLst/>
          </a:prstGeom>
          <a:ln w="0">
            <a:noFill/>
          </a:ln>
        </p:spPr>
      </p:pic>
      <p:sp>
        <p:nvSpPr>
          <p:cNvPr id="131" name=""/>
          <p:cNvSpPr txBox="1"/>
          <p:nvPr/>
        </p:nvSpPr>
        <p:spPr>
          <a:xfrm>
            <a:off x="228600" y="457200"/>
            <a:ext cx="9601200" cy="2063520"/>
          </a:xfrm>
          <a:prstGeom prst="rect">
            <a:avLst/>
          </a:prstGeom>
          <a:noFill/>
          <a:ln w="0">
            <a:noFill/>
          </a:ln>
        </p:spPr>
        <p:txBody>
          <a:bodyPr lIns="90000" rIns="90000" tIns="45000" bIns="45000">
            <a:noAutofit/>
          </a:bodyPr>
          <a:p>
            <a:r>
              <a:rPr b="0" lang="en-US" sz="2000" spc="-1" strike="noStrike">
                <a:latin typeface="Times New Roman"/>
              </a:rPr>
              <a:t>	</a:t>
            </a:r>
            <a:r>
              <a:rPr b="0" lang="en-US" sz="2000" spc="-1" strike="noStrike">
                <a:latin typeface="Times New Roman"/>
              </a:rPr>
              <a:t>A stack is a combination of technologies used to create a web application. Any web application will be created using several technologies (frameworks, libraries, databases, etc.).</a:t>
            </a:r>
            <a:endParaRPr b="0" lang="en-US" sz="2000" spc="-1" strike="noStrike">
              <a:latin typeface="Arial"/>
            </a:endParaRPr>
          </a:p>
          <a:p>
            <a:r>
              <a:rPr b="0" lang="en-US" sz="2000" spc="-1" strike="noStrike">
                <a:latin typeface="Times New Roman"/>
              </a:rPr>
              <a:t>	</a:t>
            </a:r>
            <a:r>
              <a:rPr b="0" lang="en-US" sz="2000" spc="-1" strike="noStrike">
                <a:latin typeface="Times New Roman"/>
              </a:rPr>
              <a:t>The MERN stack is a JavaScript stack designed to simplify the development process. MERN includes four open source components: MongoDB, Express, React and Node.js. These components provide a comprehensive environment for developers to work.</a:t>
            </a:r>
            <a:endParaRPr b="0" lang="en-US" sz="2000" spc="-1" strike="noStrike">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2" name="CustomShape 1"/>
          <p:cNvSpPr/>
          <p:nvPr/>
        </p:nvSpPr>
        <p:spPr>
          <a:xfrm>
            <a:off x="2376000" y="27720"/>
            <a:ext cx="5255280" cy="82116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0" lang="ru-RU" sz="2400" spc="-1" strike="noStrike">
                <a:solidFill>
                  <a:srgbClr val="000000"/>
                </a:solidFill>
                <a:latin typeface="Times New Roman"/>
                <a:ea typeface="DejaVu Sans"/>
              </a:rPr>
              <a:t>Screenshot of the </a:t>
            </a:r>
            <a:r>
              <a:rPr b="0" lang="ru-RU" sz="2400" spc="-1" strike="noStrike">
                <a:solidFill>
                  <a:srgbClr val="000000"/>
                </a:solidFill>
                <a:latin typeface="Times New Roman"/>
                <a:ea typeface="DejaVu Sans"/>
              </a:rPr>
              <a:t>main page of the </a:t>
            </a:r>
            <a:r>
              <a:rPr b="0" lang="ru-RU" sz="2400" spc="-1" strike="noStrike">
                <a:solidFill>
                  <a:srgbClr val="000000"/>
                </a:solidFill>
                <a:latin typeface="Times New Roman"/>
                <a:ea typeface="DejaVu Sans"/>
              </a:rPr>
              <a:t>website:</a:t>
            </a:r>
            <a:endParaRPr b="0" lang="en-US" sz="2400" spc="-1" strike="noStrike">
              <a:latin typeface="Arial"/>
            </a:endParaRPr>
          </a:p>
        </p:txBody>
      </p:sp>
      <p:sp>
        <p:nvSpPr>
          <p:cNvPr id="133" name="CustomShape 2"/>
          <p:cNvSpPr/>
          <p:nvPr/>
        </p:nvSpPr>
        <p:spPr>
          <a:xfrm>
            <a:off x="3205800" y="5383080"/>
            <a:ext cx="3669480" cy="28764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0" lang="ru-RU" sz="1300" spc="-1" strike="noStrike">
                <a:solidFill>
                  <a:srgbClr val="000000"/>
                </a:solidFill>
                <a:latin typeface="Times New Roman"/>
                <a:ea typeface="DejaVu Sans"/>
              </a:rPr>
              <a:t>Fig. 4 Screenshot of data card devices</a:t>
            </a:r>
            <a:endParaRPr b="0" lang="en-US" sz="1300" spc="-1" strike="noStrike">
              <a:latin typeface="Arial"/>
            </a:endParaRPr>
          </a:p>
        </p:txBody>
      </p:sp>
      <p:sp>
        <p:nvSpPr>
          <p:cNvPr id="134" name="CustomShape 3"/>
          <p:cNvSpPr/>
          <p:nvPr/>
        </p:nvSpPr>
        <p:spPr>
          <a:xfrm>
            <a:off x="9580320" y="5400"/>
            <a:ext cx="706680" cy="455400"/>
          </a:xfrm>
          <a:prstGeom prst="rect">
            <a:avLst/>
          </a:prstGeom>
          <a:noFill/>
          <a:ln w="0">
            <a:noFill/>
          </a:ln>
        </p:spPr>
        <p:style>
          <a:lnRef idx="0"/>
          <a:fillRef idx="0"/>
          <a:effectRef idx="0"/>
          <a:fontRef idx="minor"/>
        </p:style>
        <p:txBody>
          <a:bodyPr lIns="90000" rIns="90000" tIns="45000" bIns="45000">
            <a:spAutoFit/>
          </a:bodyPr>
          <a:p>
            <a:pPr>
              <a:lnSpc>
                <a:spcPct val="100000"/>
              </a:lnSpc>
            </a:pPr>
            <a:fld id="{5FD5B5C6-99A3-43A4-A013-4E7DB099BBD3}" type="slidenum">
              <a:rPr b="0" lang="ru-RU" sz="2400" spc="-1" strike="noStrike">
                <a:solidFill>
                  <a:srgbClr val="000000"/>
                </a:solidFill>
                <a:latin typeface="Arial"/>
                <a:ea typeface="DejaVu Sans"/>
              </a:rPr>
              <a:t>&lt;number&gt;</a:t>
            </a:fld>
            <a:endParaRPr b="0" lang="en-US" sz="2400" spc="-1" strike="noStrike">
              <a:latin typeface="Arial"/>
            </a:endParaRPr>
          </a:p>
        </p:txBody>
      </p:sp>
      <p:pic>
        <p:nvPicPr>
          <p:cNvPr id="135" name="" descr=""/>
          <p:cNvPicPr/>
          <p:nvPr/>
        </p:nvPicPr>
        <p:blipFill>
          <a:blip r:embed="rId1"/>
          <a:stretch/>
        </p:blipFill>
        <p:spPr>
          <a:xfrm>
            <a:off x="0" y="483120"/>
            <a:ext cx="10080360" cy="4899960"/>
          </a:xfrm>
          <a:prstGeom prst="rect">
            <a:avLst/>
          </a:prstGeom>
          <a:ln w="0">
            <a:noFill/>
          </a:ln>
        </p:spPr>
      </p:pic>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36" name="" descr=""/>
          <p:cNvPicPr/>
          <p:nvPr/>
        </p:nvPicPr>
        <p:blipFill>
          <a:blip r:embed="rId1"/>
          <a:stretch/>
        </p:blipFill>
        <p:spPr>
          <a:xfrm>
            <a:off x="360" y="560160"/>
            <a:ext cx="10080360" cy="4926240"/>
          </a:xfrm>
          <a:prstGeom prst="rect">
            <a:avLst/>
          </a:prstGeom>
          <a:ln w="0">
            <a:noFill/>
          </a:ln>
        </p:spPr>
      </p:pic>
      <p:sp>
        <p:nvSpPr>
          <p:cNvPr id="137" name=""/>
          <p:cNvSpPr/>
          <p:nvPr/>
        </p:nvSpPr>
        <p:spPr>
          <a:xfrm>
            <a:off x="1362600" y="79200"/>
            <a:ext cx="7355520" cy="378000"/>
          </a:xfrm>
          <a:prstGeom prst="rect">
            <a:avLst/>
          </a:prstGeom>
          <a:noFill/>
          <a:ln w="0">
            <a:noFill/>
          </a:ln>
        </p:spPr>
        <p:style>
          <a:lnRef idx="0"/>
          <a:fillRef idx="0"/>
          <a:effectRef idx="0"/>
          <a:fontRef idx="minor"/>
        </p:style>
        <p:txBody>
          <a:bodyPr>
            <a:noAutofit/>
          </a:bodyPr>
          <a:p>
            <a:pPr>
              <a:lnSpc>
                <a:spcPct val="100000"/>
              </a:lnSpc>
            </a:pPr>
            <a:r>
              <a:rPr b="0" lang="en-US" sz="2400" spc="-1" strike="noStrike">
                <a:latin typeface="Times New Roman"/>
              </a:rPr>
              <a:t>Appearance </a:t>
            </a:r>
            <a:r>
              <a:rPr b="0" lang="en-US" sz="2400" spc="-1" strike="noStrike">
                <a:solidFill>
                  <a:srgbClr val="222222"/>
                </a:solidFill>
                <a:latin typeface="Times New Roman"/>
                <a:ea typeface="Times New Roman"/>
              </a:rPr>
              <a:t>pages for setting up the device "Settings"</a:t>
            </a:r>
            <a:endParaRPr b="0" lang="en-US" sz="2400" spc="-1" strike="noStrike">
              <a:latin typeface="Times New Roman"/>
            </a:endParaRPr>
          </a:p>
        </p:txBody>
      </p:sp>
      <p:sp>
        <p:nvSpPr>
          <p:cNvPr id="138" name="CustomShape 4_2"/>
          <p:cNvSpPr/>
          <p:nvPr/>
        </p:nvSpPr>
        <p:spPr>
          <a:xfrm>
            <a:off x="9601200" y="1800"/>
            <a:ext cx="706680" cy="455400"/>
          </a:xfrm>
          <a:prstGeom prst="rect">
            <a:avLst/>
          </a:prstGeom>
          <a:noFill/>
          <a:ln w="0">
            <a:noFill/>
          </a:ln>
        </p:spPr>
        <p:style>
          <a:lnRef idx="0"/>
          <a:fillRef idx="0"/>
          <a:effectRef idx="0"/>
          <a:fontRef idx="minor"/>
        </p:style>
        <p:txBody>
          <a:bodyPr lIns="90000" rIns="90000" tIns="45000" bIns="45000">
            <a:spAutoFit/>
          </a:bodyPr>
          <a:p>
            <a:pPr>
              <a:lnSpc>
                <a:spcPct val="100000"/>
              </a:lnSpc>
            </a:pPr>
            <a:fld id="{7F1E9D98-EFAC-4B7C-A66D-33314F69EF9A}" type="slidenum">
              <a:rPr b="0" lang="ru-RU" sz="2400" spc="-1" strike="noStrike">
                <a:solidFill>
                  <a:srgbClr val="000000"/>
                </a:solidFill>
                <a:latin typeface="Arial"/>
                <a:ea typeface="DejaVu Sans"/>
              </a:rPr>
              <a:t>&lt;number&gt;</a:t>
            </a:fld>
            <a:endParaRPr b="0" lang="en-US" sz="2400" spc="-1" strike="noStrike">
              <a:latin typeface="Arial"/>
            </a:endParaRPr>
          </a:p>
        </p:txBody>
      </p:sp>
      <p:sp>
        <p:nvSpPr>
          <p:cNvPr id="139" name=""/>
          <p:cNvSpPr txBox="1"/>
          <p:nvPr/>
        </p:nvSpPr>
        <p:spPr>
          <a:xfrm>
            <a:off x="2190240" y="5398920"/>
            <a:ext cx="5700600" cy="271800"/>
          </a:xfrm>
          <a:prstGeom prst="rect">
            <a:avLst/>
          </a:prstGeom>
          <a:noFill/>
          <a:ln w="0">
            <a:noFill/>
          </a:ln>
        </p:spPr>
        <p:txBody>
          <a:bodyPr lIns="90000" rIns="90000" tIns="45000" bIns="45000">
            <a:noAutofit/>
          </a:bodyPr>
          <a:p>
            <a:pPr>
              <a:lnSpc>
                <a:spcPct val="100000"/>
              </a:lnSpc>
            </a:pPr>
            <a:r>
              <a:rPr b="0" lang="ru-RU" sz="1300" spc="-1" strike="noStrike">
                <a:solidFill>
                  <a:srgbClr val="000000"/>
                </a:solidFill>
                <a:latin typeface="Times New Roman"/>
                <a:ea typeface="DejaVu Sans"/>
              </a:rPr>
              <a:t>Fig. 5 Screenshot of the data setup and device management card</a:t>
            </a:r>
            <a:endParaRPr b="0" lang="en-US" sz="1300" spc="-1" strike="noStrike">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40" name="" descr=""/>
          <p:cNvPicPr/>
          <p:nvPr/>
        </p:nvPicPr>
        <p:blipFill>
          <a:blip r:embed="rId1"/>
          <a:stretch/>
        </p:blipFill>
        <p:spPr>
          <a:xfrm>
            <a:off x="0" y="455400"/>
            <a:ext cx="10080360" cy="4943520"/>
          </a:xfrm>
          <a:prstGeom prst="rect">
            <a:avLst/>
          </a:prstGeom>
          <a:ln w="0">
            <a:noFill/>
          </a:ln>
        </p:spPr>
      </p:pic>
      <p:sp>
        <p:nvSpPr>
          <p:cNvPr id="141" name=""/>
          <p:cNvSpPr/>
          <p:nvPr/>
        </p:nvSpPr>
        <p:spPr>
          <a:xfrm>
            <a:off x="2787480" y="0"/>
            <a:ext cx="4505760" cy="457560"/>
          </a:xfrm>
          <a:prstGeom prst="rect">
            <a:avLst/>
          </a:prstGeom>
          <a:noFill/>
          <a:ln w="0">
            <a:noFill/>
          </a:ln>
        </p:spPr>
        <p:style>
          <a:lnRef idx="0"/>
          <a:fillRef idx="0"/>
          <a:effectRef idx="0"/>
          <a:fontRef idx="minor"/>
        </p:style>
        <p:txBody>
          <a:bodyPr>
            <a:spAutoFit/>
          </a:bodyPr>
          <a:p>
            <a:pPr>
              <a:lnSpc>
                <a:spcPct val="100000"/>
              </a:lnSpc>
            </a:pPr>
            <a:r>
              <a:rPr b="0" lang="en-US" sz="2400" spc="-1" strike="noStrike">
                <a:solidFill>
                  <a:srgbClr val="222222"/>
                </a:solidFill>
                <a:latin typeface="Times New Roman"/>
                <a:ea typeface="Times New Roman"/>
              </a:rPr>
              <a:t>Page view “More statistic”</a:t>
            </a:r>
            <a:endParaRPr b="0" lang="en-US" sz="2400" spc="-1" strike="noStrike">
              <a:latin typeface="Arial"/>
            </a:endParaRPr>
          </a:p>
        </p:txBody>
      </p:sp>
      <p:sp>
        <p:nvSpPr>
          <p:cNvPr id="142" name="CustomShape 4_1"/>
          <p:cNvSpPr/>
          <p:nvPr/>
        </p:nvSpPr>
        <p:spPr>
          <a:xfrm>
            <a:off x="9601200" y="0"/>
            <a:ext cx="706680" cy="455400"/>
          </a:xfrm>
          <a:prstGeom prst="rect">
            <a:avLst/>
          </a:prstGeom>
          <a:noFill/>
          <a:ln w="0">
            <a:noFill/>
          </a:ln>
        </p:spPr>
        <p:style>
          <a:lnRef idx="0"/>
          <a:fillRef idx="0"/>
          <a:effectRef idx="0"/>
          <a:fontRef idx="minor"/>
        </p:style>
        <p:txBody>
          <a:bodyPr lIns="90000" rIns="90000" tIns="45000" bIns="45000">
            <a:spAutoFit/>
          </a:bodyPr>
          <a:p>
            <a:pPr>
              <a:lnSpc>
                <a:spcPct val="100000"/>
              </a:lnSpc>
            </a:pPr>
            <a:fld id="{2682BD07-BC01-4ED4-8DF5-D7650FC2DF0B}" type="slidenum">
              <a:rPr b="0" lang="ru-RU" sz="2400" spc="-1" strike="noStrike">
                <a:solidFill>
                  <a:srgbClr val="000000"/>
                </a:solidFill>
                <a:latin typeface="Arial"/>
                <a:ea typeface="DejaVu Sans"/>
              </a:rPr>
              <a:t>&lt;number&gt;</a:t>
            </a:fld>
            <a:endParaRPr b="0" lang="en-US" sz="2400" spc="-1" strike="noStrike">
              <a:latin typeface="Arial"/>
            </a:endParaRPr>
          </a:p>
        </p:txBody>
      </p:sp>
      <p:sp>
        <p:nvSpPr>
          <p:cNvPr id="143" name=""/>
          <p:cNvSpPr txBox="1"/>
          <p:nvPr/>
        </p:nvSpPr>
        <p:spPr>
          <a:xfrm>
            <a:off x="3211920" y="5398920"/>
            <a:ext cx="3656880" cy="271800"/>
          </a:xfrm>
          <a:prstGeom prst="rect">
            <a:avLst/>
          </a:prstGeom>
          <a:noFill/>
          <a:ln w="0">
            <a:noFill/>
          </a:ln>
        </p:spPr>
        <p:txBody>
          <a:bodyPr lIns="90000" rIns="90000" tIns="45000" bIns="45000">
            <a:noAutofit/>
          </a:bodyPr>
          <a:p>
            <a:pPr>
              <a:lnSpc>
                <a:spcPct val="100000"/>
              </a:lnSpc>
            </a:pPr>
            <a:r>
              <a:rPr b="0" lang="ru-RU" sz="1300" spc="-1" strike="noStrike">
                <a:solidFill>
                  <a:srgbClr val="000000"/>
                </a:solidFill>
                <a:latin typeface="Times New Roman"/>
                <a:ea typeface="DejaVu Sans"/>
              </a:rPr>
              <a:t>Fig. 6 Screenshot of the statistics card</a:t>
            </a:r>
            <a:endParaRPr b="0" lang="en-US" sz="1300" spc="-1" strike="noStrike">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44" name="" descr=""/>
          <p:cNvPicPr/>
          <p:nvPr/>
        </p:nvPicPr>
        <p:blipFill>
          <a:blip r:embed="rId1"/>
          <a:stretch/>
        </p:blipFill>
        <p:spPr>
          <a:xfrm>
            <a:off x="0" y="457560"/>
            <a:ext cx="10080360" cy="4800240"/>
          </a:xfrm>
          <a:prstGeom prst="rect">
            <a:avLst/>
          </a:prstGeom>
          <a:ln w="0">
            <a:noFill/>
          </a:ln>
        </p:spPr>
      </p:pic>
      <p:sp>
        <p:nvSpPr>
          <p:cNvPr id="145" name=""/>
          <p:cNvSpPr/>
          <p:nvPr/>
        </p:nvSpPr>
        <p:spPr>
          <a:xfrm>
            <a:off x="3116160" y="187920"/>
            <a:ext cx="914040" cy="243360"/>
          </a:xfrm>
          <a:prstGeom prst="rect">
            <a:avLst/>
          </a:prstGeom>
          <a:noFill/>
          <a:ln w="0">
            <a:noFill/>
          </a:ln>
        </p:spPr>
        <p:style>
          <a:lnRef idx="0"/>
          <a:fillRef idx="0"/>
          <a:effectRef idx="0"/>
          <a:fontRef idx="minor"/>
        </p:style>
      </p:sp>
      <p:sp>
        <p:nvSpPr>
          <p:cNvPr id="146" name=""/>
          <p:cNvSpPr/>
          <p:nvPr/>
        </p:nvSpPr>
        <p:spPr>
          <a:xfrm>
            <a:off x="1611360" y="0"/>
            <a:ext cx="6858000" cy="822600"/>
          </a:xfrm>
          <a:prstGeom prst="rect">
            <a:avLst/>
          </a:prstGeom>
          <a:noFill/>
          <a:ln w="0">
            <a:noFill/>
          </a:ln>
        </p:spPr>
        <p:style>
          <a:lnRef idx="0"/>
          <a:fillRef idx="0"/>
          <a:effectRef idx="0"/>
          <a:fontRef idx="minor"/>
        </p:style>
        <p:txBody>
          <a:bodyPr>
            <a:spAutoFit/>
          </a:bodyPr>
          <a:p>
            <a:pPr>
              <a:lnSpc>
                <a:spcPct val="100000"/>
              </a:lnSpc>
            </a:pPr>
            <a:r>
              <a:rPr b="0" lang="en-US" sz="2400" spc="-1" strike="noStrike">
                <a:solidFill>
                  <a:srgbClr val="222222"/>
                </a:solidFill>
                <a:latin typeface="Times New Roman"/>
                <a:ea typeface="Times New Roman"/>
              </a:rPr>
              <a:t>View of the page with information about the project "Info"</a:t>
            </a:r>
            <a:endParaRPr b="0" lang="en-US" sz="2400" spc="-1" strike="noStrike">
              <a:latin typeface="Arial"/>
            </a:endParaRPr>
          </a:p>
        </p:txBody>
      </p:sp>
      <p:sp>
        <p:nvSpPr>
          <p:cNvPr id="147" name="CustomShape 4_0"/>
          <p:cNvSpPr/>
          <p:nvPr/>
        </p:nvSpPr>
        <p:spPr>
          <a:xfrm>
            <a:off x="9580320" y="0"/>
            <a:ext cx="706680" cy="455400"/>
          </a:xfrm>
          <a:prstGeom prst="rect">
            <a:avLst/>
          </a:prstGeom>
          <a:noFill/>
          <a:ln w="0">
            <a:noFill/>
          </a:ln>
        </p:spPr>
        <p:style>
          <a:lnRef idx="0"/>
          <a:fillRef idx="0"/>
          <a:effectRef idx="0"/>
          <a:fontRef idx="minor"/>
        </p:style>
        <p:txBody>
          <a:bodyPr lIns="90000" rIns="90000" tIns="45000" bIns="45000">
            <a:spAutoFit/>
          </a:bodyPr>
          <a:p>
            <a:pPr>
              <a:lnSpc>
                <a:spcPct val="100000"/>
              </a:lnSpc>
            </a:pPr>
            <a:fld id="{03E56E25-B5EF-4090-AD3A-E2C590EA5D67}" type="slidenum">
              <a:rPr b="0" lang="ru-RU" sz="2400" spc="-1" strike="noStrike">
                <a:solidFill>
                  <a:srgbClr val="000000"/>
                </a:solidFill>
                <a:latin typeface="Arial"/>
                <a:ea typeface="DejaVu Sans"/>
              </a:rPr>
              <a:t>&lt;number&gt;</a:t>
            </a:fld>
            <a:endParaRPr b="0" lang="en-US" sz="2400" spc="-1" strike="noStrike">
              <a:latin typeface="Arial"/>
            </a:endParaRPr>
          </a:p>
        </p:txBody>
      </p:sp>
      <p:sp>
        <p:nvSpPr>
          <p:cNvPr id="148" name=""/>
          <p:cNvSpPr txBox="1"/>
          <p:nvPr/>
        </p:nvSpPr>
        <p:spPr>
          <a:xfrm>
            <a:off x="950400" y="5257800"/>
            <a:ext cx="8200080" cy="271800"/>
          </a:xfrm>
          <a:prstGeom prst="rect">
            <a:avLst/>
          </a:prstGeom>
          <a:noFill/>
          <a:ln w="0">
            <a:noFill/>
          </a:ln>
        </p:spPr>
        <p:txBody>
          <a:bodyPr lIns="90000" rIns="90000" tIns="45000" bIns="45000">
            <a:noAutofit/>
          </a:bodyPr>
          <a:p>
            <a:pPr>
              <a:lnSpc>
                <a:spcPct val="100000"/>
              </a:lnSpc>
            </a:pPr>
            <a:r>
              <a:rPr b="0" lang="ru-RU" sz="1300" spc="-1" strike="noStrike">
                <a:solidFill>
                  <a:srgbClr val="000000"/>
                </a:solidFill>
                <a:latin typeface="Times New Roman"/>
                <a:ea typeface="DejaVu Sans"/>
              </a:rPr>
              <a:t>Fig. 7 Screenshot of the page with information about the project and the impact of measuring substances on human health</a:t>
            </a:r>
            <a:endParaRPr b="0" lang="en-US" sz="1300" spc="-1" strike="noStrike">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9" name="CustomShape 1"/>
          <p:cNvSpPr/>
          <p:nvPr/>
        </p:nvSpPr>
        <p:spPr>
          <a:xfrm>
            <a:off x="4103640" y="1943640"/>
            <a:ext cx="139320" cy="67320"/>
          </a:xfrm>
          <a:prstGeom prst="rect">
            <a:avLst/>
          </a:prstGeom>
          <a:noFill/>
          <a:ln w="0">
            <a:noFill/>
          </a:ln>
        </p:spPr>
        <p:style>
          <a:lnRef idx="0"/>
          <a:fillRef idx="0"/>
          <a:effectRef idx="0"/>
          <a:fontRef idx="minor"/>
        </p:style>
      </p:sp>
      <p:sp>
        <p:nvSpPr>
          <p:cNvPr id="150" name="CustomShape 2"/>
          <p:cNvSpPr/>
          <p:nvPr/>
        </p:nvSpPr>
        <p:spPr>
          <a:xfrm>
            <a:off x="2237400" y="-23760"/>
            <a:ext cx="5895720" cy="45540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0" lang="ru-RU" sz="2400" spc="-1" strike="noStrike">
                <a:solidFill>
                  <a:srgbClr val="000000"/>
                </a:solidFill>
                <a:latin typeface="Times New Roman"/>
                <a:ea typeface="DejaVu Sans"/>
              </a:rPr>
              <a:t>Other air quality monitoring systems:</a:t>
            </a:r>
            <a:endParaRPr b="0" lang="en-US" sz="2400" spc="-1" strike="noStrike">
              <a:latin typeface="Arial"/>
            </a:endParaRPr>
          </a:p>
        </p:txBody>
      </p:sp>
      <p:graphicFrame>
        <p:nvGraphicFramePr>
          <p:cNvPr id="151" name="Table 3"/>
          <p:cNvGraphicFramePr/>
          <p:nvPr/>
        </p:nvGraphicFramePr>
        <p:xfrm>
          <a:off x="53640" y="1175040"/>
          <a:ext cx="10025640" cy="3741480"/>
        </p:xfrm>
        <a:graphic>
          <a:graphicData uri="http://schemas.openxmlformats.org/drawingml/2006/table">
            <a:tbl>
              <a:tblPr/>
              <a:tblGrid>
                <a:gridCol w="3359160"/>
                <a:gridCol w="3359160"/>
                <a:gridCol w="3307680"/>
              </a:tblGrid>
              <a:tr h="693000">
                <a:tc>
                  <a:txBody>
                    <a:bodyPr lIns="90000" rIns="90000">
                      <a:noAutofit/>
                    </a:bodyPr>
                    <a:p>
                      <a:pPr>
                        <a:lnSpc>
                          <a:spcPct val="100000"/>
                        </a:lnSpc>
                      </a:pPr>
                      <a:r>
                        <a:rPr b="0" lang="ru-RU" sz="1800" spc="-1" strike="noStrike">
                          <a:latin typeface="Arial"/>
                        </a:rPr>
                        <a:t>Systems</a:t>
                      </a:r>
                      <a:endParaRPr b="0" lang="en-US" sz="1800" spc="-1" strike="noStrike">
                        <a:latin typeface="Arial"/>
                      </a:endParaRPr>
                    </a:p>
                  </a:txBody>
                  <a:tcPr marL="90000" marR="90000">
                    <a:lnL w="720">
                      <a:solidFill>
                        <a:srgbClr val="000000"/>
                      </a:solidFill>
                    </a:lnL>
                    <a:lnR w="720">
                      <a:solidFill>
                        <a:srgbClr val="000000"/>
                      </a:solidFill>
                    </a:lnR>
                    <a:lnT w="720">
                      <a:solidFill>
                        <a:srgbClr val="000000"/>
                      </a:solidFill>
                    </a:lnT>
                    <a:lnB w="720">
                      <a:solidFill>
                        <a:srgbClr val="000000"/>
                      </a:solidFill>
                    </a:lnB>
                    <a:solidFill>
                      <a:srgbClr val="b3b3b3"/>
                    </a:solidFill>
                  </a:tcPr>
                </a:tc>
                <a:tc>
                  <a:txBody>
                    <a:bodyPr lIns="90000" rIns="90000">
                      <a:noAutofit/>
                    </a:bodyPr>
                    <a:p>
                      <a:pPr>
                        <a:lnSpc>
                          <a:spcPct val="100000"/>
                        </a:lnSpc>
                      </a:pPr>
                      <a:r>
                        <a:rPr b="0" lang="ru-RU" sz="1800" spc="-1" strike="noStrike">
                          <a:latin typeface="Arial"/>
                        </a:rPr>
                        <a:t>Interaction with the system:</a:t>
                      </a:r>
                      <a:endParaRPr b="0" lang="en-US" sz="1800" spc="-1" strike="noStrike">
                        <a:latin typeface="Arial"/>
                      </a:endParaRPr>
                    </a:p>
                  </a:txBody>
                  <a:tcPr marL="90000" marR="90000">
                    <a:lnL w="720">
                      <a:solidFill>
                        <a:srgbClr val="000000"/>
                      </a:solidFill>
                    </a:lnL>
                    <a:lnR w="720">
                      <a:solidFill>
                        <a:srgbClr val="000000"/>
                      </a:solidFill>
                    </a:lnR>
                    <a:lnT w="720">
                      <a:solidFill>
                        <a:srgbClr val="000000"/>
                      </a:solidFill>
                    </a:lnT>
                    <a:lnB w="720">
                      <a:solidFill>
                        <a:srgbClr val="000000"/>
                      </a:solidFill>
                    </a:lnB>
                    <a:solidFill>
                      <a:srgbClr val="b3b3b3"/>
                    </a:solidFill>
                  </a:tcPr>
                </a:tc>
                <a:tc>
                  <a:txBody>
                    <a:bodyPr lIns="90000" rIns="90000">
                      <a:noAutofit/>
                    </a:bodyPr>
                    <a:p>
                      <a:pPr>
                        <a:lnSpc>
                          <a:spcPct val="100000"/>
                        </a:lnSpc>
                      </a:pPr>
                      <a:r>
                        <a:rPr b="0" lang="ru-RU" sz="1800" spc="-1" strike="noStrike">
                          <a:latin typeface="Arial"/>
                        </a:rPr>
                        <a:t>Measurement parameters:</a:t>
                      </a:r>
                      <a:endParaRPr b="0" lang="en-US" sz="1800" spc="-1" strike="noStrike">
                        <a:latin typeface="Arial"/>
                      </a:endParaRPr>
                    </a:p>
                  </a:txBody>
                  <a:tcPr marL="90000" marR="90000">
                    <a:lnL w="720">
                      <a:solidFill>
                        <a:srgbClr val="000000"/>
                      </a:solidFill>
                    </a:lnL>
                    <a:lnR w="720">
                      <a:solidFill>
                        <a:srgbClr val="000000"/>
                      </a:solidFill>
                    </a:lnR>
                    <a:lnT w="720">
                      <a:solidFill>
                        <a:srgbClr val="000000"/>
                      </a:solidFill>
                    </a:lnT>
                    <a:lnB w="720">
                      <a:solidFill>
                        <a:srgbClr val="000000"/>
                      </a:solidFill>
                    </a:lnB>
                    <a:solidFill>
                      <a:srgbClr val="b3b3b3"/>
                    </a:solidFill>
                  </a:tcPr>
                </a:tc>
              </a:tr>
              <a:tr h="879120">
                <a:tc>
                  <a:txBody>
                    <a:bodyPr lIns="90000" rIns="90000">
                      <a:noAutofit/>
                    </a:bodyPr>
                    <a:p>
                      <a:pPr>
                        <a:lnSpc>
                          <a:spcPct val="100000"/>
                        </a:lnSpc>
                      </a:pPr>
                      <a:r>
                        <a:rPr b="0" lang="ru-RU" sz="1800" spc="-1" strike="noStrike">
                          <a:latin typeface="Arial"/>
                        </a:rPr>
                        <a:t>My system</a:t>
                      </a:r>
                      <a:endParaRPr b="0" lang="en-US" sz="1800" spc="-1" strike="noStrike">
                        <a:latin typeface="Arial"/>
                      </a:endParaRPr>
                    </a:p>
                  </a:txBody>
                  <a:tcPr marL="90000" marR="90000">
                    <a:lnL w="720">
                      <a:solidFill>
                        <a:srgbClr val="000000"/>
                      </a:solidFill>
                    </a:lnL>
                    <a:lnR w="720">
                      <a:solidFill>
                        <a:srgbClr val="000000"/>
                      </a:solidFill>
                    </a:lnR>
                    <a:lnT w="720">
                      <a:solidFill>
                        <a:srgbClr val="000000"/>
                      </a:solidFill>
                    </a:lnT>
                    <a:lnB w="720">
                      <a:solidFill>
                        <a:srgbClr val="000000"/>
                      </a:solidFill>
                    </a:lnB>
                    <a:solidFill>
                      <a:srgbClr val="cccccc"/>
                    </a:solidFill>
                  </a:tcPr>
                </a:tc>
                <a:tc>
                  <a:txBody>
                    <a:bodyPr lIns="90000" rIns="90000">
                      <a:noAutofit/>
                    </a:bodyPr>
                    <a:p>
                      <a:pPr>
                        <a:lnSpc>
                          <a:spcPct val="100000"/>
                        </a:lnSpc>
                      </a:pPr>
                      <a:r>
                        <a:rPr b="0" lang="ru-RU" sz="1800" spc="-1" strike="noStrike">
                          <a:latin typeface="Arial"/>
                        </a:rPr>
                        <a:t>Telegram bot and web page</a:t>
                      </a:r>
                      <a:endParaRPr b="0" lang="en-US" sz="1800" spc="-1" strike="noStrike">
                        <a:latin typeface="Arial"/>
                      </a:endParaRPr>
                    </a:p>
                  </a:txBody>
                  <a:tcPr marL="90000" marR="90000">
                    <a:lnL w="720">
                      <a:solidFill>
                        <a:srgbClr val="000000"/>
                      </a:solidFill>
                    </a:lnL>
                    <a:lnR w="720">
                      <a:solidFill>
                        <a:srgbClr val="000000"/>
                      </a:solidFill>
                    </a:lnR>
                    <a:lnT w="720">
                      <a:solidFill>
                        <a:srgbClr val="000000"/>
                      </a:solidFill>
                    </a:lnT>
                    <a:lnB w="720">
                      <a:solidFill>
                        <a:srgbClr val="000000"/>
                      </a:solidFill>
                    </a:lnB>
                    <a:solidFill>
                      <a:srgbClr val="cccccc"/>
                    </a:solidFill>
                  </a:tcPr>
                </a:tc>
                <a:tc>
                  <a:txBody>
                    <a:bodyPr lIns="90000" rIns="90000">
                      <a:noAutofit/>
                    </a:bodyPr>
                    <a:p>
                      <a:pPr>
                        <a:lnSpc>
                          <a:spcPct val="100000"/>
                        </a:lnSpc>
                      </a:pPr>
                      <a:r>
                        <a:rPr b="0" lang="ru-RU" sz="1800" spc="-1" strike="noStrike">
                          <a:latin typeface="Arial"/>
                        </a:rPr>
                        <a:t>VOC, CO2 and air temperature</a:t>
                      </a:r>
                      <a:endParaRPr b="0" lang="en-US" sz="1800" spc="-1" strike="noStrike">
                        <a:latin typeface="Arial"/>
                      </a:endParaRPr>
                    </a:p>
                  </a:txBody>
                  <a:tcPr marL="90000" marR="90000">
                    <a:lnL w="720">
                      <a:solidFill>
                        <a:srgbClr val="000000"/>
                      </a:solidFill>
                    </a:lnL>
                    <a:lnR w="720">
                      <a:solidFill>
                        <a:srgbClr val="000000"/>
                      </a:solidFill>
                    </a:lnR>
                    <a:lnT w="720">
                      <a:solidFill>
                        <a:srgbClr val="000000"/>
                      </a:solidFill>
                    </a:lnT>
                    <a:lnB w="720">
                      <a:solidFill>
                        <a:srgbClr val="000000"/>
                      </a:solidFill>
                    </a:lnB>
                    <a:solidFill>
                      <a:srgbClr val="cccccc"/>
                    </a:solidFill>
                  </a:tcPr>
                </a:tc>
              </a:tr>
              <a:tr h="1254960">
                <a:tc>
                  <a:txBody>
                    <a:bodyPr lIns="90000" rIns="90000">
                      <a:noAutofit/>
                    </a:bodyPr>
                    <a:p>
                      <a:pPr>
                        <a:lnSpc>
                          <a:spcPct val="100000"/>
                        </a:lnSpc>
                      </a:pPr>
                      <a:r>
                        <a:rPr b="0" lang="ru-RU" sz="1800" spc="-1" strike="noStrike">
                          <a:latin typeface="Arial"/>
                        </a:rPr>
                        <a:t>Atmotube</a:t>
                      </a:r>
                      <a:endParaRPr b="0" lang="en-US" sz="1800" spc="-1" strike="noStrike">
                        <a:latin typeface="Arial"/>
                      </a:endParaRPr>
                    </a:p>
                  </a:txBody>
                  <a:tcPr marL="90000" marR="90000">
                    <a:lnL w="720">
                      <a:solidFill>
                        <a:srgbClr val="000000"/>
                      </a:solidFill>
                    </a:lnL>
                    <a:lnR w="720">
                      <a:solidFill>
                        <a:srgbClr val="000000"/>
                      </a:solidFill>
                    </a:lnR>
                    <a:lnT w="720">
                      <a:solidFill>
                        <a:srgbClr val="000000"/>
                      </a:solidFill>
                    </a:lnT>
                    <a:lnB w="720">
                      <a:solidFill>
                        <a:srgbClr val="000000"/>
                      </a:solidFill>
                    </a:lnB>
                    <a:solidFill>
                      <a:srgbClr val="e6e6e6"/>
                    </a:solidFill>
                  </a:tcPr>
                </a:tc>
                <a:tc>
                  <a:txBody>
                    <a:bodyPr lIns="90000" rIns="90000">
                      <a:noAutofit/>
                    </a:bodyPr>
                    <a:p>
                      <a:pPr>
                        <a:lnSpc>
                          <a:spcPct val="100000"/>
                        </a:lnSpc>
                      </a:pPr>
                      <a:r>
                        <a:rPr b="0" lang="ru-RU" sz="1800" spc="-1" strike="noStrike">
                          <a:latin typeface="Arial"/>
                        </a:rPr>
                        <a:t>Application for smartphones in the online stores App store and Play market </a:t>
                      </a:r>
                      <a:endParaRPr b="0" lang="en-US" sz="1800" spc="-1" strike="noStrike">
                        <a:latin typeface="Arial"/>
                      </a:endParaRPr>
                    </a:p>
                  </a:txBody>
                  <a:tcPr marL="90000" marR="90000">
                    <a:lnL w="720">
                      <a:solidFill>
                        <a:srgbClr val="000000"/>
                      </a:solidFill>
                    </a:lnL>
                    <a:lnR w="720">
                      <a:solidFill>
                        <a:srgbClr val="000000"/>
                      </a:solidFill>
                    </a:lnR>
                    <a:lnT w="720">
                      <a:solidFill>
                        <a:srgbClr val="000000"/>
                      </a:solidFill>
                    </a:lnT>
                    <a:lnB w="720">
                      <a:solidFill>
                        <a:srgbClr val="000000"/>
                      </a:solidFill>
                    </a:lnB>
                    <a:solidFill>
                      <a:srgbClr val="e6e6e6"/>
                    </a:solidFill>
                  </a:tcPr>
                </a:tc>
                <a:tc>
                  <a:txBody>
                    <a:bodyPr lIns="90000" rIns="90000">
                      <a:noAutofit/>
                    </a:bodyPr>
                    <a:p>
                      <a:pPr>
                        <a:lnSpc>
                          <a:spcPct val="100000"/>
                        </a:lnSpc>
                      </a:pPr>
                      <a:r>
                        <a:rPr b="0" lang="ru-RU" sz="1800" spc="-1" strike="noStrike">
                          <a:latin typeface="Arial"/>
                        </a:rPr>
                        <a:t>VOC, fine dust</a:t>
                      </a:r>
                      <a:endParaRPr b="0" lang="en-US" sz="1800" spc="-1" strike="noStrike">
                        <a:latin typeface="Arial"/>
                      </a:endParaRPr>
                    </a:p>
                  </a:txBody>
                  <a:tcPr marL="90000" marR="90000">
                    <a:lnL w="720">
                      <a:solidFill>
                        <a:srgbClr val="000000"/>
                      </a:solidFill>
                    </a:lnL>
                    <a:lnR w="720">
                      <a:solidFill>
                        <a:srgbClr val="000000"/>
                      </a:solidFill>
                    </a:lnR>
                    <a:lnT w="720">
                      <a:solidFill>
                        <a:srgbClr val="000000"/>
                      </a:solidFill>
                    </a:lnT>
                    <a:lnB w="720">
                      <a:solidFill>
                        <a:srgbClr val="000000"/>
                      </a:solidFill>
                    </a:lnB>
                    <a:solidFill>
                      <a:srgbClr val="e6e6e6"/>
                    </a:solidFill>
                  </a:tcPr>
                </a:tc>
              </a:tr>
              <a:tr h="914760">
                <a:tc>
                  <a:txBody>
                    <a:bodyPr lIns="90000" rIns="90000">
                      <a:noAutofit/>
                    </a:bodyPr>
                    <a:p>
                      <a:pPr algn="just"/>
                      <a:r>
                        <a:rPr b="0" lang="ru-RU" sz="1800" spc="-1" strike="noStrike">
                          <a:latin typeface="Arial"/>
                          <a:ea typeface="Times New Roman"/>
                        </a:rPr>
                        <a:t>Xiaomi PM 2.5 Air Detector</a:t>
                      </a:r>
                      <a:endParaRPr b="0" lang="en-US" sz="1800" spc="-1" strike="noStrike">
                        <a:latin typeface="Arial"/>
                      </a:endParaRPr>
                    </a:p>
                  </a:txBody>
                  <a:tcPr marL="90000" marR="90000">
                    <a:lnL w="720">
                      <a:solidFill>
                        <a:srgbClr val="000000"/>
                      </a:solidFill>
                    </a:lnL>
                    <a:lnR w="720">
                      <a:solidFill>
                        <a:srgbClr val="000000"/>
                      </a:solidFill>
                    </a:lnR>
                    <a:lnT w="720">
                      <a:solidFill>
                        <a:srgbClr val="000000"/>
                      </a:solidFill>
                    </a:lnT>
                    <a:lnB w="720">
                      <a:solidFill>
                        <a:srgbClr val="000000"/>
                      </a:solidFill>
                    </a:lnB>
                    <a:solidFill>
                      <a:srgbClr val="cccccc"/>
                    </a:solidFill>
                  </a:tcPr>
                </a:tc>
                <a:tc>
                  <a:txBody>
                    <a:bodyPr lIns="90000" rIns="90000">
                      <a:noAutofit/>
                    </a:bodyPr>
                    <a:p>
                      <a:pPr>
                        <a:lnSpc>
                          <a:spcPct val="100000"/>
                        </a:lnSpc>
                      </a:pPr>
                      <a:r>
                        <a:rPr b="0" lang="ru-RU" sz="1800" spc="-1" strike="noStrike">
                          <a:latin typeface="Arial"/>
                          <a:ea typeface="Noto Sans CJK SC"/>
                        </a:rPr>
                        <a:t>Application for smartphones </a:t>
                      </a:r>
                      <a:r>
                        <a:rPr b="0" lang="ru-RU" sz="1800" spc="-1" strike="noStrike">
                          <a:latin typeface="Arial"/>
                        </a:rPr>
                        <a:t>online stores App store and Play market </a:t>
                      </a:r>
                      <a:endParaRPr b="0" lang="en-US" sz="1800" spc="-1" strike="noStrike">
                        <a:latin typeface="Arial"/>
                      </a:endParaRPr>
                    </a:p>
                  </a:txBody>
                  <a:tcPr marL="90000" marR="90000">
                    <a:lnL w="720">
                      <a:solidFill>
                        <a:srgbClr val="000000"/>
                      </a:solidFill>
                    </a:lnL>
                    <a:lnR w="720">
                      <a:solidFill>
                        <a:srgbClr val="000000"/>
                      </a:solidFill>
                    </a:lnR>
                    <a:lnT w="720">
                      <a:solidFill>
                        <a:srgbClr val="000000"/>
                      </a:solidFill>
                    </a:lnT>
                    <a:lnB w="720">
                      <a:solidFill>
                        <a:srgbClr val="000000"/>
                      </a:solidFill>
                    </a:lnB>
                    <a:solidFill>
                      <a:srgbClr val="cccccc"/>
                    </a:solidFill>
                  </a:tcPr>
                </a:tc>
                <a:tc>
                  <a:txBody>
                    <a:bodyPr lIns="90000" rIns="90000">
                      <a:noAutofit/>
                    </a:bodyPr>
                    <a:p>
                      <a:pPr>
                        <a:lnSpc>
                          <a:spcPct val="100000"/>
                        </a:lnSpc>
                      </a:pPr>
                      <a:r>
                        <a:rPr b="0" lang="ru-RU" sz="1800" spc="-1" strike="noStrike">
                          <a:latin typeface="Arial"/>
                        </a:rPr>
                        <a:t>Fine dust</a:t>
                      </a:r>
                      <a:endParaRPr b="0" lang="en-US" sz="1800" spc="-1" strike="noStrike">
                        <a:latin typeface="Arial"/>
                      </a:endParaRPr>
                    </a:p>
                  </a:txBody>
                  <a:tcPr marL="90000" marR="90000">
                    <a:lnL w="720">
                      <a:solidFill>
                        <a:srgbClr val="000000"/>
                      </a:solidFill>
                    </a:lnL>
                    <a:lnR w="720">
                      <a:solidFill>
                        <a:srgbClr val="000000"/>
                      </a:solidFill>
                    </a:lnR>
                    <a:lnT w="720">
                      <a:solidFill>
                        <a:srgbClr val="000000"/>
                      </a:solidFill>
                    </a:lnT>
                    <a:lnB w="720">
                      <a:solidFill>
                        <a:srgbClr val="000000"/>
                      </a:solidFill>
                    </a:lnB>
                    <a:solidFill>
                      <a:srgbClr val="cccccc"/>
                    </a:solidFill>
                  </a:tcPr>
                </a:tc>
              </a:tr>
            </a:tbl>
          </a:graphicData>
        </a:graphic>
      </p:graphicFrame>
      <p:sp>
        <p:nvSpPr>
          <p:cNvPr id="152" name="CustomShape 4"/>
          <p:cNvSpPr/>
          <p:nvPr/>
        </p:nvSpPr>
        <p:spPr>
          <a:xfrm>
            <a:off x="9580320" y="0"/>
            <a:ext cx="706680" cy="455400"/>
          </a:xfrm>
          <a:prstGeom prst="rect">
            <a:avLst/>
          </a:prstGeom>
          <a:noFill/>
          <a:ln w="0">
            <a:noFill/>
          </a:ln>
        </p:spPr>
        <p:style>
          <a:lnRef idx="0"/>
          <a:fillRef idx="0"/>
          <a:effectRef idx="0"/>
          <a:fontRef idx="minor"/>
        </p:style>
        <p:txBody>
          <a:bodyPr lIns="90000" rIns="90000" tIns="45000" bIns="45000">
            <a:spAutoFit/>
          </a:bodyPr>
          <a:p>
            <a:pPr>
              <a:lnSpc>
                <a:spcPct val="100000"/>
              </a:lnSpc>
            </a:pPr>
            <a:fld id="{9A6B5BF2-987B-4363-9209-C76D78D81234}" type="slidenum">
              <a:rPr b="0" lang="ru-RU" sz="2400" spc="-1" strike="noStrike">
                <a:solidFill>
                  <a:srgbClr val="000000"/>
                </a:solidFill>
                <a:latin typeface="Arial"/>
                <a:ea typeface="DejaVu Sans"/>
              </a:rPr>
              <a:t>&lt;number&gt;</a:t>
            </a:fld>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9" name="CustomShape 1"/>
          <p:cNvSpPr/>
          <p:nvPr/>
        </p:nvSpPr>
        <p:spPr>
          <a:xfrm>
            <a:off x="4014360" y="119520"/>
            <a:ext cx="2049840" cy="45540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0" lang="ru-RU" sz="2400" spc="-1" strike="noStrike">
                <a:solidFill>
                  <a:srgbClr val="000000"/>
                </a:solidFill>
                <a:latin typeface="Times New Roman"/>
                <a:ea typeface="DejaVu Sans"/>
              </a:rPr>
              <a:t>Topicality:</a:t>
            </a:r>
            <a:endParaRPr b="0" lang="en-US" sz="2400" spc="-1" strike="noStrike">
              <a:latin typeface="Arial"/>
            </a:endParaRPr>
          </a:p>
        </p:txBody>
      </p:sp>
      <p:pic>
        <p:nvPicPr>
          <p:cNvPr id="80" name="" descr=""/>
          <p:cNvPicPr/>
          <p:nvPr/>
        </p:nvPicPr>
        <p:blipFill>
          <a:blip r:embed="rId1"/>
          <a:stretch/>
        </p:blipFill>
        <p:spPr>
          <a:xfrm>
            <a:off x="1482120" y="647640"/>
            <a:ext cx="7113600" cy="4893480"/>
          </a:xfrm>
          <a:prstGeom prst="rect">
            <a:avLst/>
          </a:prstGeom>
          <a:ln w="0">
            <a:noFill/>
          </a:ln>
        </p:spPr>
      </p:pic>
      <p:sp>
        <p:nvSpPr>
          <p:cNvPr id="81" name="CustomShape 2"/>
          <p:cNvSpPr/>
          <p:nvPr/>
        </p:nvSpPr>
        <p:spPr>
          <a:xfrm>
            <a:off x="9648000" y="4680"/>
            <a:ext cx="431280" cy="455400"/>
          </a:xfrm>
          <a:prstGeom prst="rect">
            <a:avLst/>
          </a:prstGeom>
          <a:noFill/>
          <a:ln w="0">
            <a:noFill/>
          </a:ln>
        </p:spPr>
        <p:style>
          <a:lnRef idx="0"/>
          <a:fillRef idx="0"/>
          <a:effectRef idx="0"/>
          <a:fontRef idx="minor"/>
        </p:style>
        <p:txBody>
          <a:bodyPr lIns="90000" rIns="90000" tIns="45000" bIns="45000">
            <a:spAutoFit/>
          </a:bodyPr>
          <a:p>
            <a:pPr>
              <a:lnSpc>
                <a:spcPct val="100000"/>
              </a:lnSpc>
            </a:pPr>
            <a:fld id="{F853B65B-48EB-4C61-8A56-D552C99CE57A}" type="slidenum">
              <a:rPr b="0" lang="ru-RU" sz="2400" spc="-1" strike="noStrike">
                <a:solidFill>
                  <a:srgbClr val="000000"/>
                </a:solidFill>
                <a:latin typeface="Arial"/>
                <a:ea typeface="DejaVu Sans"/>
              </a:rPr>
              <a:t>&lt;number&gt;</a:t>
            </a:fld>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3" name="CustomShape 1"/>
          <p:cNvSpPr/>
          <p:nvPr/>
        </p:nvSpPr>
        <p:spPr>
          <a:xfrm>
            <a:off x="360" y="1007640"/>
            <a:ext cx="10075680" cy="4105080"/>
          </a:xfrm>
          <a:prstGeom prst="rect">
            <a:avLst/>
          </a:prstGeom>
          <a:noFill/>
          <a:ln w="0">
            <a:noFill/>
          </a:ln>
        </p:spPr>
        <p:style>
          <a:lnRef idx="0"/>
          <a:fillRef idx="0"/>
          <a:effectRef idx="0"/>
          <a:fontRef idx="minor"/>
        </p:style>
        <p:txBody>
          <a:bodyPr lIns="90000" rIns="90000" tIns="45000" bIns="45000">
            <a:spAutoFit/>
          </a:bodyPr>
          <a:p>
            <a:pPr algn="just">
              <a:lnSpc>
                <a:spcPct val="150000"/>
              </a:lnSpc>
            </a:pPr>
            <a:r>
              <a:rPr b="0" lang="ru-RU" sz="1600" spc="-1" strike="noStrike">
                <a:solidFill>
                  <a:srgbClr val="000000"/>
                </a:solidFill>
                <a:latin typeface="Times New Roman"/>
                <a:ea typeface="DejaVu Sans"/>
              </a:rPr>
              <a:t>1. Currently, the development of air quality measuring devices, which would allow users to receive information at any time convenient for them, is becoming increasingly important.</a:t>
            </a:r>
            <a:endParaRPr b="0" lang="en-US" sz="1600" spc="-1" strike="noStrike">
              <a:latin typeface="Arial"/>
            </a:endParaRPr>
          </a:p>
          <a:p>
            <a:pPr algn="just">
              <a:lnSpc>
                <a:spcPct val="150000"/>
              </a:lnSpc>
            </a:pPr>
            <a:r>
              <a:rPr b="0" lang="ru-RU" sz="1600" spc="-1" strike="noStrike">
                <a:solidFill>
                  <a:srgbClr val="000000"/>
                </a:solidFill>
                <a:latin typeface="Times New Roman"/>
                <a:ea typeface="DejaVu Sans"/>
              </a:rPr>
              <a:t>2. A detailed review of existing projects and individual air quality monitoring systems revealed that they have not yet become widespread in Ukraine, and the need to obtain </a:t>
            </a:r>
            <a:endParaRPr b="0" lang="en-US" sz="1600" spc="-1" strike="noStrike">
              <a:latin typeface="Arial"/>
            </a:endParaRPr>
          </a:p>
          <a:p>
            <a:pPr algn="just">
              <a:lnSpc>
                <a:spcPct val="150000"/>
              </a:lnSpc>
            </a:pPr>
            <a:r>
              <a:rPr b="0" lang="ru-RU" sz="1600" spc="-1" strike="noStrike">
                <a:solidFill>
                  <a:srgbClr val="000000"/>
                </a:solidFill>
                <a:latin typeface="Times New Roman"/>
                <a:ea typeface="DejaVu Sans"/>
              </a:rPr>
              <a:t>information on air quality, especially indoors, is not satisfied.</a:t>
            </a:r>
            <a:endParaRPr b="0" lang="en-US" sz="1600" spc="-1" strike="noStrike">
              <a:latin typeface="Arial"/>
            </a:endParaRPr>
          </a:p>
          <a:p>
            <a:pPr algn="just">
              <a:lnSpc>
                <a:spcPct val="150000"/>
              </a:lnSpc>
            </a:pPr>
            <a:r>
              <a:rPr b="0" lang="ru-RU" sz="1600" spc="-1" strike="noStrike">
                <a:solidFill>
                  <a:srgbClr val="000000"/>
                </a:solidFill>
                <a:latin typeface="Times New Roman"/>
                <a:ea typeface="DejaVu Sans"/>
              </a:rPr>
              <a:t>3. To develop an air quality monitoring system, the optimal CCS811 sensor, which supports intelligent algorithms for processing CO2 and VOC measurements, as well as the Raspberry Pi board, was analyzed and selected.</a:t>
            </a:r>
            <a:endParaRPr b="0" lang="en-US" sz="1600" spc="-1" strike="noStrike">
              <a:latin typeface="Arial"/>
            </a:endParaRPr>
          </a:p>
          <a:p>
            <a:pPr algn="just">
              <a:lnSpc>
                <a:spcPct val="150000"/>
              </a:lnSpc>
            </a:pPr>
            <a:r>
              <a:rPr b="0" lang="ru-RU" sz="1600" spc="-1" strike="noStrike">
                <a:solidFill>
                  <a:srgbClr val="000000"/>
                </a:solidFill>
                <a:latin typeface="Times New Roman"/>
                <a:ea typeface="DejaVu Sans"/>
              </a:rPr>
              <a:t>4. The software was written in the Python programming language. </a:t>
            </a:r>
            <a:endParaRPr b="0" lang="en-US" sz="1600" spc="-1" strike="noStrike">
              <a:latin typeface="Arial"/>
            </a:endParaRPr>
          </a:p>
          <a:p>
            <a:pPr algn="just">
              <a:lnSpc>
                <a:spcPct val="150000"/>
              </a:lnSpc>
            </a:pPr>
            <a:r>
              <a:rPr b="0" lang="ru-RU" sz="1600" spc="-1" strike="noStrike">
                <a:solidFill>
                  <a:srgbClr val="000000"/>
                </a:solidFill>
                <a:latin typeface="Times New Roman"/>
                <a:ea typeface="DejaVu Sans"/>
              </a:rPr>
              <a:t>5. As a result of the carried out work the software and hardware complex allowing to receive and process data on air quality in any point of geolocation, with the subsequent transfer of result to final was developed. </a:t>
            </a:r>
            <a:endParaRPr b="0" lang="en-US" sz="1600" spc="-1" strike="noStrike">
              <a:latin typeface="Arial"/>
            </a:endParaRPr>
          </a:p>
          <a:p>
            <a:pPr algn="just">
              <a:lnSpc>
                <a:spcPct val="150000"/>
              </a:lnSpc>
            </a:pPr>
            <a:r>
              <a:rPr b="0" lang="ru-RU" sz="1600" spc="-1" strike="noStrike">
                <a:solidFill>
                  <a:srgbClr val="000000"/>
                </a:solidFill>
                <a:latin typeface="Times New Roman"/>
                <a:ea typeface="DejaVu Sans"/>
              </a:rPr>
              <a:t>to the user by means of a bot in the messenger - Telegram or on the user's web page.</a:t>
            </a:r>
            <a:endParaRPr b="0" lang="en-US" sz="1600" spc="-1" strike="noStrike">
              <a:latin typeface="Arial"/>
            </a:endParaRPr>
          </a:p>
        </p:txBody>
      </p:sp>
      <p:sp>
        <p:nvSpPr>
          <p:cNvPr id="154" name="CustomShape 2"/>
          <p:cNvSpPr/>
          <p:nvPr/>
        </p:nvSpPr>
        <p:spPr>
          <a:xfrm>
            <a:off x="4384440" y="575640"/>
            <a:ext cx="1444320" cy="69948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0" lang="ru-RU" sz="2000" spc="-1" strike="noStrike">
                <a:solidFill>
                  <a:srgbClr val="000000"/>
                </a:solidFill>
                <a:latin typeface="Times New Roman"/>
                <a:ea typeface="DejaVu Sans"/>
              </a:rPr>
              <a:t>Conclusions:</a:t>
            </a:r>
            <a:endParaRPr b="0" lang="en-US" sz="2000" spc="-1" strike="noStrike">
              <a:latin typeface="Arial"/>
            </a:endParaRPr>
          </a:p>
        </p:txBody>
      </p:sp>
      <p:sp>
        <p:nvSpPr>
          <p:cNvPr id="155" name="CustomShape 3"/>
          <p:cNvSpPr/>
          <p:nvPr/>
        </p:nvSpPr>
        <p:spPr>
          <a:xfrm>
            <a:off x="9580320" y="5400"/>
            <a:ext cx="706680" cy="455400"/>
          </a:xfrm>
          <a:prstGeom prst="rect">
            <a:avLst/>
          </a:prstGeom>
          <a:noFill/>
          <a:ln w="0">
            <a:noFill/>
          </a:ln>
        </p:spPr>
        <p:style>
          <a:lnRef idx="0"/>
          <a:fillRef idx="0"/>
          <a:effectRef idx="0"/>
          <a:fontRef idx="minor"/>
        </p:style>
        <p:txBody>
          <a:bodyPr lIns="90000" rIns="90000" tIns="45000" bIns="45000">
            <a:spAutoFit/>
          </a:bodyPr>
          <a:p>
            <a:pPr>
              <a:lnSpc>
                <a:spcPct val="100000"/>
              </a:lnSpc>
            </a:pPr>
            <a:fld id="{CB03ACB9-A6B9-4BA1-8EFC-58053E939C6E}" type="slidenum">
              <a:rPr b="0" lang="ru-RU" sz="2400" spc="-1" strike="noStrike">
                <a:solidFill>
                  <a:srgbClr val="000000"/>
                </a:solidFill>
                <a:latin typeface="Arial"/>
                <a:ea typeface="DejaVu Sans"/>
              </a:rPr>
              <a:t>&lt;number&gt;</a:t>
            </a:fld>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6" name="CustomShape 1"/>
          <p:cNvSpPr/>
          <p:nvPr/>
        </p:nvSpPr>
        <p:spPr>
          <a:xfrm>
            <a:off x="1268640" y="799560"/>
            <a:ext cx="7543800" cy="1736280"/>
          </a:xfrm>
          <a:prstGeom prst="rect">
            <a:avLst/>
          </a:prstGeom>
          <a:noFill/>
          <a:ln w="0">
            <a:noFill/>
          </a:ln>
        </p:spPr>
        <p:style>
          <a:lnRef idx="0"/>
          <a:fillRef idx="0"/>
          <a:effectRef idx="0"/>
          <a:fontRef idx="minor"/>
        </p:style>
        <p:txBody>
          <a:bodyPr lIns="90000" rIns="90000" tIns="45000" bIns="45000">
            <a:spAutoFit/>
          </a:bodyPr>
          <a:p>
            <a:pPr algn="ctr">
              <a:lnSpc>
                <a:spcPct val="100000"/>
              </a:lnSpc>
            </a:pPr>
            <a:r>
              <a:rPr b="0" lang="ru-RU" sz="5400" spc="-1" strike="noStrike">
                <a:solidFill>
                  <a:srgbClr val="000000"/>
                </a:solidFill>
                <a:latin typeface="Times New Roman"/>
                <a:ea typeface="DejaVu Sans"/>
              </a:rPr>
              <a:t>Thank you very much for your attention</a:t>
            </a:r>
            <a:endParaRPr b="0" lang="en-US" sz="54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82" name="" descr=""/>
          <p:cNvPicPr/>
          <p:nvPr/>
        </p:nvPicPr>
        <p:blipFill>
          <a:blip r:embed="rId1"/>
          <a:stretch/>
        </p:blipFill>
        <p:spPr>
          <a:xfrm>
            <a:off x="1332000" y="595080"/>
            <a:ext cx="7413840" cy="4920840"/>
          </a:xfrm>
          <a:prstGeom prst="rect">
            <a:avLst/>
          </a:prstGeom>
          <a:ln w="0">
            <a:noFill/>
          </a:ln>
        </p:spPr>
      </p:pic>
      <p:sp>
        <p:nvSpPr>
          <p:cNvPr id="83" name="CustomShape 1"/>
          <p:cNvSpPr/>
          <p:nvPr/>
        </p:nvSpPr>
        <p:spPr>
          <a:xfrm>
            <a:off x="4014360" y="143640"/>
            <a:ext cx="2049840" cy="45540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0" lang="ru-RU" sz="2400" spc="-1" strike="noStrike">
                <a:solidFill>
                  <a:srgbClr val="000000"/>
                </a:solidFill>
                <a:latin typeface="Times New Roman"/>
                <a:ea typeface="DejaVu Sans"/>
              </a:rPr>
              <a:t>Topicality:</a:t>
            </a:r>
            <a:endParaRPr b="0" lang="en-US" sz="2400" spc="-1" strike="noStrike">
              <a:latin typeface="Arial"/>
            </a:endParaRPr>
          </a:p>
        </p:txBody>
      </p:sp>
      <p:sp>
        <p:nvSpPr>
          <p:cNvPr id="84" name="CustomShape 2"/>
          <p:cNvSpPr/>
          <p:nvPr/>
        </p:nvSpPr>
        <p:spPr>
          <a:xfrm>
            <a:off x="9648000" y="5040"/>
            <a:ext cx="431280" cy="455400"/>
          </a:xfrm>
          <a:prstGeom prst="rect">
            <a:avLst/>
          </a:prstGeom>
          <a:noFill/>
          <a:ln w="0">
            <a:noFill/>
          </a:ln>
        </p:spPr>
        <p:style>
          <a:lnRef idx="0"/>
          <a:fillRef idx="0"/>
          <a:effectRef idx="0"/>
          <a:fontRef idx="minor"/>
        </p:style>
        <p:txBody>
          <a:bodyPr lIns="90000" rIns="90000" tIns="45000" bIns="45000">
            <a:spAutoFit/>
          </a:bodyPr>
          <a:p>
            <a:pPr>
              <a:lnSpc>
                <a:spcPct val="100000"/>
              </a:lnSpc>
            </a:pPr>
            <a:fld id="{CF5AE64B-35F1-4518-8141-F954D56066F2}" type="slidenum">
              <a:rPr b="0" lang="ru-RU" sz="2400" spc="-1" strike="noStrike">
                <a:solidFill>
                  <a:srgbClr val="000000"/>
                </a:solidFill>
                <a:latin typeface="Arial"/>
                <a:ea typeface="DejaVu Sans"/>
              </a:rPr>
              <a:t>&lt;number&gt;</a:t>
            </a:fld>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 name="CustomShape 1"/>
          <p:cNvSpPr/>
          <p:nvPr/>
        </p:nvSpPr>
        <p:spPr>
          <a:xfrm>
            <a:off x="2917080" y="-41040"/>
            <a:ext cx="4242960" cy="546840"/>
          </a:xfrm>
          <a:prstGeom prst="rect">
            <a:avLst/>
          </a:prstGeom>
          <a:noFill/>
          <a:ln w="0">
            <a:noFill/>
          </a:ln>
        </p:spPr>
        <p:style>
          <a:lnRef idx="0"/>
          <a:fillRef idx="0"/>
          <a:effectRef idx="0"/>
          <a:fontRef idx="minor"/>
        </p:style>
        <p:txBody>
          <a:bodyPr lIns="90000" rIns="90000" tIns="45000" bIns="45000">
            <a:spAutoFit/>
          </a:bodyPr>
          <a:p>
            <a:pPr algn="ctr">
              <a:lnSpc>
                <a:spcPct val="150000"/>
              </a:lnSpc>
            </a:pPr>
            <a:r>
              <a:rPr b="0" lang="ru-RU" sz="2000" spc="-1" strike="noStrike">
                <a:solidFill>
                  <a:srgbClr val="222222"/>
                </a:solidFill>
                <a:latin typeface="Times New Roman"/>
                <a:ea typeface="Microsoft YaHei"/>
              </a:rPr>
              <a:t>WITH</a:t>
            </a:r>
            <a:r>
              <a:rPr b="0" lang="ru-RU" sz="2000" spc="-1" strike="noStrike">
                <a:solidFill>
                  <a:srgbClr val="000000"/>
                </a:solidFill>
                <a:latin typeface="Times New Roman"/>
                <a:ea typeface="Microsoft YaHei"/>
              </a:rPr>
              <a:t>heme monitoring </a:t>
            </a:r>
            <a:r>
              <a:rPr b="0" lang="ru-RU" sz="2000" spc="-1" strike="noStrike">
                <a:solidFill>
                  <a:srgbClr val="000000"/>
                </a:solidFill>
                <a:latin typeface="Times New Roman"/>
                <a:ea typeface="Microsoft YaHei"/>
              </a:rPr>
              <a:t>system:</a:t>
            </a:r>
            <a:endParaRPr b="0" lang="en-US" sz="2000" spc="-1" strike="noStrike">
              <a:latin typeface="Arial"/>
            </a:endParaRPr>
          </a:p>
        </p:txBody>
      </p:sp>
      <p:pic>
        <p:nvPicPr>
          <p:cNvPr id="86" name="" descr=""/>
          <p:cNvPicPr/>
          <p:nvPr/>
        </p:nvPicPr>
        <p:blipFill>
          <a:blip r:embed="rId1"/>
          <a:stretch/>
        </p:blipFill>
        <p:spPr>
          <a:xfrm>
            <a:off x="0" y="505800"/>
            <a:ext cx="10077480" cy="5161320"/>
          </a:xfrm>
          <a:prstGeom prst="rect">
            <a:avLst/>
          </a:prstGeom>
          <a:ln w="0">
            <a:noFill/>
          </a:ln>
        </p:spPr>
      </p:pic>
      <p:sp>
        <p:nvSpPr>
          <p:cNvPr id="87" name="CustomShape 2"/>
          <p:cNvSpPr/>
          <p:nvPr/>
        </p:nvSpPr>
        <p:spPr>
          <a:xfrm>
            <a:off x="9648000" y="5040"/>
            <a:ext cx="431280" cy="455400"/>
          </a:xfrm>
          <a:prstGeom prst="rect">
            <a:avLst/>
          </a:prstGeom>
          <a:noFill/>
          <a:ln w="0">
            <a:noFill/>
          </a:ln>
        </p:spPr>
        <p:style>
          <a:lnRef idx="0"/>
          <a:fillRef idx="0"/>
          <a:effectRef idx="0"/>
          <a:fontRef idx="minor"/>
        </p:style>
        <p:txBody>
          <a:bodyPr lIns="90000" rIns="90000" tIns="45000" bIns="45000">
            <a:spAutoFit/>
          </a:bodyPr>
          <a:p>
            <a:pPr>
              <a:lnSpc>
                <a:spcPct val="100000"/>
              </a:lnSpc>
            </a:pPr>
            <a:fld id="{A0ABB1C6-BB93-4AF3-B85E-0CA9BB06B2E0}" type="slidenum">
              <a:rPr b="0" lang="ru-RU" sz="2400" spc="-1" strike="noStrike">
                <a:solidFill>
                  <a:srgbClr val="000000"/>
                </a:solidFill>
                <a:latin typeface="Arial"/>
                <a:ea typeface="DejaVu Sans"/>
              </a:rPr>
              <a:t>&lt;number&gt;</a:t>
            </a:fld>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CustomShape 1"/>
          <p:cNvSpPr/>
          <p:nvPr/>
        </p:nvSpPr>
        <p:spPr>
          <a:xfrm>
            <a:off x="3708000" y="575640"/>
            <a:ext cx="2659320" cy="82116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0" lang="ru-RU" sz="2400" spc="-1" strike="noStrike">
                <a:solidFill>
                  <a:srgbClr val="000000"/>
                </a:solidFill>
                <a:latin typeface="Times New Roman"/>
                <a:ea typeface="DejaVu Sans"/>
              </a:rPr>
              <a:t>Formulation of the </a:t>
            </a:r>
            <a:r>
              <a:rPr b="0" lang="ru-RU" sz="2400" spc="-1" strike="noStrike">
                <a:solidFill>
                  <a:srgbClr val="000000"/>
                </a:solidFill>
                <a:latin typeface="Times New Roman"/>
                <a:ea typeface="DejaVu Sans"/>
              </a:rPr>
              <a:t>problem:</a:t>
            </a:r>
            <a:endParaRPr b="0" lang="en-US" sz="2400" spc="-1" strike="noStrike">
              <a:latin typeface="Arial"/>
            </a:endParaRPr>
          </a:p>
        </p:txBody>
      </p:sp>
      <p:sp>
        <p:nvSpPr>
          <p:cNvPr id="89" name="CustomShape 2"/>
          <p:cNvSpPr/>
          <p:nvPr/>
        </p:nvSpPr>
        <p:spPr>
          <a:xfrm>
            <a:off x="1042200" y="1189440"/>
            <a:ext cx="7990920" cy="2832840"/>
          </a:xfrm>
          <a:prstGeom prst="rect">
            <a:avLst/>
          </a:prstGeom>
          <a:noFill/>
          <a:ln w="0">
            <a:noFill/>
          </a:ln>
        </p:spPr>
        <p:style>
          <a:lnRef idx="0"/>
          <a:fillRef idx="0"/>
          <a:effectRef idx="0"/>
          <a:fontRef idx="minor"/>
        </p:style>
        <p:txBody>
          <a:bodyPr lIns="90000" rIns="90000" tIns="45000" bIns="45000">
            <a:spAutoFit/>
          </a:bodyPr>
          <a:p>
            <a:pPr>
              <a:lnSpc>
                <a:spcPct val="150000"/>
              </a:lnSpc>
            </a:pPr>
            <a:r>
              <a:rPr b="0" lang="ru-RU" sz="2000" spc="-1" strike="noStrike">
                <a:solidFill>
                  <a:srgbClr val="000000"/>
                </a:solidFill>
                <a:latin typeface="Times New Roman"/>
                <a:ea typeface="DejaVu Sans"/>
              </a:rPr>
              <a:t>To achieve this goal the </a:t>
            </a:r>
            <a:r>
              <a:rPr b="0" lang="ru-RU" sz="2000" spc="-1" strike="noStrike">
                <a:solidFill>
                  <a:srgbClr val="000000"/>
                </a:solidFill>
                <a:latin typeface="Times New Roman"/>
                <a:ea typeface="DejaVu Sans"/>
              </a:rPr>
              <a:t>following tasks were solved:</a:t>
            </a:r>
            <a:endParaRPr b="0" lang="en-US" sz="2000" spc="-1" strike="noStrike">
              <a:latin typeface="Arial"/>
            </a:endParaRPr>
          </a:p>
          <a:p>
            <a:pPr marL="216000" indent="-211680">
              <a:lnSpc>
                <a:spcPct val="150000"/>
              </a:lnSpc>
              <a:buClr>
                <a:srgbClr val="000000"/>
              </a:buClr>
              <a:buFont typeface="StarSymbol"/>
              <a:buAutoNum type="arabicParenR"/>
            </a:pPr>
            <a:r>
              <a:rPr b="0" lang="ru-RU" sz="2000" spc="-1" strike="noStrike">
                <a:solidFill>
                  <a:srgbClr val="000000"/>
                </a:solidFill>
                <a:latin typeface="Times New Roman"/>
                <a:ea typeface="DejaVu Sans"/>
              </a:rPr>
              <a:t> </a:t>
            </a:r>
            <a:r>
              <a:rPr b="0" lang="ru-RU" sz="2000" spc="-1" strike="noStrike">
                <a:solidFill>
                  <a:srgbClr val="000000"/>
                </a:solidFill>
                <a:latin typeface="Times New Roman"/>
                <a:ea typeface="DejaVu Sans"/>
              </a:rPr>
              <a:t>Sensor and board </a:t>
            </a:r>
            <a:r>
              <a:rPr b="0" lang="ru-RU" sz="2000" spc="-1" strike="noStrike">
                <a:solidFill>
                  <a:srgbClr val="000000"/>
                </a:solidFill>
                <a:latin typeface="Times New Roman"/>
                <a:ea typeface="DejaVu Sans"/>
              </a:rPr>
              <a:t>selection;</a:t>
            </a:r>
            <a:endParaRPr b="0" lang="en-US" sz="2000" spc="-1" strike="noStrike">
              <a:latin typeface="Arial"/>
            </a:endParaRPr>
          </a:p>
          <a:p>
            <a:pPr marL="216000" indent="-211680">
              <a:lnSpc>
                <a:spcPct val="150000"/>
              </a:lnSpc>
              <a:buClr>
                <a:srgbClr val="000000"/>
              </a:buClr>
              <a:buFont typeface="StarSymbol"/>
              <a:buAutoNum type="arabicParenR"/>
            </a:pPr>
            <a:r>
              <a:rPr b="0" lang="ru-RU" sz="2000" spc="-1" strike="noStrike">
                <a:solidFill>
                  <a:srgbClr val="000000"/>
                </a:solidFill>
                <a:latin typeface="Times New Roman"/>
                <a:ea typeface="DejaVu Sans"/>
              </a:rPr>
              <a:t> </a:t>
            </a:r>
            <a:r>
              <a:rPr b="0" lang="ru-RU" sz="2000" spc="-1" strike="noStrike">
                <a:solidFill>
                  <a:srgbClr val="000000"/>
                </a:solidFill>
                <a:latin typeface="Times New Roman"/>
                <a:ea typeface="DejaVu Sans"/>
              </a:rPr>
              <a:t>Development of a </a:t>
            </a:r>
            <a:r>
              <a:rPr b="0" lang="ru-RU" sz="2000" spc="-1" strike="noStrike">
                <a:solidFill>
                  <a:srgbClr val="000000"/>
                </a:solidFill>
                <a:latin typeface="Times New Roman"/>
                <a:ea typeface="DejaVu Sans"/>
              </a:rPr>
              <a:t>program for reading </a:t>
            </a:r>
            <a:r>
              <a:rPr b="0" lang="ru-RU" sz="2000" spc="-1" strike="noStrike">
                <a:solidFill>
                  <a:srgbClr val="000000"/>
                </a:solidFill>
                <a:latin typeface="Times New Roman"/>
                <a:ea typeface="DejaVu Sans"/>
              </a:rPr>
              <a:t>indicators from the sensor </a:t>
            </a:r>
            <a:r>
              <a:rPr b="0" lang="ru-RU" sz="2000" spc="-1" strike="noStrike">
                <a:solidFill>
                  <a:srgbClr val="000000"/>
                </a:solidFill>
                <a:latin typeface="Times New Roman"/>
                <a:ea typeface="DejaVu Sans"/>
              </a:rPr>
              <a:t>and transmitting them to </a:t>
            </a:r>
            <a:r>
              <a:rPr b="0" lang="ru-RU" sz="2000" spc="-1" strike="noStrike">
                <a:solidFill>
                  <a:srgbClr val="000000"/>
                </a:solidFill>
                <a:latin typeface="Times New Roman"/>
                <a:ea typeface="DejaVu Sans"/>
              </a:rPr>
              <a:t>the main server;</a:t>
            </a:r>
            <a:endParaRPr b="0" lang="en-US" sz="2000" spc="-1" strike="noStrike">
              <a:latin typeface="Arial"/>
            </a:endParaRPr>
          </a:p>
          <a:p>
            <a:pPr marL="216000" indent="-211680">
              <a:lnSpc>
                <a:spcPct val="150000"/>
              </a:lnSpc>
              <a:buClr>
                <a:srgbClr val="000000"/>
              </a:buClr>
              <a:buFont typeface="StarSymbol"/>
              <a:buAutoNum type="arabicParenR"/>
            </a:pPr>
            <a:r>
              <a:rPr b="0" lang="ru-RU" sz="2000" spc="-1" strike="noStrike">
                <a:solidFill>
                  <a:srgbClr val="000000"/>
                </a:solidFill>
                <a:latin typeface="Times New Roman"/>
                <a:ea typeface="DejaVu Sans"/>
              </a:rPr>
              <a:t> </a:t>
            </a:r>
            <a:r>
              <a:rPr b="0" lang="ru-RU" sz="2000" spc="-1" strike="noStrike">
                <a:solidFill>
                  <a:srgbClr val="000000"/>
                </a:solidFill>
                <a:latin typeface="Times New Roman"/>
                <a:ea typeface="DejaVu Sans"/>
              </a:rPr>
              <a:t>Development of a </a:t>
            </a:r>
            <a:r>
              <a:rPr b="0" lang="ru-RU" sz="2000" spc="-1" strike="noStrike">
                <a:solidFill>
                  <a:srgbClr val="000000"/>
                </a:solidFill>
                <a:latin typeface="Times New Roman"/>
                <a:ea typeface="DejaVu Sans"/>
              </a:rPr>
              <a:t>program for data analysis </a:t>
            </a:r>
            <a:r>
              <a:rPr b="0" lang="ru-RU" sz="2000" spc="-1" strike="noStrike">
                <a:solidFill>
                  <a:srgbClr val="000000"/>
                </a:solidFill>
                <a:latin typeface="Times New Roman"/>
                <a:ea typeface="DejaVu Sans"/>
              </a:rPr>
              <a:t>on the server and </a:t>
            </a:r>
            <a:r>
              <a:rPr b="0" lang="ru-RU" sz="2000" spc="-1" strike="noStrike">
                <a:solidFill>
                  <a:srgbClr val="000000"/>
                </a:solidFill>
                <a:latin typeface="Times New Roman"/>
                <a:ea typeface="DejaVu Sans"/>
              </a:rPr>
              <a:t>transmission of the final </a:t>
            </a:r>
            <a:r>
              <a:rPr b="0" lang="ru-RU" sz="2000" spc="-1" strike="noStrike">
                <a:solidFill>
                  <a:srgbClr val="000000"/>
                </a:solidFill>
                <a:latin typeface="Times New Roman"/>
                <a:ea typeface="DejaVu Sans"/>
              </a:rPr>
              <a:t>result to the user.</a:t>
            </a:r>
            <a:endParaRPr b="0" lang="en-US" sz="2000" spc="-1" strike="noStrike">
              <a:latin typeface="Arial"/>
            </a:endParaRPr>
          </a:p>
        </p:txBody>
      </p:sp>
      <p:sp>
        <p:nvSpPr>
          <p:cNvPr id="90" name="CustomShape 3"/>
          <p:cNvSpPr/>
          <p:nvPr/>
        </p:nvSpPr>
        <p:spPr>
          <a:xfrm>
            <a:off x="9648000" y="5040"/>
            <a:ext cx="431280" cy="455400"/>
          </a:xfrm>
          <a:prstGeom prst="rect">
            <a:avLst/>
          </a:prstGeom>
          <a:noFill/>
          <a:ln w="0">
            <a:noFill/>
          </a:ln>
        </p:spPr>
        <p:style>
          <a:lnRef idx="0"/>
          <a:fillRef idx="0"/>
          <a:effectRef idx="0"/>
          <a:fontRef idx="minor"/>
        </p:style>
        <p:txBody>
          <a:bodyPr lIns="90000" rIns="90000" tIns="45000" bIns="45000">
            <a:spAutoFit/>
          </a:bodyPr>
          <a:p>
            <a:pPr>
              <a:lnSpc>
                <a:spcPct val="100000"/>
              </a:lnSpc>
            </a:pPr>
            <a:fld id="{7461A883-B6DA-4516-9FA5-437F74FD94A6}" type="slidenum">
              <a:rPr b="0" lang="ru-RU" sz="2400" spc="-1" strike="noStrike">
                <a:solidFill>
                  <a:srgbClr val="000000"/>
                </a:solidFill>
                <a:latin typeface="Arial"/>
                <a:ea typeface="DejaVu Sans"/>
              </a:rPr>
              <a:t>&lt;number&gt;</a:t>
            </a:fld>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aphicFrame>
        <p:nvGraphicFramePr>
          <p:cNvPr id="91" name="Table 1"/>
          <p:cNvGraphicFramePr/>
          <p:nvPr/>
        </p:nvGraphicFramePr>
        <p:xfrm>
          <a:off x="924480" y="285480"/>
          <a:ext cx="8062200" cy="5382360"/>
        </p:xfrm>
        <a:graphic>
          <a:graphicData uri="http://schemas.openxmlformats.org/drawingml/2006/table">
            <a:tbl>
              <a:tblPr/>
              <a:tblGrid>
                <a:gridCol w="2970000"/>
                <a:gridCol w="2877840"/>
                <a:gridCol w="2214720"/>
              </a:tblGrid>
              <a:tr h="391320">
                <a:tc>
                  <a:txBody>
                    <a:bodyPr lIns="90000" rIns="90000">
                      <a:noAutofit/>
                    </a:bodyPr>
                    <a:p>
                      <a:pPr algn="ctr">
                        <a:lnSpc>
                          <a:spcPct val="150000"/>
                        </a:lnSpc>
                      </a:pPr>
                      <a:r>
                        <a:rPr b="1" lang="ru-RU" sz="1300" spc="-1" strike="noStrike">
                          <a:latin typeface="Times New Roman"/>
                        </a:rPr>
                        <a:t>Sensor</a:t>
                      </a:r>
                      <a:endParaRPr b="0" lang="en-US" sz="1300" spc="-1" strike="noStrike">
                        <a:latin typeface="Arial"/>
                      </a:endParaRPr>
                    </a:p>
                  </a:txBody>
                  <a:tcPr marL="90000" marR="90000">
                    <a:lnL w="720">
                      <a:solidFill>
                        <a:srgbClr val="000000"/>
                      </a:solidFill>
                    </a:lnL>
                    <a:lnR w="720">
                      <a:solidFill>
                        <a:srgbClr val="000000"/>
                      </a:solidFill>
                    </a:lnR>
                    <a:lnT w="720">
                      <a:solidFill>
                        <a:srgbClr val="000000"/>
                      </a:solidFill>
                    </a:lnT>
                    <a:lnB w="720">
                      <a:solidFill>
                        <a:srgbClr val="000000"/>
                      </a:solidFill>
                    </a:lnB>
                    <a:solidFill>
                      <a:srgbClr val="b3b3b3"/>
                    </a:solidFill>
                  </a:tcPr>
                </a:tc>
                <a:tc>
                  <a:txBody>
                    <a:bodyPr lIns="90000" rIns="90000">
                      <a:noAutofit/>
                    </a:bodyPr>
                    <a:p>
                      <a:pPr algn="ctr">
                        <a:lnSpc>
                          <a:spcPct val="150000"/>
                        </a:lnSpc>
                      </a:pPr>
                      <a:r>
                        <a:rPr b="1" lang="ru-RU" sz="1300" spc="-1" strike="noStrike">
                          <a:latin typeface="Times New Roman"/>
                        </a:rPr>
                        <a:t>The gas to which it reacts</a:t>
                      </a:r>
                      <a:endParaRPr b="0" lang="en-US" sz="1300" spc="-1" strike="noStrike">
                        <a:latin typeface="Arial"/>
                      </a:endParaRPr>
                    </a:p>
                  </a:txBody>
                  <a:tcPr marL="90000" marR="90000">
                    <a:lnL w="720">
                      <a:solidFill>
                        <a:srgbClr val="000000"/>
                      </a:solidFill>
                    </a:lnL>
                    <a:lnR w="720">
                      <a:solidFill>
                        <a:srgbClr val="000000"/>
                      </a:solidFill>
                    </a:lnR>
                    <a:lnT w="720">
                      <a:solidFill>
                        <a:srgbClr val="000000"/>
                      </a:solidFill>
                    </a:lnT>
                    <a:lnB w="720">
                      <a:solidFill>
                        <a:srgbClr val="000000"/>
                      </a:solidFill>
                    </a:lnB>
                    <a:solidFill>
                      <a:srgbClr val="b3b3b3"/>
                    </a:solidFill>
                  </a:tcPr>
                </a:tc>
                <a:tc>
                  <a:txBody>
                    <a:bodyPr lIns="90000" rIns="90000">
                      <a:noAutofit/>
                    </a:bodyPr>
                    <a:p>
                      <a:pPr algn="ctr">
                        <a:lnSpc>
                          <a:spcPct val="150000"/>
                        </a:lnSpc>
                      </a:pPr>
                      <a:r>
                        <a:rPr b="1" lang="ru-RU" sz="1300" spc="-1" strike="noStrike">
                          <a:latin typeface="Times New Roman"/>
                        </a:rPr>
                        <a:t>Substrate material</a:t>
                      </a:r>
                      <a:endParaRPr b="0" lang="en-US" sz="1300" spc="-1" strike="noStrike">
                        <a:latin typeface="Arial"/>
                      </a:endParaRPr>
                    </a:p>
                  </a:txBody>
                  <a:tcPr marL="90000" marR="90000">
                    <a:lnL w="720">
                      <a:solidFill>
                        <a:srgbClr val="000000"/>
                      </a:solidFill>
                    </a:lnL>
                    <a:lnR w="720">
                      <a:solidFill>
                        <a:srgbClr val="000000"/>
                      </a:solidFill>
                    </a:lnR>
                    <a:lnT w="720">
                      <a:solidFill>
                        <a:srgbClr val="000000"/>
                      </a:solidFill>
                    </a:lnT>
                    <a:lnB w="720">
                      <a:solidFill>
                        <a:srgbClr val="000000"/>
                      </a:solidFill>
                    </a:lnB>
                    <a:solidFill>
                      <a:srgbClr val="b3b3b3"/>
                    </a:solidFill>
                  </a:tcPr>
                </a:tc>
              </a:tr>
              <a:tr h="391320">
                <a:tc>
                  <a:txBody>
                    <a:bodyPr lIns="90000" rIns="90000">
                      <a:noAutofit/>
                    </a:bodyPr>
                    <a:p>
                      <a:pPr algn="ctr">
                        <a:lnSpc>
                          <a:spcPct val="150000"/>
                        </a:lnSpc>
                      </a:pPr>
                      <a:r>
                        <a:rPr b="0" lang="ru-RU" sz="1300" spc="-1" strike="noStrike">
                          <a:latin typeface="Times New Roman"/>
                        </a:rPr>
                        <a:t>MQ-2 </a:t>
                      </a:r>
                      <a:endParaRPr b="0" lang="en-US" sz="1300" spc="-1" strike="noStrike">
                        <a:latin typeface="Arial"/>
                      </a:endParaRPr>
                    </a:p>
                  </a:txBody>
                  <a:tcPr marL="90000" marR="90000">
                    <a:lnL w="720">
                      <a:solidFill>
                        <a:srgbClr val="000000"/>
                      </a:solidFill>
                    </a:lnL>
                    <a:lnR w="720">
                      <a:solidFill>
                        <a:srgbClr val="000000"/>
                      </a:solidFill>
                    </a:lnR>
                    <a:lnT w="720">
                      <a:solidFill>
                        <a:srgbClr val="000000"/>
                      </a:solidFill>
                    </a:lnT>
                    <a:lnB w="720">
                      <a:solidFill>
                        <a:srgbClr val="000000"/>
                      </a:solidFill>
                    </a:lnB>
                    <a:solidFill>
                      <a:srgbClr val="cccccc"/>
                    </a:solidFill>
                  </a:tcPr>
                </a:tc>
                <a:tc>
                  <a:txBody>
                    <a:bodyPr lIns="90000" rIns="90000">
                      <a:noAutofit/>
                    </a:bodyPr>
                    <a:p>
                      <a:pPr algn="ctr">
                        <a:lnSpc>
                          <a:spcPct val="150000"/>
                        </a:lnSpc>
                      </a:pPr>
                      <a:r>
                        <a:rPr b="0" lang="ru-RU" sz="1300" spc="-1" strike="noStrike">
                          <a:latin typeface="Times New Roman"/>
                        </a:rPr>
                        <a:t>Liquefied</a:t>
                      </a:r>
                      <a:r>
                        <a:rPr b="0" lang="ru-RU" sz="1300" spc="-1" strike="noStrike" u="sng">
                          <a:uFillTx/>
                          <a:latin typeface="Times New Roman"/>
                        </a:rPr>
                        <a:t> </a:t>
                      </a:r>
                      <a:r>
                        <a:rPr b="0" lang="ru-RU" sz="1300" spc="-1" strike="noStrike">
                          <a:latin typeface="Times New Roman"/>
                        </a:rPr>
                        <a:t>hydrocarbons</a:t>
                      </a:r>
                      <a:r>
                        <a:rPr b="0" lang="ru-RU" sz="1300" spc="-1" strike="noStrike" u="sng">
                          <a:uFillTx/>
                          <a:latin typeface="Times New Roman"/>
                        </a:rPr>
                        <a:t> </a:t>
                      </a:r>
                      <a:r>
                        <a:rPr b="0" lang="ru-RU" sz="1300" spc="-1" strike="noStrike">
                          <a:latin typeface="Times New Roman"/>
                        </a:rPr>
                        <a:t>gases</a:t>
                      </a:r>
                      <a:endParaRPr b="0" lang="en-US" sz="1300" spc="-1" strike="noStrike">
                        <a:latin typeface="Arial"/>
                      </a:endParaRPr>
                    </a:p>
                  </a:txBody>
                  <a:tcPr marL="90000" marR="90000">
                    <a:lnL w="720">
                      <a:solidFill>
                        <a:srgbClr val="000000"/>
                      </a:solidFill>
                    </a:lnL>
                    <a:lnR w="720">
                      <a:solidFill>
                        <a:srgbClr val="000000"/>
                      </a:solidFill>
                    </a:lnR>
                    <a:lnT w="720">
                      <a:solidFill>
                        <a:srgbClr val="000000"/>
                      </a:solidFill>
                    </a:lnT>
                    <a:lnB w="720">
                      <a:solidFill>
                        <a:srgbClr val="000000"/>
                      </a:solidFill>
                    </a:lnB>
                    <a:solidFill>
                      <a:srgbClr val="cccccc"/>
                    </a:solidFill>
                  </a:tcPr>
                </a:tc>
                <a:tc>
                  <a:txBody>
                    <a:bodyPr lIns="90000" rIns="90000">
                      <a:noAutofit/>
                    </a:bodyPr>
                    <a:p>
                      <a:pPr algn="ctr">
                        <a:lnSpc>
                          <a:spcPct val="150000"/>
                        </a:lnSpc>
                      </a:pPr>
                      <a:r>
                        <a:rPr b="0" lang="ru-RU" sz="1300" spc="-1" strike="noStrike">
                          <a:latin typeface="Times New Roman"/>
                        </a:rPr>
                        <a:t>SnO2</a:t>
                      </a:r>
                      <a:endParaRPr b="0" lang="en-US" sz="1300" spc="-1" strike="noStrike">
                        <a:latin typeface="Arial"/>
                      </a:endParaRPr>
                    </a:p>
                  </a:txBody>
                  <a:tcPr marL="90000" marR="90000">
                    <a:lnL w="720">
                      <a:solidFill>
                        <a:srgbClr val="000000"/>
                      </a:solidFill>
                    </a:lnL>
                    <a:lnR w="720">
                      <a:solidFill>
                        <a:srgbClr val="000000"/>
                      </a:solidFill>
                    </a:lnR>
                    <a:lnT w="720">
                      <a:solidFill>
                        <a:srgbClr val="000000"/>
                      </a:solidFill>
                    </a:lnT>
                    <a:lnB w="720">
                      <a:solidFill>
                        <a:srgbClr val="000000"/>
                      </a:solidFill>
                    </a:lnB>
                    <a:solidFill>
                      <a:srgbClr val="cccccc"/>
                    </a:solidFill>
                  </a:tcPr>
                </a:tc>
              </a:tr>
              <a:tr h="391320">
                <a:tc>
                  <a:txBody>
                    <a:bodyPr lIns="90000" rIns="90000">
                      <a:noAutofit/>
                    </a:bodyPr>
                    <a:p>
                      <a:pPr algn="ctr">
                        <a:lnSpc>
                          <a:spcPct val="150000"/>
                        </a:lnSpc>
                      </a:pPr>
                      <a:r>
                        <a:rPr b="0" lang="ru-RU" sz="1300" spc="-1" strike="noStrike">
                          <a:latin typeface="Times New Roman"/>
                        </a:rPr>
                        <a:t>MQ-3 </a:t>
                      </a:r>
                      <a:endParaRPr b="0" lang="en-US" sz="1300" spc="-1" strike="noStrike">
                        <a:latin typeface="Arial"/>
                      </a:endParaRPr>
                    </a:p>
                  </a:txBody>
                  <a:tcPr marL="90000" marR="90000">
                    <a:lnL w="720">
                      <a:solidFill>
                        <a:srgbClr val="000000"/>
                      </a:solidFill>
                    </a:lnL>
                    <a:lnR w="720">
                      <a:solidFill>
                        <a:srgbClr val="000000"/>
                      </a:solidFill>
                    </a:lnR>
                    <a:lnT w="720">
                      <a:solidFill>
                        <a:srgbClr val="000000"/>
                      </a:solidFill>
                    </a:lnT>
                    <a:lnB w="720">
                      <a:solidFill>
                        <a:srgbClr val="000000"/>
                      </a:solidFill>
                    </a:lnB>
                    <a:solidFill>
                      <a:srgbClr val="e6e6e6"/>
                    </a:solidFill>
                  </a:tcPr>
                </a:tc>
                <a:tc>
                  <a:txBody>
                    <a:bodyPr lIns="90000" rIns="90000">
                      <a:noAutofit/>
                    </a:bodyPr>
                    <a:p>
                      <a:pPr algn="ctr">
                        <a:lnSpc>
                          <a:spcPct val="150000"/>
                        </a:lnSpc>
                      </a:pPr>
                      <a:r>
                        <a:rPr b="0" lang="ru-RU" sz="1300" spc="-1" strike="noStrike">
                          <a:latin typeface="Times New Roman"/>
                        </a:rPr>
                        <a:t>Alcohol</a:t>
                      </a:r>
                      <a:endParaRPr b="0" lang="en-US" sz="1300" spc="-1" strike="noStrike">
                        <a:latin typeface="Arial"/>
                      </a:endParaRPr>
                    </a:p>
                  </a:txBody>
                  <a:tcPr marL="90000" marR="90000">
                    <a:lnL w="720">
                      <a:solidFill>
                        <a:srgbClr val="000000"/>
                      </a:solidFill>
                    </a:lnL>
                    <a:lnR w="720">
                      <a:solidFill>
                        <a:srgbClr val="000000"/>
                      </a:solidFill>
                    </a:lnR>
                    <a:lnT w="720">
                      <a:solidFill>
                        <a:srgbClr val="000000"/>
                      </a:solidFill>
                    </a:lnT>
                    <a:lnB w="720">
                      <a:solidFill>
                        <a:srgbClr val="000000"/>
                      </a:solidFill>
                    </a:lnB>
                    <a:solidFill>
                      <a:srgbClr val="e6e6e6"/>
                    </a:solidFill>
                  </a:tcPr>
                </a:tc>
                <a:tc>
                  <a:txBody>
                    <a:bodyPr lIns="90000" rIns="90000">
                      <a:noAutofit/>
                    </a:bodyPr>
                    <a:p>
                      <a:pPr algn="ctr">
                        <a:lnSpc>
                          <a:spcPct val="150000"/>
                        </a:lnSpc>
                      </a:pPr>
                      <a:r>
                        <a:rPr b="0" lang="ru-RU" sz="1300" spc="-1" strike="noStrike">
                          <a:latin typeface="Times New Roman"/>
                        </a:rPr>
                        <a:t>SnO2 </a:t>
                      </a:r>
                      <a:endParaRPr b="0" lang="en-US" sz="1300" spc="-1" strike="noStrike">
                        <a:latin typeface="Arial"/>
                      </a:endParaRPr>
                    </a:p>
                  </a:txBody>
                  <a:tcPr marL="90000" marR="90000">
                    <a:lnL w="720">
                      <a:solidFill>
                        <a:srgbClr val="000000"/>
                      </a:solidFill>
                    </a:lnL>
                    <a:lnR w="720">
                      <a:solidFill>
                        <a:srgbClr val="000000"/>
                      </a:solidFill>
                    </a:lnR>
                    <a:lnT w="720">
                      <a:solidFill>
                        <a:srgbClr val="000000"/>
                      </a:solidFill>
                    </a:lnT>
                    <a:lnB w="720">
                      <a:solidFill>
                        <a:srgbClr val="000000"/>
                      </a:solidFill>
                    </a:lnB>
                    <a:solidFill>
                      <a:srgbClr val="e6e6e6"/>
                    </a:solidFill>
                  </a:tcPr>
                </a:tc>
              </a:tr>
              <a:tr h="391320">
                <a:tc>
                  <a:txBody>
                    <a:bodyPr lIns="90000" rIns="90000">
                      <a:noAutofit/>
                    </a:bodyPr>
                    <a:p>
                      <a:pPr algn="ctr">
                        <a:lnSpc>
                          <a:spcPct val="150000"/>
                        </a:lnSpc>
                      </a:pPr>
                      <a:r>
                        <a:rPr b="0" lang="ru-RU" sz="1300" spc="-1" strike="noStrike">
                          <a:latin typeface="Times New Roman"/>
                        </a:rPr>
                        <a:t>MQ-4 </a:t>
                      </a:r>
                      <a:endParaRPr b="0" lang="en-US" sz="1300" spc="-1" strike="noStrike">
                        <a:latin typeface="Arial"/>
                      </a:endParaRPr>
                    </a:p>
                  </a:txBody>
                  <a:tcPr marL="90000" marR="90000">
                    <a:lnL w="720">
                      <a:solidFill>
                        <a:srgbClr val="000000"/>
                      </a:solidFill>
                    </a:lnL>
                    <a:lnR w="720">
                      <a:solidFill>
                        <a:srgbClr val="000000"/>
                      </a:solidFill>
                    </a:lnR>
                    <a:lnT w="720">
                      <a:solidFill>
                        <a:srgbClr val="000000"/>
                      </a:solidFill>
                    </a:lnT>
                    <a:lnB w="720">
                      <a:solidFill>
                        <a:srgbClr val="000000"/>
                      </a:solidFill>
                    </a:lnB>
                    <a:solidFill>
                      <a:srgbClr val="cccccc"/>
                    </a:solidFill>
                  </a:tcPr>
                </a:tc>
                <a:tc>
                  <a:txBody>
                    <a:bodyPr lIns="90000" rIns="90000">
                      <a:noAutofit/>
                    </a:bodyPr>
                    <a:p>
                      <a:pPr algn="ctr">
                        <a:lnSpc>
                          <a:spcPct val="150000"/>
                        </a:lnSpc>
                      </a:pPr>
                      <a:r>
                        <a:rPr b="0" lang="ru-RU" sz="1300" spc="-1" strike="noStrike">
                          <a:latin typeface="Times New Roman"/>
                        </a:rPr>
                        <a:t>CH4</a:t>
                      </a:r>
                      <a:endParaRPr b="0" lang="en-US" sz="1300" spc="-1" strike="noStrike">
                        <a:latin typeface="Arial"/>
                      </a:endParaRPr>
                    </a:p>
                  </a:txBody>
                  <a:tcPr marL="90000" marR="90000">
                    <a:lnL w="720">
                      <a:solidFill>
                        <a:srgbClr val="000000"/>
                      </a:solidFill>
                    </a:lnL>
                    <a:lnR w="720">
                      <a:solidFill>
                        <a:srgbClr val="000000"/>
                      </a:solidFill>
                    </a:lnR>
                    <a:lnT w="720">
                      <a:solidFill>
                        <a:srgbClr val="000000"/>
                      </a:solidFill>
                    </a:lnT>
                    <a:lnB w="720">
                      <a:solidFill>
                        <a:srgbClr val="000000"/>
                      </a:solidFill>
                    </a:lnB>
                    <a:solidFill>
                      <a:srgbClr val="cccccc"/>
                    </a:solidFill>
                  </a:tcPr>
                </a:tc>
                <a:tc>
                  <a:txBody>
                    <a:bodyPr lIns="90000" rIns="90000">
                      <a:noAutofit/>
                    </a:bodyPr>
                    <a:p>
                      <a:pPr algn="ctr">
                        <a:lnSpc>
                          <a:spcPct val="150000"/>
                        </a:lnSpc>
                      </a:pPr>
                      <a:r>
                        <a:rPr b="0" lang="ru-RU" sz="1300" spc="-1" strike="noStrike">
                          <a:latin typeface="Times New Roman"/>
                        </a:rPr>
                        <a:t>SnO2 </a:t>
                      </a:r>
                      <a:endParaRPr b="0" lang="en-US" sz="1300" spc="-1" strike="noStrike">
                        <a:latin typeface="Arial"/>
                      </a:endParaRPr>
                    </a:p>
                  </a:txBody>
                  <a:tcPr marL="90000" marR="90000">
                    <a:lnL w="720">
                      <a:solidFill>
                        <a:srgbClr val="000000"/>
                      </a:solidFill>
                    </a:lnL>
                    <a:lnR w="720">
                      <a:solidFill>
                        <a:srgbClr val="000000"/>
                      </a:solidFill>
                    </a:lnR>
                    <a:lnT w="720">
                      <a:solidFill>
                        <a:srgbClr val="000000"/>
                      </a:solidFill>
                    </a:lnT>
                    <a:lnB w="720">
                      <a:solidFill>
                        <a:srgbClr val="000000"/>
                      </a:solidFill>
                    </a:lnB>
                    <a:solidFill>
                      <a:srgbClr val="cccccc"/>
                    </a:solidFill>
                  </a:tcPr>
                </a:tc>
              </a:tr>
              <a:tr h="682560">
                <a:tc>
                  <a:txBody>
                    <a:bodyPr lIns="90000" rIns="90000">
                      <a:noAutofit/>
                    </a:bodyPr>
                    <a:p>
                      <a:pPr algn="ctr">
                        <a:lnSpc>
                          <a:spcPct val="150000"/>
                        </a:lnSpc>
                      </a:pPr>
                      <a:r>
                        <a:rPr b="0" lang="ru-RU" sz="1300" spc="-1" strike="noStrike">
                          <a:latin typeface="Times New Roman"/>
                        </a:rPr>
                        <a:t>MQ-5 </a:t>
                      </a:r>
                      <a:endParaRPr b="0" lang="en-US" sz="1300" spc="-1" strike="noStrike">
                        <a:latin typeface="Arial"/>
                      </a:endParaRPr>
                    </a:p>
                  </a:txBody>
                  <a:tcPr marL="90000" marR="90000">
                    <a:lnL w="720">
                      <a:solidFill>
                        <a:srgbClr val="000000"/>
                      </a:solidFill>
                    </a:lnL>
                    <a:lnR w="720">
                      <a:solidFill>
                        <a:srgbClr val="000000"/>
                      </a:solidFill>
                    </a:lnR>
                    <a:lnT w="720">
                      <a:solidFill>
                        <a:srgbClr val="000000"/>
                      </a:solidFill>
                    </a:lnT>
                    <a:lnB w="720">
                      <a:solidFill>
                        <a:srgbClr val="000000"/>
                      </a:solidFill>
                    </a:lnB>
                    <a:solidFill>
                      <a:srgbClr val="e6e6e6"/>
                    </a:solidFill>
                  </a:tcPr>
                </a:tc>
                <a:tc>
                  <a:txBody>
                    <a:bodyPr lIns="90000" rIns="90000">
                      <a:noAutofit/>
                    </a:bodyPr>
                    <a:p>
                      <a:pPr algn="ctr">
                        <a:lnSpc>
                          <a:spcPct val="150000"/>
                        </a:lnSpc>
                      </a:pPr>
                      <a:r>
                        <a:rPr b="0" lang="ru-RU" sz="1300" spc="-1" strike="noStrike">
                          <a:latin typeface="Times New Roman"/>
                        </a:rPr>
                        <a:t>Liquefied hydrocarbon gases, natural gas</a:t>
                      </a:r>
                      <a:endParaRPr b="0" lang="en-US" sz="1300" spc="-1" strike="noStrike">
                        <a:latin typeface="Arial"/>
                      </a:endParaRPr>
                    </a:p>
                  </a:txBody>
                  <a:tcPr marL="90000" marR="90000">
                    <a:lnL w="720">
                      <a:solidFill>
                        <a:srgbClr val="000000"/>
                      </a:solidFill>
                    </a:lnL>
                    <a:lnR w="720">
                      <a:solidFill>
                        <a:srgbClr val="000000"/>
                      </a:solidFill>
                    </a:lnR>
                    <a:lnT w="720">
                      <a:solidFill>
                        <a:srgbClr val="000000"/>
                      </a:solidFill>
                    </a:lnT>
                    <a:lnB w="720">
                      <a:solidFill>
                        <a:srgbClr val="000000"/>
                      </a:solidFill>
                    </a:lnB>
                    <a:solidFill>
                      <a:srgbClr val="e6e6e6"/>
                    </a:solidFill>
                  </a:tcPr>
                </a:tc>
                <a:tc>
                  <a:txBody>
                    <a:bodyPr lIns="90000" rIns="90000">
                      <a:noAutofit/>
                    </a:bodyPr>
                    <a:p>
                      <a:pPr algn="ctr">
                        <a:lnSpc>
                          <a:spcPct val="150000"/>
                        </a:lnSpc>
                      </a:pPr>
                      <a:r>
                        <a:rPr b="0" lang="ru-RU" sz="1300" spc="-1" strike="noStrike">
                          <a:latin typeface="Times New Roman"/>
                        </a:rPr>
                        <a:t>SnO2 </a:t>
                      </a:r>
                      <a:endParaRPr b="0" lang="en-US" sz="1300" spc="-1" strike="noStrike">
                        <a:latin typeface="Arial"/>
                      </a:endParaRPr>
                    </a:p>
                  </a:txBody>
                  <a:tcPr marL="90000" marR="90000">
                    <a:lnL w="720">
                      <a:solidFill>
                        <a:srgbClr val="000000"/>
                      </a:solidFill>
                    </a:lnL>
                    <a:lnR w="720">
                      <a:solidFill>
                        <a:srgbClr val="000000"/>
                      </a:solidFill>
                    </a:lnR>
                    <a:lnT w="720">
                      <a:solidFill>
                        <a:srgbClr val="000000"/>
                      </a:solidFill>
                    </a:lnT>
                    <a:lnB w="720">
                      <a:solidFill>
                        <a:srgbClr val="000000"/>
                      </a:solidFill>
                    </a:lnB>
                    <a:solidFill>
                      <a:srgbClr val="e6e6e6"/>
                    </a:solidFill>
                  </a:tcPr>
                </a:tc>
              </a:tr>
              <a:tr h="391320">
                <a:tc>
                  <a:txBody>
                    <a:bodyPr lIns="90000" rIns="90000">
                      <a:noAutofit/>
                    </a:bodyPr>
                    <a:p>
                      <a:pPr algn="ctr">
                        <a:lnSpc>
                          <a:spcPct val="150000"/>
                        </a:lnSpc>
                      </a:pPr>
                      <a:r>
                        <a:rPr b="0" lang="ru-RU" sz="1300" spc="-1" strike="noStrike">
                          <a:latin typeface="Times New Roman"/>
                        </a:rPr>
                        <a:t>MQ-6 </a:t>
                      </a:r>
                      <a:endParaRPr b="0" lang="en-US" sz="1300" spc="-1" strike="noStrike">
                        <a:latin typeface="Arial"/>
                      </a:endParaRPr>
                    </a:p>
                  </a:txBody>
                  <a:tcPr marL="90000" marR="90000">
                    <a:lnL w="720">
                      <a:solidFill>
                        <a:srgbClr val="000000"/>
                      </a:solidFill>
                    </a:lnL>
                    <a:lnR w="720">
                      <a:solidFill>
                        <a:srgbClr val="000000"/>
                      </a:solidFill>
                    </a:lnR>
                    <a:lnT w="720">
                      <a:solidFill>
                        <a:srgbClr val="000000"/>
                      </a:solidFill>
                    </a:lnT>
                    <a:lnB w="720">
                      <a:solidFill>
                        <a:srgbClr val="000000"/>
                      </a:solidFill>
                    </a:lnB>
                    <a:solidFill>
                      <a:srgbClr val="cccccc"/>
                    </a:solidFill>
                  </a:tcPr>
                </a:tc>
                <a:tc>
                  <a:txBody>
                    <a:bodyPr lIns="90000" rIns="90000">
                      <a:noAutofit/>
                    </a:bodyPr>
                    <a:p>
                      <a:pPr algn="ctr">
                        <a:lnSpc>
                          <a:spcPct val="150000"/>
                        </a:lnSpc>
                      </a:pPr>
                      <a:r>
                        <a:rPr b="0" lang="ru-RU" sz="1300" spc="-1" strike="noStrike">
                          <a:latin typeface="Times New Roman"/>
                        </a:rPr>
                        <a:t>Liquefied hydrocarbon gases, propane</a:t>
                      </a:r>
                      <a:endParaRPr b="0" lang="en-US" sz="1300" spc="-1" strike="noStrike">
                        <a:latin typeface="Arial"/>
                      </a:endParaRPr>
                    </a:p>
                  </a:txBody>
                  <a:tcPr marL="90000" marR="90000">
                    <a:lnL w="720">
                      <a:solidFill>
                        <a:srgbClr val="000000"/>
                      </a:solidFill>
                    </a:lnL>
                    <a:lnR w="720">
                      <a:solidFill>
                        <a:srgbClr val="000000"/>
                      </a:solidFill>
                    </a:lnR>
                    <a:lnT w="720">
                      <a:solidFill>
                        <a:srgbClr val="000000"/>
                      </a:solidFill>
                    </a:lnT>
                    <a:lnB w="720">
                      <a:solidFill>
                        <a:srgbClr val="000000"/>
                      </a:solidFill>
                    </a:lnB>
                    <a:solidFill>
                      <a:srgbClr val="cccccc"/>
                    </a:solidFill>
                  </a:tcPr>
                </a:tc>
                <a:tc>
                  <a:txBody>
                    <a:bodyPr lIns="90000" rIns="90000">
                      <a:noAutofit/>
                    </a:bodyPr>
                    <a:p>
                      <a:pPr algn="ctr">
                        <a:lnSpc>
                          <a:spcPct val="150000"/>
                        </a:lnSpc>
                      </a:pPr>
                      <a:r>
                        <a:rPr b="0" lang="ru-RU" sz="1300" spc="-1" strike="noStrike">
                          <a:latin typeface="Times New Roman"/>
                        </a:rPr>
                        <a:t>SnO2 </a:t>
                      </a:r>
                      <a:endParaRPr b="0" lang="en-US" sz="1300" spc="-1" strike="noStrike">
                        <a:latin typeface="Arial"/>
                      </a:endParaRPr>
                    </a:p>
                  </a:txBody>
                  <a:tcPr marL="90000" marR="90000">
                    <a:lnL w="720">
                      <a:solidFill>
                        <a:srgbClr val="000000"/>
                      </a:solidFill>
                    </a:lnL>
                    <a:lnR w="720">
                      <a:solidFill>
                        <a:srgbClr val="000000"/>
                      </a:solidFill>
                    </a:lnR>
                    <a:lnT w="720">
                      <a:solidFill>
                        <a:srgbClr val="000000"/>
                      </a:solidFill>
                    </a:lnT>
                    <a:lnB w="720">
                      <a:solidFill>
                        <a:srgbClr val="000000"/>
                      </a:solidFill>
                    </a:lnB>
                    <a:solidFill>
                      <a:srgbClr val="cccccc"/>
                    </a:solidFill>
                  </a:tcPr>
                </a:tc>
              </a:tr>
              <a:tr h="391320">
                <a:tc>
                  <a:txBody>
                    <a:bodyPr lIns="90000" rIns="90000">
                      <a:noAutofit/>
                    </a:bodyPr>
                    <a:p>
                      <a:pPr algn="ctr">
                        <a:lnSpc>
                          <a:spcPct val="150000"/>
                        </a:lnSpc>
                      </a:pPr>
                      <a:r>
                        <a:rPr b="0" lang="ru-RU" sz="1300" spc="-1" strike="noStrike">
                          <a:latin typeface="Times New Roman"/>
                        </a:rPr>
                        <a:t>MQ-7 </a:t>
                      </a:r>
                      <a:endParaRPr b="0" lang="en-US" sz="1300" spc="-1" strike="noStrike">
                        <a:latin typeface="Arial"/>
                      </a:endParaRPr>
                    </a:p>
                  </a:txBody>
                  <a:tcPr marL="90000" marR="90000">
                    <a:lnL w="720">
                      <a:solidFill>
                        <a:srgbClr val="000000"/>
                      </a:solidFill>
                    </a:lnL>
                    <a:lnR w="720">
                      <a:solidFill>
                        <a:srgbClr val="000000"/>
                      </a:solidFill>
                    </a:lnR>
                    <a:lnT w="720">
                      <a:solidFill>
                        <a:srgbClr val="000000"/>
                      </a:solidFill>
                    </a:lnT>
                    <a:lnB w="720">
                      <a:solidFill>
                        <a:srgbClr val="000000"/>
                      </a:solidFill>
                    </a:lnB>
                    <a:solidFill>
                      <a:srgbClr val="e6e6e6"/>
                    </a:solidFill>
                  </a:tcPr>
                </a:tc>
                <a:tc>
                  <a:txBody>
                    <a:bodyPr lIns="90000" rIns="90000">
                      <a:noAutofit/>
                    </a:bodyPr>
                    <a:p>
                      <a:pPr algn="ctr">
                        <a:lnSpc>
                          <a:spcPct val="150000"/>
                        </a:lnSpc>
                      </a:pPr>
                      <a:r>
                        <a:rPr b="0" lang="ru-RU" sz="1300" spc="-1" strike="noStrike">
                          <a:latin typeface="Times New Roman"/>
                        </a:rPr>
                        <a:t>CO</a:t>
                      </a:r>
                      <a:endParaRPr b="0" lang="en-US" sz="1300" spc="-1" strike="noStrike">
                        <a:latin typeface="Arial"/>
                      </a:endParaRPr>
                    </a:p>
                  </a:txBody>
                  <a:tcPr marL="90000" marR="90000">
                    <a:lnL w="720">
                      <a:solidFill>
                        <a:srgbClr val="000000"/>
                      </a:solidFill>
                    </a:lnL>
                    <a:lnR w="720">
                      <a:solidFill>
                        <a:srgbClr val="000000"/>
                      </a:solidFill>
                    </a:lnR>
                    <a:lnT w="720">
                      <a:solidFill>
                        <a:srgbClr val="000000"/>
                      </a:solidFill>
                    </a:lnT>
                    <a:lnB w="720">
                      <a:solidFill>
                        <a:srgbClr val="000000"/>
                      </a:solidFill>
                    </a:lnB>
                    <a:solidFill>
                      <a:srgbClr val="e6e6e6"/>
                    </a:solidFill>
                  </a:tcPr>
                </a:tc>
                <a:tc>
                  <a:txBody>
                    <a:bodyPr lIns="90000" rIns="90000">
                      <a:noAutofit/>
                    </a:bodyPr>
                    <a:p>
                      <a:pPr algn="ctr">
                        <a:lnSpc>
                          <a:spcPct val="150000"/>
                        </a:lnSpc>
                      </a:pPr>
                      <a:r>
                        <a:rPr b="0" lang="ru-RU" sz="1300" spc="-1" strike="noStrike">
                          <a:latin typeface="Times New Roman"/>
                        </a:rPr>
                        <a:t>SnO2 </a:t>
                      </a:r>
                      <a:endParaRPr b="0" lang="en-US" sz="1300" spc="-1" strike="noStrike">
                        <a:latin typeface="Arial"/>
                      </a:endParaRPr>
                    </a:p>
                  </a:txBody>
                  <a:tcPr marL="90000" marR="90000">
                    <a:lnL w="720">
                      <a:solidFill>
                        <a:srgbClr val="000000"/>
                      </a:solidFill>
                    </a:lnL>
                    <a:lnR w="720">
                      <a:solidFill>
                        <a:srgbClr val="000000"/>
                      </a:solidFill>
                    </a:lnR>
                    <a:lnT w="720">
                      <a:solidFill>
                        <a:srgbClr val="000000"/>
                      </a:solidFill>
                    </a:lnT>
                    <a:lnB w="720">
                      <a:solidFill>
                        <a:srgbClr val="000000"/>
                      </a:solidFill>
                    </a:lnB>
                    <a:solidFill>
                      <a:srgbClr val="e6e6e6"/>
                    </a:solidFill>
                  </a:tcPr>
                </a:tc>
              </a:tr>
              <a:tr h="391320">
                <a:tc>
                  <a:txBody>
                    <a:bodyPr lIns="90000" rIns="90000">
                      <a:noAutofit/>
                    </a:bodyPr>
                    <a:p>
                      <a:pPr algn="ctr">
                        <a:lnSpc>
                          <a:spcPct val="150000"/>
                        </a:lnSpc>
                      </a:pPr>
                      <a:r>
                        <a:rPr b="0" lang="ru-RU" sz="1300" spc="-1" strike="noStrike">
                          <a:latin typeface="Times New Roman"/>
                        </a:rPr>
                        <a:t>MQ-9 </a:t>
                      </a:r>
                      <a:endParaRPr b="0" lang="en-US" sz="1300" spc="-1" strike="noStrike">
                        <a:latin typeface="Arial"/>
                      </a:endParaRPr>
                    </a:p>
                  </a:txBody>
                  <a:tcPr marL="90000" marR="90000">
                    <a:lnL w="720">
                      <a:solidFill>
                        <a:srgbClr val="000000"/>
                      </a:solidFill>
                    </a:lnL>
                    <a:lnR w="720">
                      <a:solidFill>
                        <a:srgbClr val="000000"/>
                      </a:solidFill>
                    </a:lnR>
                    <a:lnT w="720">
                      <a:solidFill>
                        <a:srgbClr val="000000"/>
                      </a:solidFill>
                    </a:lnT>
                    <a:lnB w="720">
                      <a:solidFill>
                        <a:srgbClr val="000000"/>
                      </a:solidFill>
                    </a:lnB>
                    <a:solidFill>
                      <a:srgbClr val="cccccc"/>
                    </a:solidFill>
                  </a:tcPr>
                </a:tc>
                <a:tc>
                  <a:txBody>
                    <a:bodyPr lIns="90000" rIns="90000">
                      <a:noAutofit/>
                    </a:bodyPr>
                    <a:p>
                      <a:pPr algn="ctr">
                        <a:lnSpc>
                          <a:spcPct val="150000"/>
                        </a:lnSpc>
                      </a:pPr>
                      <a:r>
                        <a:rPr b="0" lang="ru-RU" sz="1300" spc="-1" strike="noStrike">
                          <a:latin typeface="Times New Roman"/>
                        </a:rPr>
                        <a:t>CH4, Liquefied hydrocarbon gases</a:t>
                      </a:r>
                      <a:endParaRPr b="0" lang="en-US" sz="1300" spc="-1" strike="noStrike">
                        <a:latin typeface="Arial"/>
                      </a:endParaRPr>
                    </a:p>
                  </a:txBody>
                  <a:tcPr marL="90000" marR="90000">
                    <a:lnL w="720">
                      <a:solidFill>
                        <a:srgbClr val="000000"/>
                      </a:solidFill>
                    </a:lnL>
                    <a:lnR w="720">
                      <a:solidFill>
                        <a:srgbClr val="000000"/>
                      </a:solidFill>
                    </a:lnR>
                    <a:lnT w="720">
                      <a:solidFill>
                        <a:srgbClr val="000000"/>
                      </a:solidFill>
                    </a:lnT>
                    <a:lnB w="720">
                      <a:solidFill>
                        <a:srgbClr val="000000"/>
                      </a:solidFill>
                    </a:lnB>
                    <a:solidFill>
                      <a:srgbClr val="cccccc"/>
                    </a:solidFill>
                  </a:tcPr>
                </a:tc>
                <a:tc>
                  <a:txBody>
                    <a:bodyPr lIns="90000" rIns="90000">
                      <a:noAutofit/>
                    </a:bodyPr>
                    <a:p>
                      <a:pPr algn="ctr">
                        <a:lnSpc>
                          <a:spcPct val="150000"/>
                        </a:lnSpc>
                      </a:pPr>
                      <a:r>
                        <a:rPr b="0" lang="ru-RU" sz="1300" spc="-1" strike="noStrike">
                          <a:latin typeface="Times New Roman"/>
                        </a:rPr>
                        <a:t>SnO2 </a:t>
                      </a:r>
                      <a:endParaRPr b="0" lang="en-US" sz="1300" spc="-1" strike="noStrike">
                        <a:latin typeface="Arial"/>
                      </a:endParaRPr>
                    </a:p>
                  </a:txBody>
                  <a:tcPr marL="90000" marR="90000">
                    <a:lnL w="720">
                      <a:solidFill>
                        <a:srgbClr val="000000"/>
                      </a:solidFill>
                    </a:lnL>
                    <a:lnR w="720">
                      <a:solidFill>
                        <a:srgbClr val="000000"/>
                      </a:solidFill>
                    </a:lnR>
                    <a:lnT w="720">
                      <a:solidFill>
                        <a:srgbClr val="000000"/>
                      </a:solidFill>
                    </a:lnT>
                    <a:lnB w="720">
                      <a:solidFill>
                        <a:srgbClr val="000000"/>
                      </a:solidFill>
                    </a:lnB>
                    <a:solidFill>
                      <a:srgbClr val="cccccc"/>
                    </a:solidFill>
                  </a:tcPr>
                </a:tc>
              </a:tr>
              <a:tr h="391320">
                <a:tc>
                  <a:txBody>
                    <a:bodyPr lIns="90000" rIns="90000">
                      <a:noAutofit/>
                    </a:bodyPr>
                    <a:p>
                      <a:pPr algn="ctr">
                        <a:lnSpc>
                          <a:spcPct val="150000"/>
                        </a:lnSpc>
                      </a:pPr>
                      <a:r>
                        <a:rPr b="0" lang="ru-RU" sz="1300" spc="-1" strike="noStrike">
                          <a:latin typeface="Times New Roman"/>
                        </a:rPr>
                        <a:t>MQ-131 </a:t>
                      </a:r>
                      <a:endParaRPr b="0" lang="en-US" sz="1300" spc="-1" strike="noStrike">
                        <a:latin typeface="Arial"/>
                      </a:endParaRPr>
                    </a:p>
                  </a:txBody>
                  <a:tcPr marL="90000" marR="90000">
                    <a:lnL w="720">
                      <a:solidFill>
                        <a:srgbClr val="000000"/>
                      </a:solidFill>
                    </a:lnL>
                    <a:lnR w="720">
                      <a:solidFill>
                        <a:srgbClr val="000000"/>
                      </a:solidFill>
                    </a:lnR>
                    <a:lnT w="720">
                      <a:solidFill>
                        <a:srgbClr val="000000"/>
                      </a:solidFill>
                    </a:lnT>
                    <a:lnB w="720">
                      <a:solidFill>
                        <a:srgbClr val="000000"/>
                      </a:solidFill>
                    </a:lnB>
                    <a:solidFill>
                      <a:srgbClr val="e6e6e6"/>
                    </a:solidFill>
                  </a:tcPr>
                </a:tc>
                <a:tc>
                  <a:txBody>
                    <a:bodyPr lIns="90000" rIns="90000">
                      <a:noAutofit/>
                    </a:bodyPr>
                    <a:p>
                      <a:pPr algn="ctr">
                        <a:lnSpc>
                          <a:spcPct val="150000"/>
                        </a:lnSpc>
                      </a:pPr>
                      <a:r>
                        <a:rPr b="0" lang="ru-RU" sz="1300" spc="-1" strike="noStrike">
                          <a:latin typeface="Times New Roman"/>
                        </a:rPr>
                        <a:t>O3</a:t>
                      </a:r>
                      <a:endParaRPr b="0" lang="en-US" sz="1300" spc="-1" strike="noStrike">
                        <a:latin typeface="Arial"/>
                      </a:endParaRPr>
                    </a:p>
                  </a:txBody>
                  <a:tcPr marL="90000" marR="90000">
                    <a:lnL w="720">
                      <a:solidFill>
                        <a:srgbClr val="000000"/>
                      </a:solidFill>
                    </a:lnL>
                    <a:lnR w="720">
                      <a:solidFill>
                        <a:srgbClr val="000000"/>
                      </a:solidFill>
                    </a:lnR>
                    <a:lnT w="720">
                      <a:solidFill>
                        <a:srgbClr val="000000"/>
                      </a:solidFill>
                    </a:lnT>
                    <a:lnB w="720">
                      <a:solidFill>
                        <a:srgbClr val="000000"/>
                      </a:solidFill>
                    </a:lnB>
                    <a:solidFill>
                      <a:srgbClr val="e6e6e6"/>
                    </a:solidFill>
                  </a:tcPr>
                </a:tc>
                <a:tc>
                  <a:txBody>
                    <a:bodyPr lIns="90000" rIns="90000">
                      <a:noAutofit/>
                    </a:bodyPr>
                    <a:p>
                      <a:pPr algn="ctr">
                        <a:lnSpc>
                          <a:spcPct val="150000"/>
                        </a:lnSpc>
                      </a:pPr>
                      <a:r>
                        <a:rPr b="0" lang="ru-RU" sz="1300" spc="-1" strike="noStrike">
                          <a:latin typeface="Times New Roman"/>
                        </a:rPr>
                        <a:t>SnO2 </a:t>
                      </a:r>
                      <a:endParaRPr b="0" lang="en-US" sz="1300" spc="-1" strike="noStrike">
                        <a:latin typeface="Arial"/>
                      </a:endParaRPr>
                    </a:p>
                  </a:txBody>
                  <a:tcPr marL="90000" marR="90000">
                    <a:lnL w="720">
                      <a:solidFill>
                        <a:srgbClr val="000000"/>
                      </a:solidFill>
                    </a:lnL>
                    <a:lnR w="720">
                      <a:solidFill>
                        <a:srgbClr val="000000"/>
                      </a:solidFill>
                    </a:lnR>
                    <a:lnT w="720">
                      <a:solidFill>
                        <a:srgbClr val="000000"/>
                      </a:solidFill>
                    </a:lnT>
                    <a:lnB w="720">
                      <a:solidFill>
                        <a:srgbClr val="000000"/>
                      </a:solidFill>
                    </a:lnB>
                    <a:solidFill>
                      <a:srgbClr val="e6e6e6"/>
                    </a:solidFill>
                  </a:tcPr>
                </a:tc>
              </a:tr>
              <a:tr h="391320">
                <a:tc>
                  <a:txBody>
                    <a:bodyPr lIns="90000" rIns="90000">
                      <a:noAutofit/>
                    </a:bodyPr>
                    <a:p>
                      <a:pPr algn="ctr">
                        <a:lnSpc>
                          <a:spcPct val="150000"/>
                        </a:lnSpc>
                      </a:pPr>
                      <a:r>
                        <a:rPr b="0" lang="ru-RU" sz="1300" spc="-1" strike="noStrike">
                          <a:latin typeface="Times New Roman"/>
                        </a:rPr>
                        <a:t>MQ-135, MQ-136, MQ-137, MQ-138</a:t>
                      </a:r>
                      <a:endParaRPr b="0" lang="en-US" sz="1300" spc="-1" strike="noStrike">
                        <a:latin typeface="Arial"/>
                      </a:endParaRPr>
                    </a:p>
                  </a:txBody>
                  <a:tcPr marL="90000" marR="90000">
                    <a:lnL w="720">
                      <a:solidFill>
                        <a:srgbClr val="000000"/>
                      </a:solidFill>
                    </a:lnL>
                    <a:lnR w="720">
                      <a:solidFill>
                        <a:srgbClr val="000000"/>
                      </a:solidFill>
                    </a:lnR>
                    <a:lnT w="720">
                      <a:solidFill>
                        <a:srgbClr val="000000"/>
                      </a:solidFill>
                    </a:lnT>
                    <a:lnB w="720">
                      <a:solidFill>
                        <a:srgbClr val="000000"/>
                      </a:solidFill>
                    </a:lnB>
                    <a:solidFill>
                      <a:srgbClr val="cccccc"/>
                    </a:solidFill>
                  </a:tcPr>
                </a:tc>
                <a:tc>
                  <a:txBody>
                    <a:bodyPr lIns="90000" rIns="90000">
                      <a:noAutofit/>
                    </a:bodyPr>
                    <a:p>
                      <a:pPr algn="ctr">
                        <a:lnSpc>
                          <a:spcPct val="150000"/>
                        </a:lnSpc>
                      </a:pPr>
                      <a:r>
                        <a:rPr b="0" lang="ru-RU" sz="1300" spc="-1" strike="noStrike">
                          <a:latin typeface="Times New Roman"/>
                        </a:rPr>
                        <a:t>Multipurpose</a:t>
                      </a:r>
                      <a:endParaRPr b="0" lang="en-US" sz="1300" spc="-1" strike="noStrike">
                        <a:latin typeface="Arial"/>
                      </a:endParaRPr>
                    </a:p>
                  </a:txBody>
                  <a:tcPr marL="90000" marR="90000">
                    <a:lnL w="720">
                      <a:solidFill>
                        <a:srgbClr val="000000"/>
                      </a:solidFill>
                    </a:lnL>
                    <a:lnR w="720">
                      <a:solidFill>
                        <a:srgbClr val="000000"/>
                      </a:solidFill>
                    </a:lnR>
                    <a:lnT w="720">
                      <a:solidFill>
                        <a:srgbClr val="000000"/>
                      </a:solidFill>
                    </a:lnT>
                    <a:lnB w="720">
                      <a:solidFill>
                        <a:srgbClr val="000000"/>
                      </a:solidFill>
                    </a:lnB>
                    <a:solidFill>
                      <a:srgbClr val="cccccc"/>
                    </a:solidFill>
                  </a:tcPr>
                </a:tc>
                <a:tc>
                  <a:txBody>
                    <a:bodyPr lIns="90000" rIns="90000">
                      <a:noAutofit/>
                    </a:bodyPr>
                    <a:p>
                      <a:pPr algn="ctr">
                        <a:lnSpc>
                          <a:spcPct val="150000"/>
                        </a:lnSpc>
                      </a:pPr>
                      <a:r>
                        <a:rPr b="0" lang="ru-RU" sz="1300" spc="-1" strike="noStrike">
                          <a:latin typeface="Times New Roman"/>
                        </a:rPr>
                        <a:t>SnO2 </a:t>
                      </a:r>
                      <a:endParaRPr b="0" lang="en-US" sz="1300" spc="-1" strike="noStrike">
                        <a:latin typeface="Arial"/>
                      </a:endParaRPr>
                    </a:p>
                  </a:txBody>
                  <a:tcPr marL="90000" marR="90000">
                    <a:lnL w="720">
                      <a:solidFill>
                        <a:srgbClr val="000000"/>
                      </a:solidFill>
                    </a:lnL>
                    <a:lnR w="720">
                      <a:solidFill>
                        <a:srgbClr val="000000"/>
                      </a:solidFill>
                    </a:lnR>
                    <a:lnT w="720">
                      <a:solidFill>
                        <a:srgbClr val="000000"/>
                      </a:solidFill>
                    </a:lnT>
                    <a:lnB w="720">
                      <a:solidFill>
                        <a:srgbClr val="000000"/>
                      </a:solidFill>
                    </a:lnB>
                    <a:solidFill>
                      <a:srgbClr val="cccccc"/>
                    </a:solidFill>
                  </a:tcPr>
                </a:tc>
              </a:tr>
              <a:tr h="391320">
                <a:tc>
                  <a:txBody>
                    <a:bodyPr lIns="90000" rIns="90000">
                      <a:noAutofit/>
                    </a:bodyPr>
                    <a:p>
                      <a:pPr algn="ctr">
                        <a:lnSpc>
                          <a:spcPct val="150000"/>
                        </a:lnSpc>
                      </a:pPr>
                      <a:r>
                        <a:rPr b="0" lang="ru-RU" sz="1300" spc="-1" strike="noStrike">
                          <a:latin typeface="Times New Roman"/>
                        </a:rPr>
                        <a:t>MQ-303A </a:t>
                      </a:r>
                      <a:endParaRPr b="0" lang="en-US" sz="1300" spc="-1" strike="noStrike">
                        <a:latin typeface="Arial"/>
                      </a:endParaRPr>
                    </a:p>
                  </a:txBody>
                  <a:tcPr marL="90000" marR="90000">
                    <a:lnL w="720">
                      <a:solidFill>
                        <a:srgbClr val="000000"/>
                      </a:solidFill>
                    </a:lnL>
                    <a:lnR w="720">
                      <a:solidFill>
                        <a:srgbClr val="000000"/>
                      </a:solidFill>
                    </a:lnR>
                    <a:lnT w="720">
                      <a:solidFill>
                        <a:srgbClr val="000000"/>
                      </a:solidFill>
                    </a:lnT>
                    <a:lnB w="720">
                      <a:solidFill>
                        <a:srgbClr val="000000"/>
                      </a:solidFill>
                    </a:lnB>
                    <a:solidFill>
                      <a:srgbClr val="e6e6e6"/>
                    </a:solidFill>
                  </a:tcPr>
                </a:tc>
                <a:tc>
                  <a:txBody>
                    <a:bodyPr lIns="90000" rIns="90000">
                      <a:noAutofit/>
                    </a:bodyPr>
                    <a:p>
                      <a:pPr algn="ctr">
                        <a:lnSpc>
                          <a:spcPct val="150000"/>
                        </a:lnSpc>
                      </a:pPr>
                      <a:r>
                        <a:rPr b="0" lang="ru-RU" sz="1300" spc="-1" strike="noStrike">
                          <a:latin typeface="Times New Roman"/>
                        </a:rPr>
                        <a:t>Alcohol</a:t>
                      </a:r>
                      <a:endParaRPr b="0" lang="en-US" sz="1300" spc="-1" strike="noStrike">
                        <a:latin typeface="Arial"/>
                      </a:endParaRPr>
                    </a:p>
                  </a:txBody>
                  <a:tcPr marL="90000" marR="90000">
                    <a:lnL w="720">
                      <a:solidFill>
                        <a:srgbClr val="000000"/>
                      </a:solidFill>
                    </a:lnL>
                    <a:lnR w="720">
                      <a:solidFill>
                        <a:srgbClr val="000000"/>
                      </a:solidFill>
                    </a:lnR>
                    <a:lnT w="720">
                      <a:solidFill>
                        <a:srgbClr val="000000"/>
                      </a:solidFill>
                    </a:lnT>
                    <a:lnB w="720">
                      <a:solidFill>
                        <a:srgbClr val="000000"/>
                      </a:solidFill>
                    </a:lnB>
                    <a:solidFill>
                      <a:srgbClr val="e6e6e6"/>
                    </a:solidFill>
                  </a:tcPr>
                </a:tc>
                <a:tc>
                  <a:txBody>
                    <a:bodyPr lIns="90000" rIns="90000">
                      <a:noAutofit/>
                    </a:bodyPr>
                    <a:p>
                      <a:pPr algn="ctr">
                        <a:lnSpc>
                          <a:spcPct val="150000"/>
                        </a:lnSpc>
                      </a:pPr>
                      <a:r>
                        <a:rPr b="0" lang="ru-RU" sz="1300" spc="-1" strike="noStrike">
                          <a:latin typeface="Times New Roman"/>
                        </a:rPr>
                        <a:t>-</a:t>
                      </a:r>
                      <a:endParaRPr b="0" lang="en-US" sz="1300" spc="-1" strike="noStrike">
                        <a:latin typeface="Arial"/>
                      </a:endParaRPr>
                    </a:p>
                  </a:txBody>
                  <a:tcPr marL="90000" marR="90000">
                    <a:lnL w="720">
                      <a:solidFill>
                        <a:srgbClr val="000000"/>
                      </a:solidFill>
                    </a:lnL>
                    <a:lnR w="720">
                      <a:solidFill>
                        <a:srgbClr val="000000"/>
                      </a:solidFill>
                    </a:lnR>
                    <a:lnT w="720">
                      <a:solidFill>
                        <a:srgbClr val="000000"/>
                      </a:solidFill>
                    </a:lnT>
                    <a:lnB w="720">
                      <a:solidFill>
                        <a:srgbClr val="000000"/>
                      </a:solidFill>
                    </a:lnB>
                    <a:solidFill>
                      <a:srgbClr val="e6e6e6"/>
                    </a:solidFill>
                  </a:tcPr>
                </a:tc>
              </a:tr>
              <a:tr h="391320">
                <a:tc>
                  <a:txBody>
                    <a:bodyPr lIns="90000" rIns="90000">
                      <a:noAutofit/>
                    </a:bodyPr>
                    <a:p>
                      <a:pPr algn="ctr">
                        <a:lnSpc>
                          <a:spcPct val="150000"/>
                        </a:lnSpc>
                      </a:pPr>
                      <a:r>
                        <a:rPr b="0" lang="ru-RU" sz="1300" spc="-1" strike="noStrike">
                          <a:latin typeface="Times New Roman"/>
                        </a:rPr>
                        <a:t>MQ-306 </a:t>
                      </a:r>
                      <a:endParaRPr b="0" lang="en-US" sz="1300" spc="-1" strike="noStrike">
                        <a:latin typeface="Arial"/>
                      </a:endParaRPr>
                    </a:p>
                  </a:txBody>
                  <a:tcPr marL="90000" marR="90000">
                    <a:lnL w="720">
                      <a:solidFill>
                        <a:srgbClr val="000000"/>
                      </a:solidFill>
                    </a:lnL>
                    <a:lnR w="720">
                      <a:solidFill>
                        <a:srgbClr val="000000"/>
                      </a:solidFill>
                    </a:lnR>
                    <a:lnT w="720">
                      <a:solidFill>
                        <a:srgbClr val="000000"/>
                      </a:solidFill>
                    </a:lnT>
                    <a:lnB w="720">
                      <a:solidFill>
                        <a:srgbClr val="000000"/>
                      </a:solidFill>
                    </a:lnB>
                    <a:solidFill>
                      <a:srgbClr val="cccccc"/>
                    </a:solidFill>
                  </a:tcPr>
                </a:tc>
                <a:tc>
                  <a:txBody>
                    <a:bodyPr lIns="90000" rIns="90000">
                      <a:noAutofit/>
                    </a:bodyPr>
                    <a:p>
                      <a:pPr algn="ctr">
                        <a:lnSpc>
                          <a:spcPct val="150000"/>
                        </a:lnSpc>
                      </a:pPr>
                      <a:r>
                        <a:rPr b="0" lang="ru-RU" sz="1300" spc="-1" strike="noStrike">
                          <a:latin typeface="Times New Roman"/>
                        </a:rPr>
                        <a:t>Liquefied natural gas</a:t>
                      </a:r>
                      <a:endParaRPr b="0" lang="en-US" sz="1300" spc="-1" strike="noStrike">
                        <a:latin typeface="Arial"/>
                      </a:endParaRPr>
                    </a:p>
                  </a:txBody>
                  <a:tcPr marL="90000" marR="90000">
                    <a:lnL w="720">
                      <a:solidFill>
                        <a:srgbClr val="000000"/>
                      </a:solidFill>
                    </a:lnL>
                    <a:lnR w="720">
                      <a:solidFill>
                        <a:srgbClr val="000000"/>
                      </a:solidFill>
                    </a:lnR>
                    <a:lnT w="720">
                      <a:solidFill>
                        <a:srgbClr val="000000"/>
                      </a:solidFill>
                    </a:lnT>
                    <a:lnB w="720">
                      <a:solidFill>
                        <a:srgbClr val="000000"/>
                      </a:solidFill>
                    </a:lnB>
                    <a:solidFill>
                      <a:srgbClr val="cccccc"/>
                    </a:solidFill>
                  </a:tcPr>
                </a:tc>
                <a:tc>
                  <a:txBody>
                    <a:bodyPr lIns="90000" rIns="90000">
                      <a:noAutofit/>
                    </a:bodyPr>
                    <a:p>
                      <a:pPr algn="ctr">
                        <a:lnSpc>
                          <a:spcPct val="150000"/>
                        </a:lnSpc>
                      </a:pPr>
                      <a:r>
                        <a:rPr b="0" lang="ru-RU" sz="1300" spc="-1" strike="noStrike">
                          <a:latin typeface="Times New Roman"/>
                        </a:rPr>
                        <a:t>-</a:t>
                      </a:r>
                      <a:endParaRPr b="0" lang="en-US" sz="1300" spc="-1" strike="noStrike">
                        <a:latin typeface="Arial"/>
                      </a:endParaRPr>
                    </a:p>
                  </a:txBody>
                  <a:tcPr marL="90000" marR="90000">
                    <a:lnL w="720">
                      <a:solidFill>
                        <a:srgbClr val="000000"/>
                      </a:solidFill>
                    </a:lnL>
                    <a:lnR w="720">
                      <a:solidFill>
                        <a:srgbClr val="000000"/>
                      </a:solidFill>
                    </a:lnR>
                    <a:lnT w="720">
                      <a:solidFill>
                        <a:srgbClr val="000000"/>
                      </a:solidFill>
                    </a:lnT>
                    <a:lnB w="720">
                      <a:solidFill>
                        <a:srgbClr val="000000"/>
                      </a:solidFill>
                    </a:lnB>
                    <a:solidFill>
                      <a:srgbClr val="cccccc"/>
                    </a:solidFill>
                  </a:tcPr>
                </a:tc>
              </a:tr>
              <a:tr h="395640">
                <a:tc>
                  <a:txBody>
                    <a:bodyPr lIns="90000" rIns="90000">
                      <a:noAutofit/>
                    </a:bodyPr>
                    <a:p>
                      <a:pPr algn="ctr">
                        <a:lnSpc>
                          <a:spcPct val="100000"/>
                        </a:lnSpc>
                      </a:pPr>
                      <a:r>
                        <a:rPr b="0" lang="ru-RU" sz="1300" spc="-1" strike="noStrike">
                          <a:latin typeface="Times New Roman"/>
                        </a:rPr>
                        <a:t>CCS811</a:t>
                      </a:r>
                      <a:endParaRPr b="0" lang="en-US" sz="1300" spc="-1" strike="noStrike">
                        <a:latin typeface="Arial"/>
                      </a:endParaRPr>
                    </a:p>
                  </a:txBody>
                  <a:tcPr marL="90000" marR="90000">
                    <a:lnL w="720">
                      <a:solidFill>
                        <a:srgbClr val="000000"/>
                      </a:solidFill>
                    </a:lnL>
                    <a:lnR w="720">
                      <a:solidFill>
                        <a:srgbClr val="000000"/>
                      </a:solidFill>
                    </a:lnR>
                    <a:lnT w="720">
                      <a:solidFill>
                        <a:srgbClr val="000000"/>
                      </a:solidFill>
                    </a:lnT>
                    <a:lnB w="720">
                      <a:solidFill>
                        <a:srgbClr val="000000"/>
                      </a:solidFill>
                    </a:lnB>
                    <a:solidFill>
                      <a:srgbClr val="e6e6e6"/>
                    </a:solidFill>
                  </a:tcPr>
                </a:tc>
                <a:tc>
                  <a:txBody>
                    <a:bodyPr lIns="90000" rIns="90000">
                      <a:noAutofit/>
                    </a:bodyPr>
                    <a:p>
                      <a:pPr algn="ctr">
                        <a:lnSpc>
                          <a:spcPct val="100000"/>
                        </a:lnSpc>
                      </a:pPr>
                      <a:r>
                        <a:rPr b="0" lang="ru-RU" sz="1300" spc="-1" strike="noStrike">
                          <a:latin typeface="Times New Roman"/>
                        </a:rPr>
                        <a:t>CO2, VOC</a:t>
                      </a:r>
                      <a:endParaRPr b="0" lang="en-US" sz="1300" spc="-1" strike="noStrike">
                        <a:latin typeface="Arial"/>
                      </a:endParaRPr>
                    </a:p>
                  </a:txBody>
                  <a:tcPr marL="90000" marR="90000">
                    <a:lnL w="720">
                      <a:solidFill>
                        <a:srgbClr val="000000"/>
                      </a:solidFill>
                    </a:lnL>
                    <a:lnR w="720">
                      <a:solidFill>
                        <a:srgbClr val="000000"/>
                      </a:solidFill>
                    </a:lnR>
                    <a:lnT w="720">
                      <a:solidFill>
                        <a:srgbClr val="000000"/>
                      </a:solidFill>
                    </a:lnT>
                    <a:lnB w="720">
                      <a:solidFill>
                        <a:srgbClr val="000000"/>
                      </a:solidFill>
                    </a:lnB>
                    <a:solidFill>
                      <a:srgbClr val="e6e6e6"/>
                    </a:solidFill>
                  </a:tcPr>
                </a:tc>
                <a:tc>
                  <a:txBody>
                    <a:bodyPr lIns="90000" rIns="90000">
                      <a:noAutofit/>
                    </a:bodyPr>
                    <a:p>
                      <a:pPr algn="ctr">
                        <a:lnSpc>
                          <a:spcPct val="150000"/>
                        </a:lnSpc>
                        <a:spcAft>
                          <a:spcPts val="1001"/>
                        </a:spcAft>
                      </a:pPr>
                      <a:r>
                        <a:rPr b="0" lang="ru-RU" sz="1300" spc="-1" strike="noStrike">
                          <a:solidFill>
                            <a:srgbClr val="000000"/>
                          </a:solidFill>
                          <a:latin typeface="Times New Roman"/>
                          <a:ea typeface="Microsoft YaHei"/>
                        </a:rPr>
                        <a:t>MOX</a:t>
                      </a:r>
                      <a:endParaRPr b="0" lang="en-US" sz="1300" spc="-1" strike="noStrike">
                        <a:latin typeface="Arial"/>
                      </a:endParaRPr>
                    </a:p>
                  </a:txBody>
                  <a:tcPr marL="90000" marR="90000">
                    <a:lnL w="720">
                      <a:solidFill>
                        <a:srgbClr val="000000"/>
                      </a:solidFill>
                    </a:lnL>
                    <a:lnR w="720">
                      <a:solidFill>
                        <a:srgbClr val="000000"/>
                      </a:solidFill>
                    </a:lnR>
                    <a:lnT w="720">
                      <a:solidFill>
                        <a:srgbClr val="000000"/>
                      </a:solidFill>
                    </a:lnT>
                    <a:lnB w="720">
                      <a:solidFill>
                        <a:srgbClr val="000000"/>
                      </a:solidFill>
                    </a:lnB>
                    <a:solidFill>
                      <a:srgbClr val="e6e6e6"/>
                    </a:solidFill>
                  </a:tcPr>
                </a:tc>
              </a:tr>
            </a:tbl>
          </a:graphicData>
        </a:graphic>
      </p:graphicFrame>
      <p:sp>
        <p:nvSpPr>
          <p:cNvPr id="92" name="CustomShape 2"/>
          <p:cNvSpPr/>
          <p:nvPr/>
        </p:nvSpPr>
        <p:spPr>
          <a:xfrm>
            <a:off x="2628000" y="-109080"/>
            <a:ext cx="4821480" cy="69948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0" lang="ru-RU" sz="2000" spc="-1" strike="noStrike">
                <a:solidFill>
                  <a:srgbClr val="000000"/>
                </a:solidFill>
                <a:latin typeface="Times New Roman"/>
                <a:ea typeface="DejaVu Sans"/>
              </a:rPr>
              <a:t>Comparison of MQ and </a:t>
            </a:r>
            <a:r>
              <a:rPr b="0" lang="ru-RU" sz="2000" spc="-1" strike="noStrike">
                <a:solidFill>
                  <a:srgbClr val="000000"/>
                </a:solidFill>
                <a:latin typeface="Times New Roman"/>
                <a:ea typeface="DejaVu Sans"/>
              </a:rPr>
              <a:t>CCS811 series sensors:</a:t>
            </a:r>
            <a:endParaRPr b="0" lang="en-US" sz="2000" spc="-1" strike="noStrike">
              <a:latin typeface="Arial"/>
            </a:endParaRPr>
          </a:p>
        </p:txBody>
      </p:sp>
      <p:sp>
        <p:nvSpPr>
          <p:cNvPr id="93" name="CustomShape 3"/>
          <p:cNvSpPr/>
          <p:nvPr/>
        </p:nvSpPr>
        <p:spPr>
          <a:xfrm>
            <a:off x="9648000" y="5040"/>
            <a:ext cx="431280" cy="455400"/>
          </a:xfrm>
          <a:prstGeom prst="rect">
            <a:avLst/>
          </a:prstGeom>
          <a:noFill/>
          <a:ln w="0">
            <a:noFill/>
          </a:ln>
        </p:spPr>
        <p:style>
          <a:lnRef idx="0"/>
          <a:fillRef idx="0"/>
          <a:effectRef idx="0"/>
          <a:fontRef idx="minor"/>
        </p:style>
        <p:txBody>
          <a:bodyPr lIns="90000" rIns="90000" tIns="45000" bIns="45000">
            <a:spAutoFit/>
          </a:bodyPr>
          <a:p>
            <a:pPr>
              <a:lnSpc>
                <a:spcPct val="100000"/>
              </a:lnSpc>
            </a:pPr>
            <a:fld id="{EC42A2B8-FD7E-4B5B-83D3-6D6620C589D6}" type="slidenum">
              <a:rPr b="0" lang="ru-RU" sz="2400" spc="-1" strike="noStrike">
                <a:solidFill>
                  <a:srgbClr val="000000"/>
                </a:solidFill>
                <a:latin typeface="Arial"/>
                <a:ea typeface="DejaVu Sans"/>
              </a:rPr>
              <a:t>&lt;number&gt;</a:t>
            </a:fld>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94" name="" descr=""/>
          <p:cNvPicPr/>
          <p:nvPr/>
        </p:nvPicPr>
        <p:blipFill>
          <a:blip r:embed="rId1"/>
          <a:stretch/>
        </p:blipFill>
        <p:spPr>
          <a:xfrm>
            <a:off x="2160" y="935640"/>
            <a:ext cx="5538960" cy="3819960"/>
          </a:xfrm>
          <a:prstGeom prst="rect">
            <a:avLst/>
          </a:prstGeom>
          <a:ln w="0">
            <a:noFill/>
          </a:ln>
        </p:spPr>
      </p:pic>
      <p:pic>
        <p:nvPicPr>
          <p:cNvPr id="95" name="" descr=""/>
          <p:cNvPicPr/>
          <p:nvPr/>
        </p:nvPicPr>
        <p:blipFill>
          <a:blip r:embed="rId2"/>
          <a:stretch/>
        </p:blipFill>
        <p:spPr>
          <a:xfrm>
            <a:off x="5615280" y="1811520"/>
            <a:ext cx="4404960" cy="2073600"/>
          </a:xfrm>
          <a:prstGeom prst="rect">
            <a:avLst/>
          </a:prstGeom>
          <a:ln w="0">
            <a:noFill/>
          </a:ln>
        </p:spPr>
      </p:pic>
      <p:sp>
        <p:nvSpPr>
          <p:cNvPr id="96" name="CustomShape 1"/>
          <p:cNvSpPr/>
          <p:nvPr/>
        </p:nvSpPr>
        <p:spPr>
          <a:xfrm>
            <a:off x="3498120" y="215640"/>
            <a:ext cx="3341160" cy="63828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0" lang="ru-RU" sz="1800" spc="-1" strike="noStrike">
                <a:solidFill>
                  <a:srgbClr val="000000"/>
                </a:solidFill>
                <a:latin typeface="Arial"/>
                <a:ea typeface="DejaVu Sans"/>
              </a:rPr>
              <a:t>Example of MQ series </a:t>
            </a:r>
            <a:r>
              <a:rPr b="0" lang="ru-RU" sz="1800" spc="-1" strike="noStrike">
                <a:solidFill>
                  <a:srgbClr val="000000"/>
                </a:solidFill>
                <a:latin typeface="Arial"/>
                <a:ea typeface="DejaVu Sans"/>
              </a:rPr>
              <a:t>sensors:</a:t>
            </a:r>
            <a:endParaRPr b="0" lang="en-US" sz="1800" spc="-1" strike="noStrike">
              <a:latin typeface="Arial"/>
            </a:endParaRPr>
          </a:p>
        </p:txBody>
      </p:sp>
      <p:sp>
        <p:nvSpPr>
          <p:cNvPr id="97" name="CustomShape 2"/>
          <p:cNvSpPr/>
          <p:nvPr/>
        </p:nvSpPr>
        <p:spPr>
          <a:xfrm>
            <a:off x="9648000" y="5040"/>
            <a:ext cx="431280" cy="455400"/>
          </a:xfrm>
          <a:prstGeom prst="rect">
            <a:avLst/>
          </a:prstGeom>
          <a:noFill/>
          <a:ln w="0">
            <a:noFill/>
          </a:ln>
        </p:spPr>
        <p:style>
          <a:lnRef idx="0"/>
          <a:fillRef idx="0"/>
          <a:effectRef idx="0"/>
          <a:fontRef idx="minor"/>
        </p:style>
        <p:txBody>
          <a:bodyPr lIns="90000" rIns="90000" tIns="45000" bIns="45000">
            <a:spAutoFit/>
          </a:bodyPr>
          <a:p>
            <a:pPr>
              <a:lnSpc>
                <a:spcPct val="100000"/>
              </a:lnSpc>
            </a:pPr>
            <a:fld id="{9B8D4269-B82A-4458-A6CC-4856DBCDD90D}" type="slidenum">
              <a:rPr b="0" lang="ru-RU" sz="2400" spc="-1" strike="noStrike">
                <a:solidFill>
                  <a:srgbClr val="000000"/>
                </a:solidFill>
                <a:latin typeface="Arial"/>
                <a:ea typeface="DejaVu Sans"/>
              </a:rPr>
              <a:t>&lt;number&gt;</a:t>
            </a:fld>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aphicFrame>
        <p:nvGraphicFramePr>
          <p:cNvPr id="98" name="Table 1"/>
          <p:cNvGraphicFramePr/>
          <p:nvPr/>
        </p:nvGraphicFramePr>
        <p:xfrm>
          <a:off x="37080" y="488160"/>
          <a:ext cx="10033200" cy="5011560"/>
        </p:xfrm>
        <a:graphic>
          <a:graphicData uri="http://schemas.openxmlformats.org/drawingml/2006/table">
            <a:tbl>
              <a:tblPr/>
              <a:tblGrid>
                <a:gridCol w="3245040"/>
                <a:gridCol w="3237480"/>
                <a:gridCol w="3551040"/>
              </a:tblGrid>
              <a:tr h="365760">
                <a:tc>
                  <a:tcPr marL="90000" marR="90000">
                    <a:lnL w="14400">
                      <a:solidFill>
                        <a:srgbClr val="000000"/>
                      </a:solidFill>
                    </a:lnL>
                    <a:lnR w="14400">
                      <a:solidFill>
                        <a:srgbClr val="000000"/>
                      </a:solidFill>
                    </a:lnR>
                    <a:lnT w="14400">
                      <a:solidFill>
                        <a:srgbClr val="000000"/>
                      </a:solidFill>
                    </a:lnT>
                    <a:lnB w="14400">
                      <a:solidFill>
                        <a:srgbClr val="000000"/>
                      </a:solidFill>
                    </a:lnB>
                    <a:solidFill>
                      <a:srgbClr val="b3b3b3"/>
                    </a:solidFill>
                  </a:tcPr>
                </a:tc>
                <a:tc>
                  <a:txBody>
                    <a:bodyPr lIns="90000" rIns="90000">
                      <a:noAutofit/>
                    </a:bodyPr>
                    <a:p>
                      <a:pPr algn="ctr">
                        <a:lnSpc>
                          <a:spcPct val="150000"/>
                        </a:lnSpc>
                      </a:pPr>
                      <a:r>
                        <a:rPr b="1" lang="ru-RU" sz="1300" spc="-1" strike="noStrike">
                          <a:latin typeface="Times New Roman"/>
                        </a:rPr>
                        <a:t>Microcontroller</a:t>
                      </a:r>
                      <a:endParaRPr b="0" lang="en-US" sz="1300" spc="-1" strike="noStrike">
                        <a:latin typeface="Arial"/>
                      </a:endParaRPr>
                    </a:p>
                  </a:txBody>
                  <a:tcPr marL="90000" marR="90000">
                    <a:lnL w="14400">
                      <a:solidFill>
                        <a:srgbClr val="000000"/>
                      </a:solidFill>
                    </a:lnL>
                    <a:lnR w="14400">
                      <a:solidFill>
                        <a:srgbClr val="000000"/>
                      </a:solidFill>
                    </a:lnR>
                    <a:lnT w="14400">
                      <a:solidFill>
                        <a:srgbClr val="000000"/>
                      </a:solidFill>
                    </a:lnT>
                    <a:lnB w="14400">
                      <a:solidFill>
                        <a:srgbClr val="000000"/>
                      </a:solidFill>
                    </a:lnB>
                    <a:solidFill>
                      <a:srgbClr val="b3b3b3"/>
                    </a:solidFill>
                  </a:tcPr>
                </a:tc>
                <a:tc>
                  <a:txBody>
                    <a:bodyPr lIns="90000" rIns="90000">
                      <a:noAutofit/>
                    </a:bodyPr>
                    <a:p>
                      <a:pPr algn="ctr">
                        <a:lnSpc>
                          <a:spcPct val="150000"/>
                        </a:lnSpc>
                      </a:pPr>
                      <a:r>
                        <a:rPr b="1" lang="ru-RU" sz="1300" spc="-1" strike="noStrike">
                          <a:latin typeface="Times New Roman"/>
                        </a:rPr>
                        <a:t>Single board computer</a:t>
                      </a:r>
                      <a:endParaRPr b="0" lang="en-US" sz="1300" spc="-1" strike="noStrike">
                        <a:latin typeface="Arial"/>
                      </a:endParaRPr>
                    </a:p>
                  </a:txBody>
                  <a:tcPr marL="90000" marR="90000">
                    <a:lnL w="14400">
                      <a:solidFill>
                        <a:srgbClr val="000000"/>
                      </a:solidFill>
                    </a:lnL>
                    <a:lnR w="14400">
                      <a:solidFill>
                        <a:srgbClr val="000000"/>
                      </a:solidFill>
                    </a:lnR>
                    <a:lnT w="14400">
                      <a:solidFill>
                        <a:srgbClr val="000000"/>
                      </a:solidFill>
                    </a:lnT>
                    <a:lnB w="14400">
                      <a:solidFill>
                        <a:srgbClr val="000000"/>
                      </a:solidFill>
                    </a:lnB>
                    <a:solidFill>
                      <a:srgbClr val="b3b3b3"/>
                    </a:solidFill>
                  </a:tcPr>
                </a:tc>
              </a:tr>
              <a:tr h="1452600">
                <a:tc>
                  <a:txBody>
                    <a:bodyPr lIns="90000" rIns="90000">
                      <a:noAutofit/>
                    </a:bodyPr>
                    <a:p>
                      <a:pPr algn="ctr">
                        <a:lnSpc>
                          <a:spcPct val="150000"/>
                        </a:lnSpc>
                      </a:pPr>
                      <a:r>
                        <a:rPr b="0" lang="ru-RU" sz="1300" spc="-1" strike="noStrike">
                          <a:latin typeface="Times New Roman"/>
                        </a:rPr>
                        <a:t>Productivity</a:t>
                      </a:r>
                      <a:endParaRPr b="0" lang="en-US" sz="1300" spc="-1" strike="noStrike">
                        <a:latin typeface="Arial"/>
                      </a:endParaRPr>
                    </a:p>
                  </a:txBody>
                  <a:tcPr marL="90000" marR="90000">
                    <a:lnL w="14400">
                      <a:solidFill>
                        <a:srgbClr val="000000"/>
                      </a:solidFill>
                    </a:lnL>
                    <a:lnR w="14400">
                      <a:solidFill>
                        <a:srgbClr val="000000"/>
                      </a:solidFill>
                    </a:lnR>
                    <a:lnT w="14400">
                      <a:solidFill>
                        <a:srgbClr val="000000"/>
                      </a:solidFill>
                    </a:lnT>
                    <a:lnB w="14400">
                      <a:solidFill>
                        <a:srgbClr val="000000"/>
                      </a:solidFill>
                    </a:lnB>
                    <a:solidFill>
                      <a:srgbClr val="cccccc"/>
                    </a:solidFill>
                  </a:tcPr>
                </a:tc>
                <a:tc>
                  <a:txBody>
                    <a:bodyPr lIns="90000" rIns="90000">
                      <a:noAutofit/>
                    </a:bodyPr>
                    <a:p>
                      <a:pPr algn="ctr">
                        <a:lnSpc>
                          <a:spcPct val="150000"/>
                        </a:lnSpc>
                      </a:pPr>
                      <a:r>
                        <a:rPr b="0" lang="ru-RU" sz="1300" spc="-1" strike="noStrike">
                          <a:latin typeface="Times New Roman"/>
                        </a:rPr>
                        <a:t>1 core,</a:t>
                      </a:r>
                      <a:endParaRPr b="0" lang="en-US" sz="1300" spc="-1" strike="noStrike">
                        <a:latin typeface="Arial"/>
                      </a:endParaRPr>
                    </a:p>
                    <a:p>
                      <a:pPr algn="ctr">
                        <a:lnSpc>
                          <a:spcPct val="150000"/>
                        </a:lnSpc>
                      </a:pPr>
                      <a:r>
                        <a:rPr b="0" lang="ru-RU" sz="1300" spc="-1" strike="noStrike">
                          <a:latin typeface="Times New Roman"/>
                        </a:rPr>
                        <a:t>tens to hundreds of MHz,</a:t>
                      </a:r>
                      <a:endParaRPr b="0" lang="en-US" sz="1300" spc="-1" strike="noStrike">
                        <a:latin typeface="Arial"/>
                      </a:endParaRPr>
                    </a:p>
                    <a:p>
                      <a:pPr algn="ctr">
                        <a:lnSpc>
                          <a:spcPct val="150000"/>
                        </a:lnSpc>
                      </a:pPr>
                      <a:r>
                        <a:rPr b="0" lang="ru-RU" sz="1300" spc="-1" strike="noStrike">
                          <a:latin typeface="Times New Roman"/>
                        </a:rPr>
                        <a:t>dozens of KB of RAM,</a:t>
                      </a:r>
                      <a:endParaRPr b="0" lang="en-US" sz="1300" spc="-1" strike="noStrike">
                        <a:latin typeface="Arial"/>
                      </a:endParaRPr>
                    </a:p>
                    <a:p>
                      <a:pPr algn="ctr">
                        <a:lnSpc>
                          <a:spcPct val="150000"/>
                        </a:lnSpc>
                      </a:pPr>
                      <a:r>
                        <a:rPr b="0" lang="ru-RU" sz="1300" spc="-1" strike="noStrike">
                          <a:latin typeface="Times New Roman"/>
                        </a:rPr>
                        <a:t>tens to hundreds of KB of permanent memory.</a:t>
                      </a:r>
                      <a:endParaRPr b="0" lang="en-US" sz="1300" spc="-1" strike="noStrike">
                        <a:latin typeface="Arial"/>
                      </a:endParaRPr>
                    </a:p>
                  </a:txBody>
                  <a:tcPr marL="90000" marR="90000">
                    <a:lnL w="14400">
                      <a:solidFill>
                        <a:srgbClr val="000000"/>
                      </a:solidFill>
                    </a:lnL>
                    <a:lnR w="14400">
                      <a:solidFill>
                        <a:srgbClr val="000000"/>
                      </a:solidFill>
                    </a:lnR>
                    <a:lnT w="14400">
                      <a:solidFill>
                        <a:srgbClr val="000000"/>
                      </a:solidFill>
                    </a:lnT>
                    <a:lnB w="14400">
                      <a:solidFill>
                        <a:srgbClr val="000000"/>
                      </a:solidFill>
                    </a:lnB>
                    <a:solidFill>
                      <a:srgbClr val="cccccc"/>
                    </a:solidFill>
                  </a:tcPr>
                </a:tc>
                <a:tc>
                  <a:txBody>
                    <a:bodyPr lIns="90000" rIns="90000">
                      <a:noAutofit/>
                    </a:bodyPr>
                    <a:p>
                      <a:pPr algn="ctr">
                        <a:lnSpc>
                          <a:spcPct val="150000"/>
                        </a:lnSpc>
                      </a:pPr>
                      <a:r>
                        <a:rPr b="0" lang="ru-RU" sz="1300" spc="-1" strike="noStrike">
                          <a:latin typeface="Times New Roman"/>
                        </a:rPr>
                        <a:t>1 or more cores,</a:t>
                      </a:r>
                      <a:endParaRPr b="0" lang="en-US" sz="1300" spc="-1" strike="noStrike">
                        <a:latin typeface="Arial"/>
                      </a:endParaRPr>
                    </a:p>
                    <a:p>
                      <a:pPr algn="ctr">
                        <a:lnSpc>
                          <a:spcPct val="150000"/>
                        </a:lnSpc>
                      </a:pPr>
                      <a:r>
                        <a:rPr b="0" lang="ru-RU" sz="1300" spc="-1" strike="noStrike">
                          <a:latin typeface="Times New Roman"/>
                        </a:rPr>
                        <a:t>hundreds of thousands of MHz,</a:t>
                      </a:r>
                      <a:endParaRPr b="0" lang="en-US" sz="1300" spc="-1" strike="noStrike">
                        <a:latin typeface="Arial"/>
                      </a:endParaRPr>
                    </a:p>
                    <a:p>
                      <a:pPr algn="ctr">
                        <a:lnSpc>
                          <a:spcPct val="150000"/>
                        </a:lnSpc>
                      </a:pPr>
                      <a:r>
                        <a:rPr b="0" lang="ru-RU" sz="1300" spc="-1" strike="noStrike">
                          <a:latin typeface="Times New Roman"/>
                        </a:rPr>
                        <a:t>hundreds of MB of RAM,</a:t>
                      </a:r>
                      <a:endParaRPr b="0" lang="en-US" sz="1300" spc="-1" strike="noStrike">
                        <a:latin typeface="Arial"/>
                      </a:endParaRPr>
                    </a:p>
                    <a:p>
                      <a:pPr algn="ctr">
                        <a:lnSpc>
                          <a:spcPct val="150000"/>
                        </a:lnSpc>
                      </a:pPr>
                      <a:r>
                        <a:rPr b="0" lang="ru-RU" sz="1300" spc="-1" strike="noStrike">
                          <a:latin typeface="Times New Roman"/>
                        </a:rPr>
                        <a:t>gigabytes of non-volatile memory.</a:t>
                      </a:r>
                      <a:endParaRPr b="0" lang="en-US" sz="1300" spc="-1" strike="noStrike">
                        <a:latin typeface="Arial"/>
                      </a:endParaRPr>
                    </a:p>
                  </a:txBody>
                  <a:tcPr marL="90000" marR="90000">
                    <a:lnL w="14400">
                      <a:solidFill>
                        <a:srgbClr val="000000"/>
                      </a:solidFill>
                    </a:lnL>
                    <a:lnR w="14400">
                      <a:solidFill>
                        <a:srgbClr val="000000"/>
                      </a:solidFill>
                    </a:lnR>
                    <a:lnT w="14400">
                      <a:solidFill>
                        <a:srgbClr val="000000"/>
                      </a:solidFill>
                    </a:lnT>
                    <a:lnB w="14400">
                      <a:solidFill>
                        <a:srgbClr val="000000"/>
                      </a:solidFill>
                    </a:lnB>
                    <a:solidFill>
                      <a:srgbClr val="cccccc"/>
                    </a:solidFill>
                  </a:tcPr>
                </a:tc>
              </a:tr>
              <a:tr h="638280">
                <a:tc>
                  <a:txBody>
                    <a:bodyPr lIns="90000" rIns="90000">
                      <a:noAutofit/>
                    </a:bodyPr>
                    <a:p>
                      <a:pPr algn="ctr">
                        <a:lnSpc>
                          <a:spcPct val="150000"/>
                        </a:lnSpc>
                      </a:pPr>
                      <a:r>
                        <a:rPr b="0" lang="ru-RU" sz="1300" spc="-1" strike="noStrike">
                          <a:latin typeface="Times New Roman"/>
                        </a:rPr>
                        <a:t>Multitasking</a:t>
                      </a:r>
                      <a:endParaRPr b="0" lang="en-US" sz="1300" spc="-1" strike="noStrike">
                        <a:latin typeface="Arial"/>
                      </a:endParaRPr>
                    </a:p>
                  </a:txBody>
                  <a:tcPr marL="90000" marR="90000">
                    <a:lnL w="14400">
                      <a:solidFill>
                        <a:srgbClr val="000000"/>
                      </a:solidFill>
                    </a:lnL>
                    <a:lnR w="14400">
                      <a:solidFill>
                        <a:srgbClr val="000000"/>
                      </a:solidFill>
                    </a:lnR>
                    <a:lnT w="14400">
                      <a:solidFill>
                        <a:srgbClr val="000000"/>
                      </a:solidFill>
                    </a:lnT>
                    <a:lnB w="14400">
                      <a:solidFill>
                        <a:srgbClr val="000000"/>
                      </a:solidFill>
                    </a:lnB>
                    <a:solidFill>
                      <a:srgbClr val="e6e6e6"/>
                    </a:solidFill>
                  </a:tcPr>
                </a:tc>
                <a:tc>
                  <a:txBody>
                    <a:bodyPr lIns="90000" rIns="90000">
                      <a:noAutofit/>
                    </a:bodyPr>
                    <a:p>
                      <a:pPr algn="ctr">
                        <a:lnSpc>
                          <a:spcPct val="150000"/>
                        </a:lnSpc>
                      </a:pPr>
                      <a:r>
                        <a:rPr b="0" lang="ru-RU" sz="1300" spc="-1" strike="noStrike">
                          <a:latin typeface="Times New Roman"/>
                        </a:rPr>
                        <a:t>No.</a:t>
                      </a:r>
                      <a:endParaRPr b="0" lang="en-US" sz="1300" spc="-1" strike="noStrike">
                        <a:latin typeface="Arial"/>
                      </a:endParaRPr>
                    </a:p>
                  </a:txBody>
                  <a:tcPr marL="90000" marR="90000">
                    <a:lnL w="14400">
                      <a:solidFill>
                        <a:srgbClr val="000000"/>
                      </a:solidFill>
                    </a:lnL>
                    <a:lnR w="14400">
                      <a:solidFill>
                        <a:srgbClr val="000000"/>
                      </a:solidFill>
                    </a:lnR>
                    <a:lnT w="14400">
                      <a:solidFill>
                        <a:srgbClr val="000000"/>
                      </a:solidFill>
                    </a:lnT>
                    <a:lnB w="14400">
                      <a:solidFill>
                        <a:srgbClr val="000000"/>
                      </a:solidFill>
                    </a:lnB>
                    <a:solidFill>
                      <a:srgbClr val="e6e6e6"/>
                    </a:solidFill>
                  </a:tcPr>
                </a:tc>
                <a:tc>
                  <a:txBody>
                    <a:bodyPr lIns="90000" rIns="90000">
                      <a:noAutofit/>
                    </a:bodyPr>
                    <a:p>
                      <a:pPr algn="ctr">
                        <a:lnSpc>
                          <a:spcPct val="150000"/>
                        </a:lnSpc>
                      </a:pPr>
                      <a:r>
                        <a:rPr b="0" lang="ru-RU" sz="1300" spc="-1" strike="noStrike">
                          <a:latin typeface="Times New Roman"/>
                        </a:rPr>
                        <a:t>So.</a:t>
                      </a:r>
                      <a:endParaRPr b="0" lang="en-US" sz="1300" spc="-1" strike="noStrike">
                        <a:latin typeface="Arial"/>
                      </a:endParaRPr>
                    </a:p>
                    <a:p>
                      <a:pPr algn="ctr">
                        <a:lnSpc>
                          <a:spcPct val="150000"/>
                        </a:lnSpc>
                      </a:pPr>
                      <a:r>
                        <a:rPr b="0" lang="ru-RU" sz="1300" spc="-1" strike="noStrike">
                          <a:latin typeface="Times New Roman"/>
                        </a:rPr>
                        <a:t>Managed by Raspbian OS.</a:t>
                      </a:r>
                      <a:endParaRPr b="0" lang="en-US" sz="1300" spc="-1" strike="noStrike">
                        <a:latin typeface="Arial"/>
                      </a:endParaRPr>
                    </a:p>
                  </a:txBody>
                  <a:tcPr marL="90000" marR="90000">
                    <a:lnL w="14400">
                      <a:solidFill>
                        <a:srgbClr val="000000"/>
                      </a:solidFill>
                    </a:lnL>
                    <a:lnR w="14400">
                      <a:solidFill>
                        <a:srgbClr val="000000"/>
                      </a:solidFill>
                    </a:lnR>
                    <a:lnT w="14400">
                      <a:solidFill>
                        <a:srgbClr val="000000"/>
                      </a:solidFill>
                    </a:lnT>
                    <a:lnB w="14400">
                      <a:solidFill>
                        <a:srgbClr val="000000"/>
                      </a:solidFill>
                    </a:lnB>
                    <a:solidFill>
                      <a:srgbClr val="e6e6e6"/>
                    </a:solidFill>
                  </a:tcPr>
                </a:tc>
              </a:tr>
              <a:tr h="638280">
                <a:tc>
                  <a:txBody>
                    <a:bodyPr lIns="90000" rIns="90000">
                      <a:noAutofit/>
                    </a:bodyPr>
                    <a:p>
                      <a:pPr algn="ctr">
                        <a:lnSpc>
                          <a:spcPct val="150000"/>
                        </a:lnSpc>
                      </a:pPr>
                      <a:r>
                        <a:rPr b="0" lang="ru-RU" sz="1300" spc="-1" strike="noStrike">
                          <a:latin typeface="Times New Roman"/>
                        </a:rPr>
                        <a:t>Ease of working with the Internet</a:t>
                      </a:r>
                      <a:endParaRPr b="0" lang="en-US" sz="1300" spc="-1" strike="noStrike">
                        <a:latin typeface="Arial"/>
                      </a:endParaRPr>
                    </a:p>
                  </a:txBody>
                  <a:tcPr marL="90000" marR="90000">
                    <a:lnL w="14400">
                      <a:solidFill>
                        <a:srgbClr val="000000"/>
                      </a:solidFill>
                    </a:lnL>
                    <a:lnR w="14400">
                      <a:solidFill>
                        <a:srgbClr val="000000"/>
                      </a:solidFill>
                    </a:lnR>
                    <a:lnT w="14400">
                      <a:solidFill>
                        <a:srgbClr val="000000"/>
                      </a:solidFill>
                    </a:lnT>
                    <a:lnB w="14400">
                      <a:solidFill>
                        <a:srgbClr val="000000"/>
                      </a:solidFill>
                    </a:lnB>
                    <a:solidFill>
                      <a:srgbClr val="cccccc"/>
                    </a:solidFill>
                  </a:tcPr>
                </a:tc>
                <a:tc>
                  <a:txBody>
                    <a:bodyPr lIns="90000" rIns="90000">
                      <a:noAutofit/>
                    </a:bodyPr>
                    <a:p>
                      <a:pPr algn="ctr">
                        <a:lnSpc>
                          <a:spcPct val="150000"/>
                        </a:lnSpc>
                      </a:pPr>
                      <a:r>
                        <a:rPr b="0" lang="ru-RU" sz="1300" spc="-1" strike="noStrike">
                          <a:latin typeface="Times New Roman"/>
                        </a:rPr>
                        <a:t>Additional modules and in-depth knowledge of protocols are usually required.</a:t>
                      </a:r>
                      <a:endParaRPr b="0" lang="en-US" sz="1300" spc="-1" strike="noStrike">
                        <a:latin typeface="Arial"/>
                      </a:endParaRPr>
                    </a:p>
                  </a:txBody>
                  <a:tcPr marL="90000" marR="90000">
                    <a:lnL w="14400">
                      <a:solidFill>
                        <a:srgbClr val="000000"/>
                      </a:solidFill>
                    </a:lnL>
                    <a:lnR w="14400">
                      <a:solidFill>
                        <a:srgbClr val="000000"/>
                      </a:solidFill>
                    </a:lnR>
                    <a:lnT w="14400">
                      <a:solidFill>
                        <a:srgbClr val="000000"/>
                      </a:solidFill>
                    </a:lnT>
                    <a:lnB w="14400">
                      <a:solidFill>
                        <a:srgbClr val="000000"/>
                      </a:solidFill>
                    </a:lnB>
                    <a:solidFill>
                      <a:srgbClr val="cccccc"/>
                    </a:solidFill>
                  </a:tcPr>
                </a:tc>
                <a:tc>
                  <a:txBody>
                    <a:bodyPr lIns="90000" rIns="90000">
                      <a:noAutofit/>
                    </a:bodyPr>
                    <a:p>
                      <a:pPr algn="ctr">
                        <a:lnSpc>
                          <a:spcPct val="150000"/>
                        </a:lnSpc>
                      </a:pPr>
                      <a:r>
                        <a:rPr b="0" lang="ru-RU" sz="1300" spc="-1" strike="noStrike">
                          <a:latin typeface="Times New Roman"/>
                        </a:rPr>
                        <a:t>Easily connected from the box, the network module is usually already installed on the board.</a:t>
                      </a:r>
                      <a:endParaRPr b="0" lang="en-US" sz="1300" spc="-1" strike="noStrike">
                        <a:latin typeface="Arial"/>
                      </a:endParaRPr>
                    </a:p>
                  </a:txBody>
                  <a:tcPr marL="90000" marR="90000">
                    <a:lnL w="14400">
                      <a:solidFill>
                        <a:srgbClr val="000000"/>
                      </a:solidFill>
                    </a:lnL>
                    <a:lnR w="14400">
                      <a:solidFill>
                        <a:srgbClr val="000000"/>
                      </a:solidFill>
                    </a:lnR>
                    <a:lnT w="14400">
                      <a:solidFill>
                        <a:srgbClr val="000000"/>
                      </a:solidFill>
                    </a:lnT>
                    <a:lnB w="14400">
                      <a:solidFill>
                        <a:srgbClr val="000000"/>
                      </a:solidFill>
                    </a:lnB>
                    <a:solidFill>
                      <a:srgbClr val="cccccc"/>
                    </a:solidFill>
                  </a:tcPr>
                </a:tc>
              </a:tr>
              <a:tr h="910440">
                <a:tc>
                  <a:txBody>
                    <a:bodyPr lIns="90000" rIns="90000">
                      <a:noAutofit/>
                    </a:bodyPr>
                    <a:p>
                      <a:pPr algn="ctr">
                        <a:lnSpc>
                          <a:spcPct val="150000"/>
                        </a:lnSpc>
                      </a:pPr>
                      <a:r>
                        <a:rPr b="0" lang="ru-RU" sz="1300" spc="-1" strike="noStrike">
                          <a:latin typeface="Times New Roman"/>
                        </a:rPr>
                        <a:t>Battery life </a:t>
                      </a:r>
                      <a:endParaRPr b="0" lang="en-US" sz="1300" spc="-1" strike="noStrike">
                        <a:latin typeface="Arial"/>
                      </a:endParaRPr>
                    </a:p>
                  </a:txBody>
                  <a:tcPr marL="90000" marR="90000">
                    <a:lnL w="14400">
                      <a:solidFill>
                        <a:srgbClr val="000000"/>
                      </a:solidFill>
                    </a:lnL>
                    <a:lnR w="14400">
                      <a:solidFill>
                        <a:srgbClr val="000000"/>
                      </a:solidFill>
                    </a:lnR>
                    <a:lnT w="14400">
                      <a:solidFill>
                        <a:srgbClr val="000000"/>
                      </a:solidFill>
                    </a:lnT>
                    <a:lnB w="14400">
                      <a:solidFill>
                        <a:srgbClr val="000000"/>
                      </a:solidFill>
                    </a:lnB>
                    <a:solidFill>
                      <a:srgbClr val="e6e6e6"/>
                    </a:solidFill>
                  </a:tcPr>
                </a:tc>
                <a:tc>
                  <a:txBody>
                    <a:bodyPr lIns="90000" rIns="90000">
                      <a:noAutofit/>
                    </a:bodyPr>
                    <a:p>
                      <a:pPr algn="ctr">
                        <a:lnSpc>
                          <a:spcPct val="150000"/>
                        </a:lnSpc>
                      </a:pPr>
                      <a:r>
                        <a:rPr b="0" lang="ru-RU" sz="1300" spc="-1" strike="noStrike">
                          <a:latin typeface="Times New Roman"/>
                        </a:rPr>
                        <a:t>Consumes units - tens of mA. Possible weeks of battery life.</a:t>
                      </a:r>
                      <a:endParaRPr b="0" lang="en-US" sz="1300" spc="-1" strike="noStrike">
                        <a:latin typeface="Arial"/>
                      </a:endParaRPr>
                    </a:p>
                  </a:txBody>
                  <a:tcPr marL="90000" marR="90000">
                    <a:lnL w="14400">
                      <a:solidFill>
                        <a:srgbClr val="000000"/>
                      </a:solidFill>
                    </a:lnL>
                    <a:lnR w="14400">
                      <a:solidFill>
                        <a:srgbClr val="000000"/>
                      </a:solidFill>
                    </a:lnR>
                    <a:lnT w="14400">
                      <a:solidFill>
                        <a:srgbClr val="000000"/>
                      </a:solidFill>
                    </a:lnT>
                    <a:lnB w="14400">
                      <a:solidFill>
                        <a:srgbClr val="000000"/>
                      </a:solidFill>
                    </a:lnB>
                    <a:solidFill>
                      <a:srgbClr val="e6e6e6"/>
                    </a:solidFill>
                  </a:tcPr>
                </a:tc>
                <a:tc>
                  <a:txBody>
                    <a:bodyPr lIns="90000" rIns="90000">
                      <a:noAutofit/>
                    </a:bodyPr>
                    <a:p>
                      <a:pPr algn="ctr">
                        <a:lnSpc>
                          <a:spcPct val="150000"/>
                        </a:lnSpc>
                      </a:pPr>
                      <a:r>
                        <a:rPr b="0" lang="ru-RU" sz="1300" spc="-1" strike="noStrike">
                          <a:latin typeface="Times New Roman"/>
                        </a:rPr>
                        <a:t>Consumes hundreds of thousands of mA. The charge of a large battery will last for ten hours.</a:t>
                      </a:r>
                      <a:endParaRPr b="0" lang="en-US" sz="1300" spc="-1" strike="noStrike">
                        <a:latin typeface="Arial"/>
                      </a:endParaRPr>
                    </a:p>
                  </a:txBody>
                  <a:tcPr marL="90000" marR="90000">
                    <a:lnL w="14400">
                      <a:solidFill>
                        <a:srgbClr val="000000"/>
                      </a:solidFill>
                    </a:lnL>
                    <a:lnR w="14400">
                      <a:solidFill>
                        <a:srgbClr val="000000"/>
                      </a:solidFill>
                    </a:lnR>
                    <a:lnT w="14400">
                      <a:solidFill>
                        <a:srgbClr val="000000"/>
                      </a:solidFill>
                    </a:lnT>
                    <a:lnB w="14400">
                      <a:solidFill>
                        <a:srgbClr val="000000"/>
                      </a:solidFill>
                    </a:lnB>
                    <a:solidFill>
                      <a:srgbClr val="e6e6e6"/>
                    </a:solidFill>
                  </a:tcPr>
                </a:tc>
              </a:tr>
              <a:tr h="638280">
                <a:tc>
                  <a:txBody>
                    <a:bodyPr lIns="90000" rIns="90000">
                      <a:noAutofit/>
                    </a:bodyPr>
                    <a:p>
                      <a:pPr algn="ctr">
                        <a:lnSpc>
                          <a:spcPct val="150000"/>
                        </a:lnSpc>
                      </a:pPr>
                      <a:r>
                        <a:rPr b="0" lang="ru-RU" sz="1300" spc="-1" strike="noStrike">
                          <a:latin typeface="Times New Roman"/>
                        </a:rPr>
                        <a:t>Response rate in time-critical projects </a:t>
                      </a:r>
                      <a:endParaRPr b="0" lang="en-US" sz="1300" spc="-1" strike="noStrike">
                        <a:latin typeface="Arial"/>
                      </a:endParaRPr>
                    </a:p>
                  </a:txBody>
                  <a:tcPr marL="90000" marR="90000">
                    <a:lnL w="14400">
                      <a:solidFill>
                        <a:srgbClr val="000000"/>
                      </a:solidFill>
                    </a:lnL>
                    <a:lnR w="14400">
                      <a:solidFill>
                        <a:srgbClr val="000000"/>
                      </a:solidFill>
                    </a:lnR>
                    <a:lnT w="14400">
                      <a:solidFill>
                        <a:srgbClr val="000000"/>
                      </a:solidFill>
                    </a:lnT>
                    <a:lnB w="14400">
                      <a:solidFill>
                        <a:srgbClr val="000000"/>
                      </a:solidFill>
                    </a:lnB>
                    <a:solidFill>
                      <a:srgbClr val="cccccc"/>
                    </a:solidFill>
                  </a:tcPr>
                </a:tc>
                <a:tc>
                  <a:txBody>
                    <a:bodyPr lIns="90000" rIns="90000">
                      <a:noAutofit/>
                    </a:bodyPr>
                    <a:p>
                      <a:pPr algn="ctr">
                        <a:lnSpc>
                          <a:spcPct val="150000"/>
                        </a:lnSpc>
                      </a:pPr>
                      <a:r>
                        <a:rPr b="0" lang="ru-RU" sz="1300" spc="-1" strike="noStrike">
                          <a:latin typeface="Times New Roman"/>
                        </a:rPr>
                        <a:t>100% control over the time and duration of signals. </a:t>
                      </a:r>
                      <a:endParaRPr b="0" lang="en-US" sz="1300" spc="-1" strike="noStrike">
                        <a:latin typeface="Arial"/>
                      </a:endParaRPr>
                    </a:p>
                  </a:txBody>
                  <a:tcPr marL="90000" marR="90000">
                    <a:lnL w="14400">
                      <a:solidFill>
                        <a:srgbClr val="000000"/>
                      </a:solidFill>
                    </a:lnL>
                    <a:lnR w="14400">
                      <a:solidFill>
                        <a:srgbClr val="000000"/>
                      </a:solidFill>
                    </a:lnR>
                    <a:lnT w="14400">
                      <a:solidFill>
                        <a:srgbClr val="000000"/>
                      </a:solidFill>
                    </a:lnT>
                    <a:lnB w="14400">
                      <a:solidFill>
                        <a:srgbClr val="000000"/>
                      </a:solidFill>
                    </a:lnB>
                    <a:solidFill>
                      <a:srgbClr val="cccccc"/>
                    </a:solidFill>
                  </a:tcPr>
                </a:tc>
                <a:tc>
                  <a:txBody>
                    <a:bodyPr lIns="90000" rIns="90000">
                      <a:noAutofit/>
                    </a:bodyPr>
                    <a:p>
                      <a:pPr algn="ctr">
                        <a:lnSpc>
                          <a:spcPct val="150000"/>
                        </a:lnSpc>
                      </a:pPr>
                      <a:r>
                        <a:rPr b="0" lang="ru-RU" sz="1300" spc="-1" strike="noStrike">
                          <a:latin typeface="Times New Roman"/>
                        </a:rPr>
                        <a:t>Because of multitasking, a critical process can fall asleep in time. </a:t>
                      </a:r>
                      <a:endParaRPr b="0" lang="en-US" sz="1300" spc="-1" strike="noStrike">
                        <a:latin typeface="Arial"/>
                      </a:endParaRPr>
                    </a:p>
                  </a:txBody>
                  <a:tcPr marL="90000" marR="90000">
                    <a:lnL w="14400">
                      <a:solidFill>
                        <a:srgbClr val="000000"/>
                      </a:solidFill>
                    </a:lnL>
                    <a:lnR w="14400">
                      <a:solidFill>
                        <a:srgbClr val="000000"/>
                      </a:solidFill>
                    </a:lnR>
                    <a:lnT w="14400">
                      <a:solidFill>
                        <a:srgbClr val="000000"/>
                      </a:solidFill>
                    </a:lnT>
                    <a:lnB w="14400">
                      <a:solidFill>
                        <a:srgbClr val="000000"/>
                      </a:solidFill>
                    </a:lnB>
                    <a:solidFill>
                      <a:srgbClr val="cccccc"/>
                    </a:solidFill>
                  </a:tcPr>
                </a:tc>
              </a:tr>
              <a:tr h="638280">
                <a:tc>
                  <a:txBody>
                    <a:bodyPr lIns="90000" rIns="90000">
                      <a:noAutofit/>
                    </a:bodyPr>
                    <a:p>
                      <a:pPr algn="ctr">
                        <a:lnSpc>
                          <a:spcPct val="150000"/>
                        </a:lnSpc>
                      </a:pPr>
                      <a:r>
                        <a:rPr b="0" lang="ru-RU" sz="1300" spc="-1" strike="noStrike">
                          <a:latin typeface="Times New Roman"/>
                        </a:rPr>
                        <a:t>Choice of programming languages </a:t>
                      </a:r>
                      <a:endParaRPr b="0" lang="en-US" sz="1300" spc="-1" strike="noStrike">
                        <a:latin typeface="Arial"/>
                      </a:endParaRPr>
                    </a:p>
                  </a:txBody>
                  <a:tcPr marL="90000" marR="90000">
                    <a:lnL w="14400">
                      <a:solidFill>
                        <a:srgbClr val="000000"/>
                      </a:solidFill>
                    </a:lnL>
                    <a:lnR w="14400">
                      <a:solidFill>
                        <a:srgbClr val="000000"/>
                      </a:solidFill>
                    </a:lnR>
                    <a:lnT w="14400">
                      <a:solidFill>
                        <a:srgbClr val="000000"/>
                      </a:solidFill>
                    </a:lnT>
                    <a:lnB w="14400">
                      <a:solidFill>
                        <a:srgbClr val="000000"/>
                      </a:solidFill>
                    </a:lnB>
                    <a:solidFill>
                      <a:srgbClr val="e6e6e6"/>
                    </a:solidFill>
                  </a:tcPr>
                </a:tc>
                <a:tc>
                  <a:txBody>
                    <a:bodyPr lIns="90000" rIns="90000">
                      <a:noAutofit/>
                    </a:bodyPr>
                    <a:p>
                      <a:pPr algn="ctr">
                        <a:lnSpc>
                          <a:spcPct val="150000"/>
                        </a:lnSpc>
                      </a:pPr>
                      <a:r>
                        <a:rPr b="0" lang="ru-RU" sz="1300" spc="-1" strike="noStrike">
                          <a:latin typeface="Times New Roman"/>
                        </a:rPr>
                        <a:t>Limited. Most often C / C ++.</a:t>
                      </a:r>
                      <a:endParaRPr b="0" lang="en-US" sz="1300" spc="-1" strike="noStrike">
                        <a:latin typeface="Arial"/>
                      </a:endParaRPr>
                    </a:p>
                  </a:txBody>
                  <a:tcPr marL="90000" marR="90000">
                    <a:lnL w="14400">
                      <a:solidFill>
                        <a:srgbClr val="000000"/>
                      </a:solidFill>
                    </a:lnL>
                    <a:lnR w="14400">
                      <a:solidFill>
                        <a:srgbClr val="000000"/>
                      </a:solidFill>
                    </a:lnR>
                    <a:lnT w="14400">
                      <a:solidFill>
                        <a:srgbClr val="000000"/>
                      </a:solidFill>
                    </a:lnT>
                    <a:lnB w="14400">
                      <a:solidFill>
                        <a:srgbClr val="000000"/>
                      </a:solidFill>
                    </a:lnB>
                    <a:solidFill>
                      <a:srgbClr val="e6e6e6"/>
                    </a:solidFill>
                  </a:tcPr>
                </a:tc>
                <a:tc>
                  <a:txBody>
                    <a:bodyPr lIns="90000" rIns="90000">
                      <a:noAutofit/>
                    </a:bodyPr>
                    <a:p>
                      <a:pPr algn="ctr">
                        <a:lnSpc>
                          <a:spcPct val="150000"/>
                        </a:lnSpc>
                      </a:pPr>
                      <a:r>
                        <a:rPr b="0" lang="ru-RU" sz="1300" spc="-1" strike="noStrike">
                          <a:latin typeface="Times New Roman"/>
                        </a:rPr>
                        <a:t>Python, JavaScript, Bash and dozens of others: any available in the OS. </a:t>
                      </a:r>
                      <a:endParaRPr b="0" lang="en-US" sz="1300" spc="-1" strike="noStrike">
                        <a:latin typeface="Arial"/>
                      </a:endParaRPr>
                    </a:p>
                  </a:txBody>
                  <a:tcPr marL="90000" marR="90000">
                    <a:lnL w="14400">
                      <a:solidFill>
                        <a:srgbClr val="000000"/>
                      </a:solidFill>
                    </a:lnL>
                    <a:lnR w="14400">
                      <a:solidFill>
                        <a:srgbClr val="000000"/>
                      </a:solidFill>
                    </a:lnR>
                    <a:lnT w="14400">
                      <a:solidFill>
                        <a:srgbClr val="000000"/>
                      </a:solidFill>
                    </a:lnT>
                    <a:lnB w="14400">
                      <a:solidFill>
                        <a:srgbClr val="000000"/>
                      </a:solidFill>
                    </a:lnB>
                    <a:solidFill>
                      <a:srgbClr val="e6e6e6"/>
                    </a:solidFill>
                  </a:tcPr>
                </a:tc>
              </a:tr>
            </a:tbl>
          </a:graphicData>
        </a:graphic>
      </p:graphicFrame>
      <p:sp>
        <p:nvSpPr>
          <p:cNvPr id="99" name="CustomShape 2"/>
          <p:cNvSpPr/>
          <p:nvPr/>
        </p:nvSpPr>
        <p:spPr>
          <a:xfrm>
            <a:off x="836280" y="141840"/>
            <a:ext cx="8663760" cy="36396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0" lang="ru-RU" sz="1800" spc="-1" strike="noStrike">
                <a:solidFill>
                  <a:srgbClr val="000000"/>
                </a:solidFill>
                <a:latin typeface="Arial"/>
                <a:ea typeface="DejaVu Sans"/>
              </a:rPr>
              <a:t>C</a:t>
            </a:r>
            <a:r>
              <a:rPr b="0" lang="ru-RU" sz="1800" spc="-1" strike="noStrike">
                <a:solidFill>
                  <a:srgbClr val="000000"/>
                </a:solidFill>
                <a:latin typeface="Arial"/>
                <a:ea typeface="DejaVu Sans"/>
              </a:rPr>
              <a:t>o</a:t>
            </a:r>
            <a:r>
              <a:rPr b="0" lang="ru-RU" sz="1800" spc="-1" strike="noStrike">
                <a:solidFill>
                  <a:srgbClr val="000000"/>
                </a:solidFill>
                <a:latin typeface="Arial"/>
                <a:ea typeface="DejaVu Sans"/>
              </a:rPr>
              <a:t>m</a:t>
            </a:r>
            <a:r>
              <a:rPr b="0" lang="ru-RU" sz="1800" spc="-1" strike="noStrike">
                <a:solidFill>
                  <a:srgbClr val="000000"/>
                </a:solidFill>
                <a:latin typeface="Arial"/>
                <a:ea typeface="DejaVu Sans"/>
              </a:rPr>
              <a:t>pa</a:t>
            </a:r>
            <a:r>
              <a:rPr b="0" lang="ru-RU" sz="1800" spc="-1" strike="noStrike">
                <a:solidFill>
                  <a:srgbClr val="000000"/>
                </a:solidFill>
                <a:latin typeface="Arial"/>
                <a:ea typeface="DejaVu Sans"/>
              </a:rPr>
              <a:t>ris</a:t>
            </a:r>
            <a:r>
              <a:rPr b="0" lang="ru-RU" sz="1800" spc="-1" strike="noStrike">
                <a:solidFill>
                  <a:srgbClr val="000000"/>
                </a:solidFill>
                <a:latin typeface="Arial"/>
                <a:ea typeface="DejaVu Sans"/>
              </a:rPr>
              <a:t>on </a:t>
            </a:r>
            <a:r>
              <a:rPr b="0" lang="ru-RU" sz="1800" spc="-1" strike="noStrike">
                <a:solidFill>
                  <a:srgbClr val="000000"/>
                </a:solidFill>
                <a:latin typeface="Arial"/>
                <a:ea typeface="DejaVu Sans"/>
              </a:rPr>
              <a:t>of </a:t>
            </a:r>
            <a:r>
              <a:rPr b="0" lang="ru-RU" sz="1800" spc="-1" strike="noStrike">
                <a:solidFill>
                  <a:srgbClr val="000000"/>
                </a:solidFill>
                <a:latin typeface="Arial"/>
                <a:ea typeface="DejaVu Sans"/>
              </a:rPr>
              <a:t>Ar</a:t>
            </a:r>
            <a:r>
              <a:rPr b="0" lang="ru-RU" sz="1800" spc="-1" strike="noStrike">
                <a:solidFill>
                  <a:srgbClr val="000000"/>
                </a:solidFill>
                <a:latin typeface="Arial"/>
                <a:ea typeface="DejaVu Sans"/>
              </a:rPr>
              <a:t>du</a:t>
            </a:r>
            <a:r>
              <a:rPr b="0" lang="ru-RU" sz="1800" spc="-1" strike="noStrike">
                <a:solidFill>
                  <a:srgbClr val="000000"/>
                </a:solidFill>
                <a:latin typeface="Arial"/>
                <a:ea typeface="DejaVu Sans"/>
              </a:rPr>
              <a:t>in</a:t>
            </a:r>
            <a:r>
              <a:rPr b="0" lang="ru-RU" sz="1800" spc="-1" strike="noStrike">
                <a:solidFill>
                  <a:srgbClr val="000000"/>
                </a:solidFill>
                <a:latin typeface="Arial"/>
                <a:ea typeface="DejaVu Sans"/>
              </a:rPr>
              <a:t>o </a:t>
            </a:r>
            <a:r>
              <a:rPr b="0" lang="ru-RU" sz="1800" spc="-1" strike="noStrike">
                <a:solidFill>
                  <a:srgbClr val="000000"/>
                </a:solidFill>
                <a:latin typeface="Arial"/>
                <a:ea typeface="DejaVu Sans"/>
              </a:rPr>
              <a:t>mi</a:t>
            </a:r>
            <a:r>
              <a:rPr b="0" lang="ru-RU" sz="1800" spc="-1" strike="noStrike">
                <a:solidFill>
                  <a:srgbClr val="000000"/>
                </a:solidFill>
                <a:latin typeface="Arial"/>
                <a:ea typeface="DejaVu Sans"/>
              </a:rPr>
              <a:t>cr</a:t>
            </a:r>
            <a:r>
              <a:rPr b="0" lang="ru-RU" sz="1800" spc="-1" strike="noStrike">
                <a:solidFill>
                  <a:srgbClr val="000000"/>
                </a:solidFill>
                <a:latin typeface="Arial"/>
                <a:ea typeface="DejaVu Sans"/>
              </a:rPr>
              <a:t>oc</a:t>
            </a:r>
            <a:r>
              <a:rPr b="0" lang="ru-RU" sz="1800" spc="-1" strike="noStrike">
                <a:solidFill>
                  <a:srgbClr val="000000"/>
                </a:solidFill>
                <a:latin typeface="Arial"/>
                <a:ea typeface="DejaVu Sans"/>
              </a:rPr>
              <a:t>on</a:t>
            </a:r>
            <a:r>
              <a:rPr b="0" lang="ru-RU" sz="1800" spc="-1" strike="noStrike">
                <a:solidFill>
                  <a:srgbClr val="000000"/>
                </a:solidFill>
                <a:latin typeface="Arial"/>
                <a:ea typeface="DejaVu Sans"/>
              </a:rPr>
              <a:t>tr</a:t>
            </a:r>
            <a:r>
              <a:rPr b="0" lang="ru-RU" sz="1800" spc="-1" strike="noStrike">
                <a:solidFill>
                  <a:srgbClr val="000000"/>
                </a:solidFill>
                <a:latin typeface="Arial"/>
                <a:ea typeface="DejaVu Sans"/>
              </a:rPr>
              <a:t>oll</a:t>
            </a:r>
            <a:r>
              <a:rPr b="0" lang="ru-RU" sz="1800" spc="-1" strike="noStrike">
                <a:solidFill>
                  <a:srgbClr val="000000"/>
                </a:solidFill>
                <a:latin typeface="Arial"/>
                <a:ea typeface="DejaVu Sans"/>
              </a:rPr>
              <a:t>er </a:t>
            </a:r>
            <a:r>
              <a:rPr b="0" lang="ru-RU" sz="1800" spc="-1" strike="noStrike">
                <a:solidFill>
                  <a:srgbClr val="000000"/>
                </a:solidFill>
                <a:latin typeface="Arial"/>
                <a:ea typeface="DejaVu Sans"/>
              </a:rPr>
              <a:t>an</a:t>
            </a:r>
            <a:r>
              <a:rPr b="0" lang="ru-RU" sz="1800" spc="-1" strike="noStrike">
                <a:solidFill>
                  <a:srgbClr val="000000"/>
                </a:solidFill>
                <a:latin typeface="Arial"/>
                <a:ea typeface="DejaVu Sans"/>
              </a:rPr>
              <a:t>d </a:t>
            </a:r>
            <a:r>
              <a:rPr b="0" lang="ru-RU" sz="1800" spc="-1" strike="noStrike">
                <a:solidFill>
                  <a:srgbClr val="000000"/>
                </a:solidFill>
                <a:latin typeface="Arial"/>
                <a:ea typeface="DejaVu Sans"/>
              </a:rPr>
              <a:t>R</a:t>
            </a:r>
            <a:r>
              <a:rPr b="0" lang="ru-RU" sz="1800" spc="-1" strike="noStrike">
                <a:solidFill>
                  <a:srgbClr val="000000"/>
                </a:solidFill>
                <a:latin typeface="Arial"/>
                <a:ea typeface="DejaVu Sans"/>
              </a:rPr>
              <a:t>as</a:t>
            </a:r>
            <a:r>
              <a:rPr b="0" lang="ru-RU" sz="1800" spc="-1" strike="noStrike">
                <a:solidFill>
                  <a:srgbClr val="000000"/>
                </a:solidFill>
                <a:latin typeface="Arial"/>
                <a:ea typeface="DejaVu Sans"/>
              </a:rPr>
              <a:t>pb</a:t>
            </a:r>
            <a:r>
              <a:rPr b="0" lang="ru-RU" sz="1800" spc="-1" strike="noStrike">
                <a:solidFill>
                  <a:srgbClr val="000000"/>
                </a:solidFill>
                <a:latin typeface="Arial"/>
                <a:ea typeface="DejaVu Sans"/>
              </a:rPr>
              <a:t>er</a:t>
            </a:r>
            <a:r>
              <a:rPr b="0" lang="ru-RU" sz="1800" spc="-1" strike="noStrike">
                <a:solidFill>
                  <a:srgbClr val="000000"/>
                </a:solidFill>
                <a:latin typeface="Arial"/>
                <a:ea typeface="DejaVu Sans"/>
              </a:rPr>
              <a:t>ry </a:t>
            </a:r>
            <a:r>
              <a:rPr b="0" lang="ru-RU" sz="1800" spc="-1" strike="noStrike">
                <a:solidFill>
                  <a:srgbClr val="000000"/>
                </a:solidFill>
                <a:latin typeface="Arial"/>
                <a:ea typeface="DejaVu Sans"/>
              </a:rPr>
              <a:t>pi </a:t>
            </a:r>
            <a:r>
              <a:rPr b="0" lang="ru-RU" sz="1800" spc="-1" strike="noStrike">
                <a:solidFill>
                  <a:srgbClr val="000000"/>
                </a:solidFill>
                <a:latin typeface="Arial"/>
                <a:ea typeface="DejaVu Sans"/>
              </a:rPr>
              <a:t>si</a:t>
            </a:r>
            <a:r>
              <a:rPr b="0" lang="ru-RU" sz="1800" spc="-1" strike="noStrike">
                <a:solidFill>
                  <a:srgbClr val="000000"/>
                </a:solidFill>
                <a:latin typeface="Arial"/>
                <a:ea typeface="DejaVu Sans"/>
              </a:rPr>
              <a:t>ng</a:t>
            </a:r>
            <a:r>
              <a:rPr b="0" lang="ru-RU" sz="1800" spc="-1" strike="noStrike">
                <a:solidFill>
                  <a:srgbClr val="000000"/>
                </a:solidFill>
                <a:latin typeface="Arial"/>
                <a:ea typeface="DejaVu Sans"/>
              </a:rPr>
              <a:t>le </a:t>
            </a:r>
            <a:r>
              <a:rPr b="0" lang="ru-RU" sz="1800" spc="-1" strike="noStrike">
                <a:solidFill>
                  <a:srgbClr val="000000"/>
                </a:solidFill>
                <a:latin typeface="Arial"/>
                <a:ea typeface="DejaVu Sans"/>
              </a:rPr>
              <a:t>bo</a:t>
            </a:r>
            <a:r>
              <a:rPr b="0" lang="ru-RU" sz="1800" spc="-1" strike="noStrike">
                <a:solidFill>
                  <a:srgbClr val="000000"/>
                </a:solidFill>
                <a:latin typeface="Arial"/>
                <a:ea typeface="DejaVu Sans"/>
              </a:rPr>
              <a:t>ar</a:t>
            </a:r>
            <a:r>
              <a:rPr b="0" lang="ru-RU" sz="1800" spc="-1" strike="noStrike">
                <a:solidFill>
                  <a:srgbClr val="000000"/>
                </a:solidFill>
                <a:latin typeface="Arial"/>
                <a:ea typeface="DejaVu Sans"/>
              </a:rPr>
              <a:t>d </a:t>
            </a:r>
            <a:r>
              <a:rPr b="0" lang="ru-RU" sz="1800" spc="-1" strike="noStrike">
                <a:solidFill>
                  <a:srgbClr val="000000"/>
                </a:solidFill>
                <a:latin typeface="Arial"/>
                <a:ea typeface="DejaVu Sans"/>
              </a:rPr>
              <a:t>co</a:t>
            </a:r>
            <a:r>
              <a:rPr b="0" lang="ru-RU" sz="1800" spc="-1" strike="noStrike">
                <a:solidFill>
                  <a:srgbClr val="000000"/>
                </a:solidFill>
                <a:latin typeface="Arial"/>
                <a:ea typeface="DejaVu Sans"/>
              </a:rPr>
              <a:t>m</a:t>
            </a:r>
            <a:r>
              <a:rPr b="0" lang="ru-RU" sz="1800" spc="-1" strike="noStrike">
                <a:solidFill>
                  <a:srgbClr val="000000"/>
                </a:solidFill>
                <a:latin typeface="Arial"/>
                <a:ea typeface="DejaVu Sans"/>
              </a:rPr>
              <a:t>pu</a:t>
            </a:r>
            <a:r>
              <a:rPr b="0" lang="ru-RU" sz="1800" spc="-1" strike="noStrike">
                <a:solidFill>
                  <a:srgbClr val="000000"/>
                </a:solidFill>
                <a:latin typeface="Arial"/>
                <a:ea typeface="DejaVu Sans"/>
              </a:rPr>
              <a:t>te</a:t>
            </a:r>
            <a:r>
              <a:rPr b="0" lang="ru-RU" sz="1800" spc="-1" strike="noStrike">
                <a:solidFill>
                  <a:srgbClr val="000000"/>
                </a:solidFill>
                <a:latin typeface="Arial"/>
                <a:ea typeface="DejaVu Sans"/>
              </a:rPr>
              <a:t>r:</a:t>
            </a:r>
            <a:endParaRPr b="0" lang="en-US" sz="1800" spc="-1" strike="noStrike">
              <a:latin typeface="Arial"/>
            </a:endParaRPr>
          </a:p>
        </p:txBody>
      </p:sp>
      <p:sp>
        <p:nvSpPr>
          <p:cNvPr id="100" name="CustomShape 3"/>
          <p:cNvSpPr/>
          <p:nvPr/>
        </p:nvSpPr>
        <p:spPr>
          <a:xfrm>
            <a:off x="9648000" y="5040"/>
            <a:ext cx="431280" cy="455400"/>
          </a:xfrm>
          <a:prstGeom prst="rect">
            <a:avLst/>
          </a:prstGeom>
          <a:noFill/>
          <a:ln w="0">
            <a:noFill/>
          </a:ln>
        </p:spPr>
        <p:style>
          <a:lnRef idx="0"/>
          <a:fillRef idx="0"/>
          <a:effectRef idx="0"/>
          <a:fontRef idx="minor"/>
        </p:style>
        <p:txBody>
          <a:bodyPr lIns="90000" rIns="90000" tIns="45000" bIns="45000">
            <a:spAutoFit/>
          </a:bodyPr>
          <a:p>
            <a:pPr>
              <a:lnSpc>
                <a:spcPct val="100000"/>
              </a:lnSpc>
            </a:pPr>
            <a:fld id="{7094DA54-F8FD-4C86-8DB9-64D5C976A364}" type="slidenum">
              <a:rPr b="0" lang="ru-RU" sz="2400" spc="-1" strike="noStrike">
                <a:solidFill>
                  <a:srgbClr val="000000"/>
                </a:solidFill>
                <a:latin typeface="Arial"/>
                <a:ea typeface="DejaVu Sans"/>
              </a:rPr>
              <a:t>&lt;number&gt;</a:t>
            </a:fld>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01" name="" descr=""/>
          <p:cNvPicPr/>
          <p:nvPr/>
        </p:nvPicPr>
        <p:blipFill>
          <a:blip r:embed="rId1"/>
          <a:stretch/>
        </p:blipFill>
        <p:spPr>
          <a:xfrm>
            <a:off x="216000" y="1008000"/>
            <a:ext cx="5035320" cy="4310640"/>
          </a:xfrm>
          <a:prstGeom prst="rect">
            <a:avLst/>
          </a:prstGeom>
          <a:ln w="0">
            <a:noFill/>
          </a:ln>
        </p:spPr>
      </p:pic>
      <p:sp>
        <p:nvSpPr>
          <p:cNvPr id="102" name="CustomShape 1"/>
          <p:cNvSpPr/>
          <p:nvPr/>
        </p:nvSpPr>
        <p:spPr>
          <a:xfrm>
            <a:off x="1765800" y="360"/>
            <a:ext cx="6543360" cy="1186920"/>
          </a:xfrm>
          <a:prstGeom prst="rect">
            <a:avLst/>
          </a:prstGeom>
          <a:noFill/>
          <a:ln w="0">
            <a:noFill/>
          </a:ln>
        </p:spPr>
        <p:style>
          <a:lnRef idx="0"/>
          <a:fillRef idx="0"/>
          <a:effectRef idx="0"/>
          <a:fontRef idx="minor"/>
        </p:style>
        <p:txBody>
          <a:bodyPr lIns="90000" rIns="90000" tIns="45000" bIns="45000">
            <a:spAutoFit/>
          </a:bodyPr>
          <a:p>
            <a:pPr algn="ctr">
              <a:lnSpc>
                <a:spcPct val="150000"/>
              </a:lnSpc>
            </a:pPr>
            <a:r>
              <a:rPr b="0" lang="ru-RU" sz="2400" spc="-1" strike="noStrike">
                <a:solidFill>
                  <a:srgbClr val="222222"/>
                </a:solidFill>
                <a:latin typeface="Times New Roman"/>
                <a:ea typeface="Microsoft YaHei"/>
              </a:rPr>
              <a:t>Scheme of connection </a:t>
            </a:r>
            <a:r>
              <a:rPr b="0" lang="ru-RU" sz="2400" spc="-1" strike="noStrike">
                <a:solidFill>
                  <a:srgbClr val="222222"/>
                </a:solidFill>
                <a:latin typeface="Times New Roman"/>
                <a:ea typeface="Microsoft YaHei"/>
              </a:rPr>
              <a:t>of the sensor to </a:t>
            </a:r>
            <a:r>
              <a:rPr b="0" lang="ru-RU" sz="2400" spc="-1" strike="noStrike">
                <a:solidFill>
                  <a:srgbClr val="222222"/>
                </a:solidFill>
                <a:latin typeface="Times New Roman"/>
                <a:ea typeface="Microsoft YaHei"/>
              </a:rPr>
              <a:t>Raspberry Pi:</a:t>
            </a:r>
            <a:endParaRPr b="0" lang="en-US" sz="2400" spc="-1" strike="noStrike">
              <a:latin typeface="Arial"/>
            </a:endParaRPr>
          </a:p>
        </p:txBody>
      </p:sp>
      <p:pic>
        <p:nvPicPr>
          <p:cNvPr id="103" name="" descr=""/>
          <p:cNvPicPr/>
          <p:nvPr/>
        </p:nvPicPr>
        <p:blipFill>
          <a:blip r:embed="rId2"/>
          <a:stretch/>
        </p:blipFill>
        <p:spPr>
          <a:xfrm>
            <a:off x="5904000" y="923760"/>
            <a:ext cx="2912400" cy="3251520"/>
          </a:xfrm>
          <a:prstGeom prst="rect">
            <a:avLst/>
          </a:prstGeom>
          <a:ln w="0">
            <a:noFill/>
          </a:ln>
        </p:spPr>
      </p:pic>
      <p:sp>
        <p:nvSpPr>
          <p:cNvPr id="104" name="CustomShape 2"/>
          <p:cNvSpPr/>
          <p:nvPr/>
        </p:nvSpPr>
        <p:spPr>
          <a:xfrm>
            <a:off x="9648000" y="5040"/>
            <a:ext cx="431280" cy="455400"/>
          </a:xfrm>
          <a:prstGeom prst="rect">
            <a:avLst/>
          </a:prstGeom>
          <a:noFill/>
          <a:ln w="0">
            <a:noFill/>
          </a:ln>
        </p:spPr>
        <p:style>
          <a:lnRef idx="0"/>
          <a:fillRef idx="0"/>
          <a:effectRef idx="0"/>
          <a:fontRef idx="minor"/>
        </p:style>
        <p:txBody>
          <a:bodyPr lIns="90000" rIns="90000" tIns="45000" bIns="45000">
            <a:spAutoFit/>
          </a:bodyPr>
          <a:p>
            <a:pPr>
              <a:lnSpc>
                <a:spcPct val="100000"/>
              </a:lnSpc>
            </a:pPr>
            <a:fld id="{AB288EEE-AA43-418E-98D4-D7026EB05507}" type="slidenum">
              <a:rPr b="0" lang="ru-RU" sz="2400" spc="-1" strike="noStrike">
                <a:solidFill>
                  <a:srgbClr val="000000"/>
                </a:solidFill>
                <a:latin typeface="Arial"/>
                <a:ea typeface="DejaVu Sans"/>
              </a:rPr>
              <a:t>&lt;number&gt;</a:t>
            </a:fld>
            <a:endParaRPr b="0" lang="en-US" sz="24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15</TotalTime>
  <Application>LibreOffice/7.1.5.2$Linux_X86_64 LibreOffice_project/c18cfcb0f8824ad4ef2fc2ec0bd004713f8a9d14</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2019-12-04T21:00:09Z</dcterms:created>
  <dc:creator/>
  <dc:description/>
  <dc:language>ru-RU</dc:language>
  <cp:lastModifiedBy/>
  <dcterms:modified xsi:type="dcterms:W3CDTF">2021-08-17T19:07:19Z</dcterms:modified>
  <cp:revision>62</cp:revision>
  <dc:subject/>
  <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MClips">
    <vt:r8>2</vt:r8>
  </property>
  <property fmtid="{D5CDD505-2E9C-101B-9397-08002B2CF9AE}" pid="3" name="Notes">
    <vt:r8>20</vt:r8>
  </property>
  <property fmtid="{D5CDD505-2E9C-101B-9397-08002B2CF9AE}" pid="4" name="Slides">
    <vt:r8>20</vt:r8>
  </property>
</Properties>
</file>