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6.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Robo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Each deck with each captain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5" name="Shape 15"/>
          <p:cNvPicPr preferRelativeResize="0"/>
          <p:nvPr/>
        </p:nvPicPr>
        <p:blipFill>
          <a:blip r:embed="rId2">
            <a:alphaModFix/>
          </a:blip>
          <a:stretch>
            <a:fillRect/>
          </a:stretch>
        </p:blipFill>
        <p:spPr>
          <a:xfrm>
            <a:off x="7892943" y="155280"/>
            <a:ext cx="1117950" cy="3248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sp>
        <p:nvSpPr>
          <p:cNvPr id="61" name="Shape 61"/>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62" name="Shape 62"/>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3" name="Shape 6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x="0" y="0"/>
          <a:ext cx="0" cy="0"/>
          <a:chOff x="0" y="0"/>
          <a:chExt cx="0" cy="0"/>
        </a:xfrm>
      </p:grpSpPr>
      <p:sp>
        <p:nvSpPr>
          <p:cNvPr id="65" name="Shape 6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sp>
        <p:nvSpPr>
          <p:cNvPr id="17" name="Shape 17"/>
          <p:cNvSpPr txBox="1"/>
          <p:nvPr>
            <p:ph type="title"/>
          </p:nvPr>
        </p:nvSpPr>
        <p:spPr>
          <a:xfrm>
            <a:off x="460950" y="2065350"/>
            <a:ext cx="8222100" cy="1012800"/>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18" name="Shape 1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8" name="Shape 28"/>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 type="body"/>
          </p:nvPr>
        </p:nvSpPr>
        <p:spPr>
          <a:xfrm>
            <a:off x="47190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2" type="body"/>
          </p:nvPr>
        </p:nvSpPr>
        <p:spPr>
          <a:xfrm>
            <a:off x="469425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2" name="Shape 32"/>
        <p:cNvGrpSpPr/>
        <p:nvPr/>
      </p:nvGrpSpPr>
      <p:grpSpPr>
        <a:xfrm>
          <a:off x="0" y="0"/>
          <a:ext cx="0" cy="0"/>
          <a:chOff x="0" y="0"/>
          <a:chExt cx="0" cy="0"/>
        </a:xfrm>
      </p:grpSpPr>
      <p:sp>
        <p:nvSpPr>
          <p:cNvPr id="33" name="Shape 33"/>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5" name="Shape 35"/>
          <p:cNvSpPr txBox="1"/>
          <p:nvPr>
            <p:ph type="title"/>
          </p:nvPr>
        </p:nvSpPr>
        <p:spPr>
          <a:xfrm>
            <a:off x="98250" y="16350"/>
            <a:ext cx="8826600" cy="602700"/>
          </a:xfrm>
          <a:prstGeom prst="rect">
            <a:avLst/>
          </a:prstGeom>
        </p:spPr>
        <p:txBody>
          <a:bodyPr anchorCtr="0" anchor="ctr" bIns="91425" lIns="91425" rIns="91425" tIns="91425"/>
          <a:lstStyle>
            <a:lvl1pPr lvl="0" rtl="0">
              <a:spcBef>
                <a:spcPts val="0"/>
              </a:spcBef>
              <a:buSzPct val="75000"/>
              <a:defRPr b="1" sz="24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36" name="Shape 3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37" name="Shape 37"/>
          <p:cNvPicPr preferRelativeResize="0"/>
          <p:nvPr/>
        </p:nvPicPr>
        <p:blipFill>
          <a:blip r:embed="rId2">
            <a:alphaModFix/>
          </a:blip>
          <a:stretch>
            <a:fillRect/>
          </a:stretch>
        </p:blipFill>
        <p:spPr>
          <a:xfrm>
            <a:off x="7892943" y="155280"/>
            <a:ext cx="1117950" cy="3248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0" name="Shape 4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26077" y="357800"/>
            <a:ext cx="2808000" cy="9534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2" name="Shape 42"/>
          <p:cNvSpPr txBox="1"/>
          <p:nvPr>
            <p:ph idx="1" type="body"/>
          </p:nvPr>
        </p:nvSpPr>
        <p:spPr>
          <a:xfrm>
            <a:off x="226075" y="1465800"/>
            <a:ext cx="2808000" cy="3163500"/>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43" name="Shape 4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4" name="Shape 44"/>
        <p:cNvGrpSpPr/>
        <p:nvPr/>
      </p:nvGrpSpPr>
      <p:grpSpPr>
        <a:xfrm>
          <a:off x="0" y="0"/>
          <a:ext cx="0" cy="0"/>
          <a:chOff x="0" y="0"/>
          <a:chExt cx="0" cy="0"/>
        </a:xfrm>
      </p:grpSpPr>
      <p:sp>
        <p:nvSpPr>
          <p:cNvPr id="45" name="Shape 45"/>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46" name="Shape 4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7" name="Shape 47"/>
        <p:cNvGrpSpPr/>
        <p:nvPr/>
      </p:nvGrpSpPr>
      <p:grpSpPr>
        <a:xfrm>
          <a:off x="0" y="0"/>
          <a:ext cx="0" cy="0"/>
          <a:chOff x="0" y="0"/>
          <a:chExt cx="0" cy="0"/>
        </a:xfrm>
      </p:grpSpPr>
      <p:sp>
        <p:nvSpPr>
          <p:cNvPr id="48" name="Shape 48"/>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9" name="Shape 4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51" name="Shape 51"/>
          <p:cNvSpPr txBox="1"/>
          <p:nvPr>
            <p:ph idx="1" type="subTitle"/>
          </p:nvPr>
        </p:nvSpPr>
        <p:spPr>
          <a:xfrm>
            <a:off x="265500" y="2779466"/>
            <a:ext cx="4045200" cy="12350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2" name="Shape 52"/>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3" name="Shape 5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54" name="Shape 54"/>
          <p:cNvPicPr preferRelativeResize="0"/>
          <p:nvPr/>
        </p:nvPicPr>
        <p:blipFill>
          <a:blip r:embed="rId2">
            <a:alphaModFix/>
          </a:blip>
          <a:stretch>
            <a:fillRect/>
          </a:stretch>
        </p:blipFill>
        <p:spPr>
          <a:xfrm>
            <a:off x="7892943" y="155280"/>
            <a:ext cx="1117950" cy="3248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sp>
        <p:nvSpPr>
          <p:cNvPr id="56" name="Shape 56"/>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8" name="Shape 58"/>
          <p:cNvSpPr txBox="1"/>
          <p:nvPr>
            <p:ph idx="1" type="body"/>
          </p:nvPr>
        </p:nvSpPr>
        <p:spPr>
          <a:xfrm>
            <a:off x="57150" y="4696825"/>
            <a:ext cx="8382000"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59" name="Shape 5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72634"/>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06.png"/><Relationship Id="rId4" Type="http://schemas.openxmlformats.org/officeDocument/2006/relationships/image" Target="../media/image0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0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0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4.jpg"/><Relationship Id="rId4" Type="http://schemas.openxmlformats.org/officeDocument/2006/relationships/image" Target="../media/image0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72634"/>
        </a:solidFill>
      </p:bgPr>
    </p:bg>
    <p:spTree>
      <p:nvGrpSpPr>
        <p:cNvPr id="69" name="Shape 69"/>
        <p:cNvGrpSpPr/>
        <p:nvPr/>
      </p:nvGrpSpPr>
      <p:grpSpPr>
        <a:xfrm>
          <a:off x="0" y="0"/>
          <a:ext cx="0" cy="0"/>
          <a:chOff x="0" y="0"/>
          <a:chExt cx="0" cy="0"/>
        </a:xfrm>
      </p:grpSpPr>
      <p:sp>
        <p:nvSpPr>
          <p:cNvPr id="70" name="Shape 70"/>
          <p:cNvSpPr txBox="1"/>
          <p:nvPr>
            <p:ph type="ctrTitle"/>
          </p:nvPr>
        </p:nvSpPr>
        <p:spPr>
          <a:xfrm>
            <a:off x="685800" y="1847675"/>
            <a:ext cx="8458200" cy="1648800"/>
          </a:xfrm>
          <a:prstGeom prst="rect">
            <a:avLst/>
          </a:prstGeom>
        </p:spPr>
        <p:txBody>
          <a:bodyPr anchorCtr="0" anchor="ctr" bIns="91425" lIns="91425" rIns="91425" tIns="91425">
            <a:noAutofit/>
          </a:bodyPr>
          <a:lstStyle/>
          <a:p>
            <a:pPr lvl="0">
              <a:spcBef>
                <a:spcPts val="0"/>
              </a:spcBef>
              <a:buNone/>
            </a:pPr>
            <a:r>
              <a:rPr lang="en">
                <a:solidFill>
                  <a:schemeClr val="accent5"/>
                </a:solidFill>
              </a:rPr>
              <a:t>Your offline profile</a:t>
            </a:r>
          </a:p>
          <a:p>
            <a:pPr lvl="0">
              <a:spcBef>
                <a:spcPts val="0"/>
              </a:spcBef>
              <a:buNone/>
            </a:pPr>
            <a:r>
              <a:rPr lang="en">
                <a:solidFill>
                  <a:srgbClr val="FFFFFF"/>
                </a:solidFill>
              </a:rPr>
              <a:t>Coding Dojo &amp; WWC</a:t>
            </a:r>
          </a:p>
          <a:p>
            <a:pPr lvl="0">
              <a:spcBef>
                <a:spcPts val="0"/>
              </a:spcBef>
              <a:buNone/>
            </a:pPr>
            <a:r>
              <a:t/>
            </a:r>
            <a:endParaRPr/>
          </a:p>
        </p:txBody>
      </p:sp>
      <p:sp>
        <p:nvSpPr>
          <p:cNvPr id="71" name="Shape 71"/>
          <p:cNvSpPr txBox="1"/>
          <p:nvPr>
            <p:ph idx="1" type="subTitle"/>
          </p:nvPr>
        </p:nvSpPr>
        <p:spPr>
          <a:xfrm>
            <a:off x="685800" y="4236626"/>
            <a:ext cx="7772400" cy="774300"/>
          </a:xfrm>
          <a:prstGeom prst="rect">
            <a:avLst/>
          </a:prstGeom>
        </p:spPr>
        <p:txBody>
          <a:bodyPr anchorCtr="0" anchor="t" bIns="91425" lIns="91425" rIns="91425" tIns="91425">
            <a:noAutofit/>
          </a:bodyPr>
          <a:lstStyle/>
          <a:p>
            <a:pPr lvl="0" rtl="0">
              <a:spcBef>
                <a:spcPts val="0"/>
              </a:spcBef>
              <a:buNone/>
            </a:pPr>
            <a:r>
              <a:rPr lang="en"/>
              <a:t>Coding Dojo Inc.</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SMART GOALS</a:t>
            </a:r>
          </a:p>
        </p:txBody>
      </p:sp>
      <p:sp>
        <p:nvSpPr>
          <p:cNvPr id="134" name="Shape 134"/>
          <p:cNvSpPr txBox="1"/>
          <p:nvPr/>
        </p:nvSpPr>
        <p:spPr>
          <a:xfrm>
            <a:off x="1106250" y="875000"/>
            <a:ext cx="6810600" cy="37956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b="1" lang="en" sz="2000"/>
              <a:t>S = SPECIFIC</a:t>
            </a:r>
            <a:r>
              <a:rPr lang="en" sz="2000"/>
              <a:t> State exactly what you want to accomplish</a:t>
            </a:r>
          </a:p>
          <a:p>
            <a:pPr indent="-355600" lvl="0" marL="457200" rtl="0">
              <a:spcBef>
                <a:spcPts val="0"/>
              </a:spcBef>
              <a:buSzPct val="100000"/>
              <a:buChar char="●"/>
            </a:pPr>
            <a:r>
              <a:rPr b="1" lang="en" sz="2000"/>
              <a:t>M = MEASURABLE </a:t>
            </a:r>
            <a:r>
              <a:rPr lang="en" sz="2000"/>
              <a:t>What does it mean to meet this goal?</a:t>
            </a:r>
          </a:p>
          <a:p>
            <a:pPr indent="-355600" lvl="0" marL="457200" rtl="0">
              <a:spcBef>
                <a:spcPts val="0"/>
              </a:spcBef>
              <a:buSzPct val="100000"/>
              <a:buChar char="●"/>
            </a:pPr>
            <a:r>
              <a:rPr b="1" lang="en" sz="2000"/>
              <a:t>A = ACHIEVABLE</a:t>
            </a:r>
            <a:r>
              <a:rPr lang="en" sz="2000"/>
              <a:t> What does your road map include? What “mini goals” must be met along the way? </a:t>
            </a:r>
          </a:p>
          <a:p>
            <a:pPr indent="-355600" lvl="0" marL="457200" rtl="0">
              <a:spcBef>
                <a:spcPts val="0"/>
              </a:spcBef>
              <a:buSzPct val="100000"/>
              <a:buChar char="●"/>
            </a:pPr>
            <a:r>
              <a:rPr b="1" lang="en" sz="2000"/>
              <a:t>R = RELEVANT </a:t>
            </a:r>
            <a:r>
              <a:rPr lang="en" sz="2000"/>
              <a:t>Is this goal relevant to your current role, your background, your education? </a:t>
            </a:r>
          </a:p>
          <a:p>
            <a:pPr indent="-355600" lvl="0" marL="457200">
              <a:spcBef>
                <a:spcPts val="0"/>
              </a:spcBef>
              <a:buSzPct val="100000"/>
              <a:buChar char="●"/>
            </a:pPr>
            <a:r>
              <a:rPr b="1" lang="en" sz="2000"/>
              <a:t>T = TIME-BOUND</a:t>
            </a:r>
            <a:r>
              <a:rPr lang="en" sz="2000"/>
              <a:t> Set one or more target dates, the “by when” to guide your goal to </a:t>
            </a:r>
            <a:r>
              <a:rPr lang="en" sz="2000"/>
              <a:t>successfully and timely completion? </a:t>
            </a:r>
            <a:r>
              <a:rPr lang="en" sz="2000"/>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offline profile </a:t>
            </a:r>
          </a:p>
        </p:txBody>
      </p:sp>
      <p:sp>
        <p:nvSpPr>
          <p:cNvPr id="140" name="Shape 140"/>
          <p:cNvSpPr txBox="1"/>
          <p:nvPr/>
        </p:nvSpPr>
        <p:spPr>
          <a:xfrm>
            <a:off x="1106250" y="969575"/>
            <a:ext cx="6810600" cy="794700"/>
          </a:xfrm>
          <a:prstGeom prst="rect">
            <a:avLst/>
          </a:prstGeom>
          <a:noFill/>
          <a:ln>
            <a:noFill/>
          </a:ln>
        </p:spPr>
        <p:txBody>
          <a:bodyPr anchorCtr="0" anchor="t" bIns="91425" lIns="91425" rIns="91425" tIns="91425">
            <a:noAutofit/>
          </a:bodyPr>
          <a:lstStyle/>
          <a:p>
            <a:pPr lvl="0" algn="ctr">
              <a:spcBef>
                <a:spcPts val="0"/>
              </a:spcBef>
              <a:buNone/>
            </a:pPr>
            <a:r>
              <a:rPr b="1" lang="en" sz="3000"/>
              <a:t>Writing a Resume for the Developer </a:t>
            </a:r>
          </a:p>
        </p:txBody>
      </p:sp>
      <p:pic>
        <p:nvPicPr>
          <p:cNvPr descr="... Pencil, Office, Developer, ..." id="141" name="Shape 141"/>
          <p:cNvPicPr preferRelativeResize="0"/>
          <p:nvPr/>
        </p:nvPicPr>
        <p:blipFill>
          <a:blip r:embed="rId3">
            <a:alphaModFix/>
          </a:blip>
          <a:stretch>
            <a:fillRect/>
          </a:stretch>
        </p:blipFill>
        <p:spPr>
          <a:xfrm>
            <a:off x="2294025" y="2036225"/>
            <a:ext cx="4435044" cy="2282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Resume Writing for the Developer</a:t>
            </a:r>
          </a:p>
        </p:txBody>
      </p:sp>
      <p:sp>
        <p:nvSpPr>
          <p:cNvPr id="147" name="Shape 147"/>
          <p:cNvSpPr txBox="1"/>
          <p:nvPr/>
        </p:nvSpPr>
        <p:spPr>
          <a:xfrm>
            <a:off x="1106250" y="1052350"/>
            <a:ext cx="6810600" cy="30033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What is the point of a having a resume?</a:t>
            </a:r>
          </a:p>
          <a:p>
            <a:pPr indent="-381000" lvl="0" marL="457200" rtl="0">
              <a:spcBef>
                <a:spcPts val="0"/>
              </a:spcBef>
              <a:buSzPct val="100000"/>
              <a:buAutoNum type="arabicPeriod"/>
            </a:pPr>
            <a:r>
              <a:rPr b="1" lang="en" sz="2400"/>
              <a:t>What do you gain from having a thoughtful resume?</a:t>
            </a:r>
          </a:p>
          <a:p>
            <a:pPr indent="-381000" lvl="0" marL="457200" rtl="0">
              <a:spcBef>
                <a:spcPts val="0"/>
              </a:spcBef>
              <a:buSzPct val="100000"/>
              <a:buAutoNum type="arabicPeriod"/>
            </a:pPr>
            <a:r>
              <a:rPr b="1" lang="en" sz="2400"/>
              <a:t>How do hiring managers read resumes?</a:t>
            </a:r>
          </a:p>
          <a:p>
            <a:pPr indent="-381000" lvl="0" marL="457200" rtl="0">
              <a:spcBef>
                <a:spcPts val="0"/>
              </a:spcBef>
              <a:buSzPct val="100000"/>
              <a:buAutoNum type="arabicPeriod"/>
            </a:pPr>
            <a:r>
              <a:rPr b="1" lang="en" sz="2400"/>
              <a:t>What are hiring managers trying to deduce about you from your resume?</a:t>
            </a:r>
          </a:p>
          <a:p>
            <a:pPr indent="-381000" lvl="0" marL="457200">
              <a:spcBef>
                <a:spcPts val="0"/>
              </a:spcBef>
              <a:buSzPct val="100000"/>
              <a:buAutoNum type="arabicPeriod"/>
            </a:pPr>
            <a:r>
              <a:rPr b="1" lang="en" sz="2400"/>
              <a:t>When is a resume important and when is a resume unimportant?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Header</a:t>
            </a:r>
          </a:p>
        </p:txBody>
      </p:sp>
      <p:sp>
        <p:nvSpPr>
          <p:cNvPr id="153" name="Shape 153"/>
          <p:cNvSpPr txBox="1"/>
          <p:nvPr/>
        </p:nvSpPr>
        <p:spPr>
          <a:xfrm>
            <a:off x="1106250" y="1111475"/>
            <a:ext cx="6810600" cy="3393600"/>
          </a:xfrm>
          <a:prstGeom prst="rect">
            <a:avLst/>
          </a:prstGeom>
          <a:noFill/>
          <a:ln>
            <a:noFill/>
          </a:ln>
        </p:spPr>
        <p:txBody>
          <a:bodyPr anchorCtr="0" anchor="t" bIns="91425" lIns="91425" rIns="91425" tIns="91425">
            <a:noAutofit/>
          </a:bodyPr>
          <a:lstStyle/>
          <a:p>
            <a:pPr indent="-419100" lvl="0" marL="457200" rtl="0">
              <a:spcBef>
                <a:spcPts val="0"/>
              </a:spcBef>
              <a:buSzPct val="100000"/>
              <a:buAutoNum type="arabicPeriod"/>
            </a:pPr>
            <a:r>
              <a:rPr b="1" lang="en" sz="3000"/>
              <a:t>Your name (be consistent)</a:t>
            </a:r>
          </a:p>
          <a:p>
            <a:pPr indent="-419100" lvl="0" marL="457200" rtl="0">
              <a:spcBef>
                <a:spcPts val="0"/>
              </a:spcBef>
              <a:buSzPct val="100000"/>
              <a:buAutoNum type="arabicPeriod"/>
            </a:pPr>
            <a:r>
              <a:rPr b="1" lang="en" sz="3000"/>
              <a:t>Your phone number *</a:t>
            </a:r>
          </a:p>
          <a:p>
            <a:pPr indent="-419100" lvl="0" marL="457200" rtl="0">
              <a:spcBef>
                <a:spcPts val="0"/>
              </a:spcBef>
              <a:buSzPct val="100000"/>
              <a:buAutoNum type="arabicPeriod"/>
            </a:pPr>
            <a:r>
              <a:rPr b="1" lang="en" sz="3000"/>
              <a:t>Your email </a:t>
            </a:r>
          </a:p>
          <a:p>
            <a:pPr indent="-419100" lvl="0" marL="457200" rtl="0">
              <a:spcBef>
                <a:spcPts val="0"/>
              </a:spcBef>
              <a:buSzPct val="100000"/>
              <a:buAutoNum type="arabicPeriod"/>
            </a:pPr>
            <a:r>
              <a:rPr b="1" lang="en" sz="3000"/>
              <a:t>Your portfolio url</a:t>
            </a:r>
          </a:p>
          <a:p>
            <a:pPr indent="-419100" lvl="0" marL="457200" rtl="0">
              <a:spcBef>
                <a:spcPts val="0"/>
              </a:spcBef>
              <a:buSzPct val="100000"/>
              <a:buAutoNum type="arabicPeriod"/>
            </a:pPr>
            <a:r>
              <a:rPr b="1" lang="en" sz="3000"/>
              <a:t>Your LinkedIn url </a:t>
            </a:r>
          </a:p>
          <a:p>
            <a:pPr indent="-419100" lvl="0" marL="457200" rtl="0">
              <a:spcBef>
                <a:spcPts val="0"/>
              </a:spcBef>
              <a:buSzPct val="100000"/>
              <a:buAutoNum type="arabicPeriod"/>
            </a:pPr>
            <a:r>
              <a:rPr b="1" lang="en" sz="3000"/>
              <a:t>Your Github url </a:t>
            </a:r>
          </a:p>
          <a:p>
            <a:pPr indent="-419100" lvl="0" marL="457200">
              <a:spcBef>
                <a:spcPts val="0"/>
              </a:spcBef>
              <a:buSzPct val="100000"/>
              <a:buAutoNum type="arabicPeriod"/>
            </a:pPr>
            <a:r>
              <a:rPr b="1" lang="en" sz="3000"/>
              <a:t>Optional: your location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Resume HEADER</a:t>
            </a:r>
          </a:p>
        </p:txBody>
      </p:sp>
      <p:sp>
        <p:nvSpPr>
          <p:cNvPr id="159" name="Shape 159"/>
          <p:cNvSpPr txBox="1"/>
          <p:nvPr/>
        </p:nvSpPr>
        <p:spPr>
          <a:xfrm>
            <a:off x="2152000" y="437500"/>
            <a:ext cx="6810600" cy="794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60" name="Shape 160"/>
          <p:cNvSpPr txBox="1"/>
          <p:nvPr/>
        </p:nvSpPr>
        <p:spPr>
          <a:xfrm>
            <a:off x="926850" y="1501675"/>
            <a:ext cx="7169400" cy="2081100"/>
          </a:xfrm>
          <a:prstGeom prst="rect">
            <a:avLst/>
          </a:prstGeom>
          <a:noFill/>
          <a:ln>
            <a:noFill/>
          </a:ln>
        </p:spPr>
        <p:txBody>
          <a:bodyPr anchorCtr="0" anchor="t" bIns="91425" lIns="91425" rIns="91425" tIns="91425">
            <a:noAutofit/>
          </a:bodyPr>
          <a:lstStyle/>
          <a:p>
            <a:pPr lvl="0" algn="ctr">
              <a:spcBef>
                <a:spcPts val="0"/>
              </a:spcBef>
              <a:buNone/>
            </a:pPr>
            <a:r>
              <a:rPr lang="en" sz="3000">
                <a:latin typeface="Calibri"/>
                <a:ea typeface="Calibri"/>
                <a:cs typeface="Calibri"/>
                <a:sym typeface="Calibri"/>
              </a:rPr>
              <a:t>Alyssa Langelier </a:t>
            </a:r>
          </a:p>
          <a:p>
            <a:pPr lvl="0" rtl="0" algn="ctr">
              <a:spcBef>
                <a:spcPts val="0"/>
              </a:spcBef>
              <a:buNone/>
            </a:pPr>
            <a:r>
              <a:rPr lang="en" sz="1800">
                <a:latin typeface="Calibri"/>
                <a:ea typeface="Calibri"/>
                <a:cs typeface="Calibri"/>
                <a:sym typeface="Calibri"/>
              </a:rPr>
              <a:t>(628) 856 - 4752</a:t>
            </a:r>
          </a:p>
          <a:p>
            <a:pPr lvl="0" rtl="0" algn="ctr">
              <a:spcBef>
                <a:spcPts val="0"/>
              </a:spcBef>
              <a:buNone/>
            </a:pPr>
            <a:r>
              <a:rPr lang="en" sz="1800">
                <a:latin typeface="Calibri"/>
                <a:ea typeface="Calibri"/>
                <a:cs typeface="Calibri"/>
                <a:sym typeface="Calibri"/>
              </a:rPr>
              <a:t>alangelier@gmail.com</a:t>
            </a:r>
          </a:p>
          <a:p>
            <a:pPr lvl="0" rtl="0" algn="ctr">
              <a:spcBef>
                <a:spcPts val="0"/>
              </a:spcBef>
              <a:buNone/>
            </a:pPr>
            <a:r>
              <a:rPr lang="en" sz="1800">
                <a:latin typeface="Calibri"/>
                <a:ea typeface="Calibri"/>
                <a:cs typeface="Calibri"/>
                <a:sym typeface="Calibri"/>
              </a:rPr>
              <a:t>Alyssamlangelier.com</a:t>
            </a:r>
          </a:p>
          <a:p>
            <a:pPr lvl="0" rtl="0" algn="ctr">
              <a:spcBef>
                <a:spcPts val="0"/>
              </a:spcBef>
              <a:buNone/>
            </a:pPr>
            <a:r>
              <a:rPr lang="en" sz="1800">
                <a:latin typeface="Calibri"/>
                <a:ea typeface="Calibri"/>
                <a:cs typeface="Calibri"/>
                <a:sym typeface="Calibri"/>
              </a:rPr>
              <a:t>linkedin.com/in/alangelier</a:t>
            </a:r>
          </a:p>
          <a:p>
            <a:pPr lvl="0" rtl="0" algn="ctr">
              <a:spcBef>
                <a:spcPts val="0"/>
              </a:spcBef>
              <a:buNone/>
            </a:pPr>
            <a:r>
              <a:rPr lang="en" sz="1800">
                <a:latin typeface="Calibri"/>
                <a:ea typeface="Calibri"/>
                <a:cs typeface="Calibri"/>
                <a:sym typeface="Calibri"/>
              </a:rPr>
              <a:t>github.com/alangelier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Intro/Summary</a:t>
            </a:r>
          </a:p>
        </p:txBody>
      </p:sp>
      <p:sp>
        <p:nvSpPr>
          <p:cNvPr id="166" name="Shape 166"/>
          <p:cNvSpPr txBox="1"/>
          <p:nvPr/>
        </p:nvSpPr>
        <p:spPr>
          <a:xfrm>
            <a:off x="1319075" y="1123325"/>
            <a:ext cx="6810600" cy="2790600"/>
          </a:xfrm>
          <a:prstGeom prst="rect">
            <a:avLst/>
          </a:prstGeom>
          <a:noFill/>
          <a:ln>
            <a:noFill/>
          </a:ln>
        </p:spPr>
        <p:txBody>
          <a:bodyPr anchorCtr="0" anchor="t" bIns="91425" lIns="91425" rIns="91425" tIns="91425">
            <a:noAutofit/>
          </a:bodyPr>
          <a:lstStyle/>
          <a:p>
            <a:pPr lvl="0" rtl="0" algn="ctr">
              <a:spcBef>
                <a:spcPts val="0"/>
              </a:spcBef>
              <a:buNone/>
            </a:pPr>
            <a:r>
              <a:rPr b="1" lang="en" sz="1800"/>
              <a:t>ELEVATOR PITCH … RESUME SUMMARY </a:t>
            </a:r>
          </a:p>
          <a:p>
            <a:pPr lvl="0">
              <a:spcBef>
                <a:spcPts val="0"/>
              </a:spcBef>
              <a:buNone/>
            </a:pPr>
            <a:r>
              <a:t/>
            </a:r>
            <a:endParaRPr b="1" sz="1800"/>
          </a:p>
          <a:p>
            <a:pPr lvl="0" rtl="0">
              <a:spcBef>
                <a:spcPts val="0"/>
              </a:spcBef>
              <a:buNone/>
            </a:pPr>
            <a:r>
              <a:t/>
            </a:r>
            <a:endParaRPr b="1" sz="1800"/>
          </a:p>
          <a:p>
            <a:pPr lvl="0" rtl="0">
              <a:spcBef>
                <a:spcPts val="0"/>
              </a:spcBef>
              <a:buNone/>
            </a:pPr>
            <a:r>
              <a:t/>
            </a:r>
            <a:endParaRPr b="1" sz="1800"/>
          </a:p>
          <a:p>
            <a:pPr indent="-342900" lvl="0" marL="457200" rtl="0">
              <a:spcBef>
                <a:spcPts val="0"/>
              </a:spcBef>
              <a:buSzPct val="100000"/>
              <a:buChar char="●"/>
            </a:pPr>
            <a:r>
              <a:rPr b="1" lang="en" sz="1800"/>
              <a:t>THINK OF YOUR PITCH AS THREE PARTS </a:t>
            </a:r>
          </a:p>
          <a:p>
            <a:pPr indent="-342900" lvl="1" marL="914400" rtl="0">
              <a:spcBef>
                <a:spcPts val="0"/>
              </a:spcBef>
              <a:buSzPct val="100000"/>
              <a:buChar char="○"/>
            </a:pPr>
            <a:r>
              <a:rPr b="1" lang="en" sz="1800"/>
              <a:t>YOUR PRESENT </a:t>
            </a:r>
          </a:p>
          <a:p>
            <a:pPr indent="-342900" lvl="1" marL="914400" rtl="0">
              <a:spcBef>
                <a:spcPts val="0"/>
              </a:spcBef>
              <a:buSzPct val="100000"/>
              <a:buChar char="○"/>
            </a:pPr>
            <a:r>
              <a:rPr b="1" lang="en" sz="1800"/>
              <a:t>YOUR PAST</a:t>
            </a:r>
          </a:p>
          <a:p>
            <a:pPr indent="-342900" lvl="1" marL="914400" rtl="0">
              <a:spcBef>
                <a:spcPts val="0"/>
              </a:spcBef>
              <a:buSzPct val="100000"/>
              <a:buChar char="○"/>
            </a:pPr>
            <a:r>
              <a:rPr b="1" lang="en" sz="1800"/>
              <a:t>YOUR FUTURE (GOAL OF THIS RESUME)</a:t>
            </a:r>
          </a:p>
          <a:p>
            <a:pPr lvl="0">
              <a:spcBef>
                <a:spcPts val="0"/>
              </a:spcBef>
              <a:buNone/>
            </a:pPr>
            <a:r>
              <a:t/>
            </a:r>
            <a:endParaRPr b="1"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summary </a:t>
            </a:r>
          </a:p>
        </p:txBody>
      </p:sp>
      <p:sp>
        <p:nvSpPr>
          <p:cNvPr id="172" name="Shape 172"/>
          <p:cNvSpPr txBox="1"/>
          <p:nvPr/>
        </p:nvSpPr>
        <p:spPr>
          <a:xfrm>
            <a:off x="1166700" y="1702650"/>
            <a:ext cx="6810600" cy="1738200"/>
          </a:xfrm>
          <a:prstGeom prst="rect">
            <a:avLst/>
          </a:prstGeom>
          <a:noFill/>
          <a:ln>
            <a:noFill/>
          </a:ln>
        </p:spPr>
        <p:txBody>
          <a:bodyPr anchorCtr="0" anchor="t" bIns="91425" lIns="91425" rIns="91425" tIns="91425">
            <a:noAutofit/>
          </a:bodyPr>
          <a:lstStyle/>
          <a:p>
            <a:pPr lvl="0" rtl="0" algn="ctr">
              <a:spcBef>
                <a:spcPts val="0"/>
              </a:spcBef>
              <a:buNone/>
            </a:pPr>
            <a:r>
              <a:rPr b="1" lang="en" sz="1800"/>
              <a:t>Rather than SUMMARY, call it the title you’re aspiring to get with this resume (i.e. WEB DEVELOPER)</a:t>
            </a:r>
          </a:p>
          <a:p>
            <a:pPr lvl="0" algn="ctr">
              <a:spcBef>
                <a:spcPts val="0"/>
              </a:spcBef>
              <a:buNone/>
            </a:pPr>
            <a:r>
              <a:t/>
            </a:r>
            <a:endParaRPr b="1" sz="1800"/>
          </a:p>
          <a:p>
            <a:pPr lvl="0" algn="ctr">
              <a:spcBef>
                <a:spcPts val="0"/>
              </a:spcBef>
              <a:buNone/>
            </a:pPr>
            <a:r>
              <a:t/>
            </a:r>
            <a:endParaRPr b="1" sz="1800"/>
          </a:p>
          <a:p>
            <a:pPr lvl="0" algn="ctr">
              <a:spcBef>
                <a:spcPts val="0"/>
              </a:spcBef>
              <a:buNone/>
            </a:pPr>
            <a:r>
              <a:rPr b="1" lang="en" sz="1800"/>
              <a:t>TIP: Willing to relocate? Put this in your summary!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Intro/Summary </a:t>
            </a:r>
          </a:p>
        </p:txBody>
      </p:sp>
      <p:sp>
        <p:nvSpPr>
          <p:cNvPr id="178" name="Shape 178"/>
          <p:cNvSpPr txBox="1"/>
          <p:nvPr/>
        </p:nvSpPr>
        <p:spPr>
          <a:xfrm>
            <a:off x="922300" y="1347900"/>
            <a:ext cx="6810600" cy="2447700"/>
          </a:xfrm>
          <a:prstGeom prst="rect">
            <a:avLst/>
          </a:prstGeom>
          <a:noFill/>
          <a:ln>
            <a:noFill/>
          </a:ln>
        </p:spPr>
        <p:txBody>
          <a:bodyPr anchorCtr="0" anchor="t" bIns="91425" lIns="91425" rIns="91425" tIns="91425">
            <a:noAutofit/>
          </a:bodyPr>
          <a:lstStyle/>
          <a:p>
            <a:pPr lvl="0" rtl="0" algn="ctr">
              <a:spcBef>
                <a:spcPts val="0"/>
              </a:spcBef>
              <a:buNone/>
            </a:pPr>
            <a:r>
              <a:rPr b="1" lang="en" sz="1800">
                <a:latin typeface="Calibri"/>
                <a:ea typeface="Calibri"/>
                <a:cs typeface="Calibri"/>
                <a:sym typeface="Calibri"/>
              </a:rPr>
              <a:t>Web Developer</a:t>
            </a:r>
          </a:p>
          <a:p>
            <a:pPr indent="-342900" lvl="0" marL="457200" rtl="0">
              <a:spcBef>
                <a:spcPts val="0"/>
              </a:spcBef>
              <a:buSzPct val="100000"/>
              <a:buFont typeface="Calibri"/>
              <a:buChar char="●"/>
            </a:pPr>
            <a:r>
              <a:rPr lang="en" sz="1800">
                <a:latin typeface="Calibri"/>
                <a:ea typeface="Calibri"/>
                <a:cs typeface="Calibri"/>
                <a:sym typeface="Calibri"/>
              </a:rPr>
              <a:t>Web Developer with knowledge in Python, MEAN, and Ruby on Rails. Ability to develop web applications from concept to implementation. </a:t>
            </a:r>
          </a:p>
          <a:p>
            <a:pPr indent="-342900" lvl="0" marL="457200" rtl="0">
              <a:spcBef>
                <a:spcPts val="0"/>
              </a:spcBef>
              <a:buSzPct val="100000"/>
              <a:buFont typeface="Calibri"/>
              <a:buChar char="●"/>
            </a:pPr>
            <a:r>
              <a:rPr lang="en" sz="1800">
                <a:latin typeface="Calibri"/>
                <a:ea typeface="Calibri"/>
                <a:cs typeface="Calibri"/>
                <a:sym typeface="Calibri"/>
              </a:rPr>
              <a:t>Formerly a Financial Analyst. Experience in research, testing, and deployment. </a:t>
            </a:r>
          </a:p>
          <a:p>
            <a:pPr indent="-342900" lvl="0" marL="457200">
              <a:spcBef>
                <a:spcPts val="0"/>
              </a:spcBef>
              <a:buSzPct val="100000"/>
              <a:buFont typeface="Calibri"/>
              <a:buChar char="●"/>
            </a:pPr>
            <a:r>
              <a:rPr lang="en" sz="1800">
                <a:latin typeface="Calibri"/>
                <a:ea typeface="Calibri"/>
                <a:cs typeface="Calibri"/>
                <a:sym typeface="Calibri"/>
              </a:rPr>
              <a:t>Eager to tackle new challenges with a collaborative team aimed at building awesome products.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Technical Summary </a:t>
            </a:r>
          </a:p>
        </p:txBody>
      </p:sp>
      <p:sp>
        <p:nvSpPr>
          <p:cNvPr id="184" name="Shape 184"/>
          <p:cNvSpPr txBox="1"/>
          <p:nvPr/>
        </p:nvSpPr>
        <p:spPr>
          <a:xfrm>
            <a:off x="1166700" y="1312475"/>
            <a:ext cx="6810600" cy="26721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The most important part of your resume. </a:t>
            </a:r>
          </a:p>
          <a:p>
            <a:pPr indent="-342900" lvl="0" marL="457200" rtl="0">
              <a:spcBef>
                <a:spcPts val="0"/>
              </a:spcBef>
              <a:buSzPct val="100000"/>
              <a:buChar char="●"/>
            </a:pPr>
            <a:r>
              <a:rPr lang="en" sz="1800"/>
              <a:t>A thoughtful technical summary = eyes on your resume! </a:t>
            </a:r>
          </a:p>
          <a:p>
            <a:pPr indent="-342900" lvl="0" marL="457200" rtl="0">
              <a:spcBef>
                <a:spcPts val="0"/>
              </a:spcBef>
              <a:buSzPct val="100000"/>
              <a:buChar char="●"/>
            </a:pPr>
            <a:r>
              <a:rPr lang="en" sz="1800"/>
              <a:t>Be generous with writing this section, but only list what you can confidently discuss and/or have hands-on experience working with.</a:t>
            </a:r>
          </a:p>
          <a:p>
            <a:pPr indent="-342900" lvl="0" marL="457200" rtl="0">
              <a:spcBef>
                <a:spcPts val="0"/>
              </a:spcBef>
              <a:buSzPct val="100000"/>
              <a:buChar char="●"/>
            </a:pPr>
            <a:r>
              <a:rPr lang="en" sz="1800"/>
              <a:t>Consider organizing your skills into sub sections as a courtesy to readers without a technical background. </a:t>
            </a:r>
          </a:p>
          <a:p>
            <a:pPr indent="-342900" lvl="0" marL="457200">
              <a:spcBef>
                <a:spcPts val="0"/>
              </a:spcBef>
              <a:buSzPct val="100000"/>
              <a:buChar char="●"/>
            </a:pPr>
            <a:r>
              <a:rPr lang="en" sz="1800"/>
              <a:t>Make sure terms are written in the proper format (Javascript vs. JavaScript) and are spelled correctly.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Technical Summary </a:t>
            </a:r>
          </a:p>
        </p:txBody>
      </p:sp>
      <p:sp>
        <p:nvSpPr>
          <p:cNvPr id="190" name="Shape 190"/>
          <p:cNvSpPr txBox="1"/>
          <p:nvPr/>
        </p:nvSpPr>
        <p:spPr>
          <a:xfrm>
            <a:off x="938700" y="1229700"/>
            <a:ext cx="7145700" cy="3145200"/>
          </a:xfrm>
          <a:prstGeom prst="rect">
            <a:avLst/>
          </a:prstGeom>
          <a:noFill/>
          <a:ln>
            <a:noFill/>
          </a:ln>
        </p:spPr>
        <p:txBody>
          <a:bodyPr anchorCtr="0" anchor="t" bIns="91425" lIns="91425" rIns="91425" tIns="91425">
            <a:noAutofit/>
          </a:bodyPr>
          <a:lstStyle/>
          <a:p>
            <a:pPr lvl="0">
              <a:spcBef>
                <a:spcPts val="0"/>
              </a:spcBef>
              <a:buNone/>
            </a:pPr>
            <a:r>
              <a:rPr b="1" lang="en" u="sng"/>
              <a:t>Technical Skills</a:t>
            </a:r>
          </a:p>
          <a:p>
            <a:pPr lvl="0">
              <a:spcBef>
                <a:spcPts val="0"/>
              </a:spcBef>
              <a:buNone/>
            </a:pPr>
            <a:r>
              <a:t/>
            </a:r>
            <a:endParaRPr/>
          </a:p>
          <a:p>
            <a:pPr lvl="0">
              <a:spcBef>
                <a:spcPts val="0"/>
              </a:spcBef>
              <a:buNone/>
            </a:pPr>
            <a:r>
              <a:rPr b="1" lang="en"/>
              <a:t>Front End Development: </a:t>
            </a:r>
            <a:r>
              <a:rPr lang="en"/>
              <a:t>HTML, CSS, jQuery, HTTP Request/Response, Ajax</a:t>
            </a:r>
          </a:p>
          <a:p>
            <a:pPr lvl="0">
              <a:spcBef>
                <a:spcPts val="0"/>
              </a:spcBef>
              <a:buNone/>
            </a:pPr>
            <a:r>
              <a:rPr b="1" lang="en"/>
              <a:t>Languages: </a:t>
            </a:r>
            <a:r>
              <a:rPr lang="en"/>
              <a:t>Ruby, JavaScript, Python</a:t>
            </a:r>
          </a:p>
          <a:p>
            <a:pPr lvl="0">
              <a:spcBef>
                <a:spcPts val="0"/>
              </a:spcBef>
              <a:buNone/>
            </a:pPr>
            <a:r>
              <a:rPr b="1" lang="en"/>
              <a:t>Databases: </a:t>
            </a:r>
            <a:r>
              <a:rPr lang="en"/>
              <a:t>SQL (MySQL, SQLite), NoSQL (MongoDB), Mongoose.js, PostgreSQL</a:t>
            </a:r>
          </a:p>
          <a:p>
            <a:pPr lvl="0">
              <a:spcBef>
                <a:spcPts val="0"/>
              </a:spcBef>
              <a:buNone/>
            </a:pPr>
            <a:r>
              <a:rPr b="1" lang="en"/>
              <a:t>Servers: </a:t>
            </a:r>
            <a:r>
              <a:rPr lang="en"/>
              <a:t>WEBrick, Node.js, Nginx</a:t>
            </a:r>
          </a:p>
          <a:p>
            <a:pPr lvl="0">
              <a:spcBef>
                <a:spcPts val="0"/>
              </a:spcBef>
              <a:buNone/>
            </a:pPr>
            <a:r>
              <a:rPr b="1" lang="en"/>
              <a:t>Frameworks: </a:t>
            </a:r>
            <a:r>
              <a:rPr lang="en"/>
              <a:t>Ruby on Rails, Express/Socket.io, Angular JS, Flask</a:t>
            </a:r>
          </a:p>
          <a:p>
            <a:pPr lvl="0">
              <a:spcBef>
                <a:spcPts val="0"/>
              </a:spcBef>
              <a:buNone/>
            </a:pPr>
            <a:r>
              <a:rPr b="1" lang="en"/>
              <a:t>Version Control:</a:t>
            </a:r>
            <a:r>
              <a:rPr lang="en"/>
              <a:t> Git/Github</a:t>
            </a:r>
          </a:p>
          <a:p>
            <a:pPr lvl="0">
              <a:spcBef>
                <a:spcPts val="0"/>
              </a:spcBef>
              <a:buNone/>
            </a:pPr>
            <a:r>
              <a:rPr b="1" lang="en"/>
              <a:t>Methodology:</a:t>
            </a:r>
            <a:r>
              <a:rPr lang="en"/>
              <a:t> OOP, MVC, RESTful Architecture, TDD (RSpec), EDD, CRUD Operations</a:t>
            </a:r>
          </a:p>
          <a:p>
            <a:pPr lvl="0">
              <a:spcBef>
                <a:spcPts val="0"/>
              </a:spcBef>
              <a:buNone/>
            </a:pPr>
            <a:r>
              <a:rPr b="1" lang="en"/>
              <a:t>Development Tools: </a:t>
            </a:r>
            <a:r>
              <a:rPr lang="en"/>
              <a:t>AWS, Heroku, Terminal, Sublime, Atom, Balsamiq</a:t>
            </a:r>
          </a:p>
          <a:p>
            <a:pPr lvl="0">
              <a:spcBef>
                <a:spcPts val="0"/>
              </a:spcBef>
              <a:buNone/>
            </a:pPr>
            <a:r>
              <a:rPr b="1" lang="en"/>
              <a:t>Other Technologies:</a:t>
            </a:r>
            <a:r>
              <a:rPr lang="en"/>
              <a:t> Illustrator, Photoshop, Indesign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t/>
            </a:r>
            <a:endParaRPr b="1"/>
          </a:p>
          <a:p>
            <a:pPr lvl="0">
              <a:spcBef>
                <a:spcPts val="0"/>
              </a:spcBef>
              <a:buNone/>
            </a:pPr>
            <a:r>
              <a:t/>
            </a:r>
            <a:endParaRPr b="1"/>
          </a:p>
          <a:p>
            <a:pPr lvl="0">
              <a:spcBef>
                <a:spcPts val="0"/>
              </a:spcBef>
              <a:buNone/>
            </a:pPr>
            <a:r>
              <a:rPr b="1" lang="en"/>
              <a:t>Agenda</a:t>
            </a:r>
          </a:p>
        </p:txBody>
      </p:sp>
      <p:sp>
        <p:nvSpPr>
          <p:cNvPr id="77" name="Shape 77"/>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a:spcBef>
                <a:spcPts val="0"/>
              </a:spcBef>
              <a:buNone/>
            </a:pPr>
            <a:r>
              <a:rPr lang="en" sz="1000"/>
              <a:t>[Career Readiness &amp; Your Offline Profile]</a:t>
            </a:r>
          </a:p>
        </p:txBody>
      </p:sp>
      <p:sp>
        <p:nvSpPr>
          <p:cNvPr id="78" name="Shape 78"/>
          <p:cNvSpPr txBox="1"/>
          <p:nvPr>
            <p:ph idx="2" type="body"/>
          </p:nvPr>
        </p:nvSpPr>
        <p:spPr>
          <a:xfrm>
            <a:off x="4939500" y="724200"/>
            <a:ext cx="3951000" cy="3695100"/>
          </a:xfrm>
          <a:prstGeom prst="rect">
            <a:avLst/>
          </a:prstGeom>
        </p:spPr>
        <p:txBody>
          <a:bodyPr anchorCtr="0" anchor="ctr" bIns="91425" lIns="91425" rIns="91425" tIns="91425">
            <a:noAutofit/>
          </a:bodyPr>
          <a:lstStyle/>
          <a:p>
            <a:pPr indent="-228600" lvl="0" marL="457200" rtl="0">
              <a:spcBef>
                <a:spcPts val="0"/>
              </a:spcBef>
            </a:pPr>
            <a:r>
              <a:rPr lang="en"/>
              <a:t>Career Exploration</a:t>
            </a:r>
          </a:p>
          <a:p>
            <a:pPr indent="-228600" lvl="0" marL="457200" rtl="0">
              <a:spcBef>
                <a:spcPts val="0"/>
              </a:spcBef>
            </a:pPr>
            <a:r>
              <a:rPr lang="en"/>
              <a:t>Resume Writing for the Developer</a:t>
            </a:r>
          </a:p>
          <a:p>
            <a:pPr indent="-228600" lvl="0" marL="457200" rtl="0">
              <a:spcBef>
                <a:spcPts val="0"/>
              </a:spcBef>
            </a:pPr>
            <a:r>
              <a:rPr lang="en"/>
              <a:t>Cover Letter Writing for the Developer</a:t>
            </a:r>
          </a:p>
          <a:p>
            <a:pPr indent="-228600" lvl="0" marL="457200" rtl="0">
              <a:spcBef>
                <a:spcPts val="0"/>
              </a:spcBef>
            </a:pPr>
            <a:r>
              <a:rPr lang="en"/>
              <a:t>Q&amp;A</a:t>
            </a:r>
          </a:p>
          <a:p>
            <a:pPr indent="-228600" lvl="0" marL="457200" rtl="0">
              <a:spcBef>
                <a:spcPts val="0"/>
              </a:spcBef>
            </a:pPr>
            <a:r>
              <a:rPr lang="en"/>
              <a:t>Activity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Technical Summary...how might you format it?</a:t>
            </a:r>
          </a:p>
        </p:txBody>
      </p:sp>
      <p:pic>
        <p:nvPicPr>
          <p:cNvPr descr="Screen Shot 2017-01-26 at 5.34.01 PM.png" id="196" name="Shape 196"/>
          <p:cNvPicPr preferRelativeResize="0"/>
          <p:nvPr/>
        </p:nvPicPr>
        <p:blipFill>
          <a:blip r:embed="rId3">
            <a:alphaModFix/>
          </a:blip>
          <a:stretch>
            <a:fillRect/>
          </a:stretch>
        </p:blipFill>
        <p:spPr>
          <a:xfrm>
            <a:off x="5616475" y="889700"/>
            <a:ext cx="1840299" cy="3990975"/>
          </a:xfrm>
          <a:prstGeom prst="rect">
            <a:avLst/>
          </a:prstGeom>
          <a:noFill/>
          <a:ln>
            <a:noFill/>
          </a:ln>
        </p:spPr>
      </p:pic>
      <p:pic>
        <p:nvPicPr>
          <p:cNvPr descr="Screen Shot 2017-01-26 at 5.33.20 PM.png" id="197" name="Shape 197"/>
          <p:cNvPicPr preferRelativeResize="0"/>
          <p:nvPr/>
        </p:nvPicPr>
        <p:blipFill>
          <a:blip r:embed="rId4">
            <a:alphaModFix/>
          </a:blip>
          <a:stretch>
            <a:fillRect/>
          </a:stretch>
        </p:blipFill>
        <p:spPr>
          <a:xfrm>
            <a:off x="885500" y="1078875"/>
            <a:ext cx="3695700" cy="335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Projects Section</a:t>
            </a:r>
          </a:p>
        </p:txBody>
      </p:sp>
      <p:sp>
        <p:nvSpPr>
          <p:cNvPr id="203" name="Shape 203"/>
          <p:cNvSpPr txBox="1"/>
          <p:nvPr/>
        </p:nvSpPr>
        <p:spPr>
          <a:xfrm>
            <a:off x="1106250" y="1123350"/>
            <a:ext cx="6810600" cy="3050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So you’re claiming you have all these skills...what hands-on experience do you have with these technologies?</a:t>
            </a:r>
          </a:p>
          <a:p>
            <a:pPr indent="-381000" lvl="0" marL="457200" rtl="0">
              <a:spcBef>
                <a:spcPts val="0"/>
              </a:spcBef>
              <a:buSzPct val="100000"/>
              <a:buChar char="●"/>
            </a:pPr>
            <a:r>
              <a:rPr lang="en" sz="2400"/>
              <a:t>How many projects should you describe on your resume? </a:t>
            </a:r>
          </a:p>
          <a:p>
            <a:pPr indent="-381000" lvl="0" marL="457200" rtl="0">
              <a:spcBef>
                <a:spcPts val="0"/>
              </a:spcBef>
              <a:buSzPct val="100000"/>
              <a:buChar char="●"/>
            </a:pPr>
            <a:r>
              <a:rPr lang="en" sz="2400"/>
              <a:t>How do you choose which projects to describe on a resume?</a:t>
            </a:r>
          </a:p>
          <a:p>
            <a:pPr indent="-381000" lvl="0" marL="457200" rtl="0">
              <a:spcBef>
                <a:spcPts val="0"/>
              </a:spcBef>
              <a:buSzPct val="100000"/>
              <a:buChar char="●"/>
            </a:pPr>
            <a:r>
              <a:rPr lang="en" sz="2400"/>
              <a:t>To deploy or not to deploy?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Projects Section</a:t>
            </a:r>
          </a:p>
        </p:txBody>
      </p:sp>
      <p:sp>
        <p:nvSpPr>
          <p:cNvPr id="209" name="Shape 209"/>
          <p:cNvSpPr txBox="1"/>
          <p:nvPr/>
        </p:nvSpPr>
        <p:spPr>
          <a:xfrm>
            <a:off x="1443150" y="1123325"/>
            <a:ext cx="6136800" cy="602700"/>
          </a:xfrm>
          <a:prstGeom prst="rect">
            <a:avLst/>
          </a:prstGeom>
          <a:noFill/>
          <a:ln>
            <a:noFill/>
          </a:ln>
        </p:spPr>
        <p:txBody>
          <a:bodyPr anchorCtr="0" anchor="t" bIns="91425" lIns="91425" rIns="91425" tIns="91425">
            <a:noAutofit/>
          </a:bodyPr>
          <a:lstStyle/>
          <a:p>
            <a:pPr lvl="0" rtl="0">
              <a:spcBef>
                <a:spcPts val="0"/>
              </a:spcBef>
              <a:buNone/>
            </a:pPr>
            <a:r>
              <a:rPr b="1" lang="en" sz="1600"/>
              <a:t>TIP: Consider having two projects sections, one for academic/personal projects and one for professional projects. </a:t>
            </a:r>
          </a:p>
          <a:p>
            <a:pPr lvl="0">
              <a:spcBef>
                <a:spcPts val="0"/>
              </a:spcBef>
              <a:buNone/>
            </a:pPr>
            <a:r>
              <a:t/>
            </a:r>
            <a:endParaRPr/>
          </a:p>
        </p:txBody>
      </p:sp>
      <p:sp>
        <p:nvSpPr>
          <p:cNvPr id="210" name="Shape 210"/>
          <p:cNvSpPr txBox="1"/>
          <p:nvPr/>
        </p:nvSpPr>
        <p:spPr>
          <a:xfrm>
            <a:off x="1106250" y="2100225"/>
            <a:ext cx="6810600" cy="2475600"/>
          </a:xfrm>
          <a:prstGeom prst="rect">
            <a:avLst/>
          </a:prstGeom>
          <a:noFill/>
          <a:ln>
            <a:noFill/>
          </a:ln>
        </p:spPr>
        <p:txBody>
          <a:bodyPr anchorCtr="0" anchor="t" bIns="91425" lIns="91425" rIns="91425" tIns="91425">
            <a:noAutofit/>
          </a:bodyPr>
          <a:lstStyle/>
          <a:p>
            <a:pPr lvl="0">
              <a:spcBef>
                <a:spcPts val="0"/>
              </a:spcBef>
              <a:buNone/>
            </a:pPr>
            <a:r>
              <a:rPr b="1" lang="en"/>
              <a:t>What does a resume-reader want to know? </a:t>
            </a:r>
          </a:p>
          <a:p>
            <a:pPr indent="-228600" lvl="0" marL="457200" rtl="0">
              <a:spcBef>
                <a:spcPts val="0"/>
              </a:spcBef>
              <a:buAutoNum type="arabicPeriod"/>
            </a:pPr>
            <a:r>
              <a:rPr lang="en"/>
              <a:t>What’s the name of the project?</a:t>
            </a:r>
          </a:p>
          <a:p>
            <a:pPr indent="-228600" lvl="0" marL="457200" rtl="0">
              <a:spcBef>
                <a:spcPts val="0"/>
              </a:spcBef>
              <a:buAutoNum type="arabicPeriod"/>
            </a:pPr>
            <a:r>
              <a:rPr lang="en"/>
              <a:t>Where could I go to see more? (i.e. url to the deployed website, url to the github repository)</a:t>
            </a:r>
          </a:p>
          <a:p>
            <a:pPr indent="-228600" lvl="0" marL="457200" rtl="0">
              <a:spcBef>
                <a:spcPts val="0"/>
              </a:spcBef>
              <a:buAutoNum type="arabicPeriod"/>
            </a:pPr>
            <a:r>
              <a:rPr lang="en"/>
              <a:t>What is the project? (think user perspective)</a:t>
            </a:r>
          </a:p>
          <a:p>
            <a:pPr indent="-228600" lvl="0" marL="457200" rtl="0">
              <a:spcBef>
                <a:spcPts val="0"/>
              </a:spcBef>
              <a:buAutoNum type="arabicPeriod"/>
            </a:pPr>
            <a:r>
              <a:rPr lang="en"/>
              <a:t>Was this a team effort or a solo project? </a:t>
            </a:r>
          </a:p>
          <a:p>
            <a:pPr indent="-228600" lvl="0" marL="457200" rtl="0">
              <a:spcBef>
                <a:spcPts val="0"/>
              </a:spcBef>
              <a:buAutoNum type="arabicPeriod"/>
            </a:pPr>
            <a:r>
              <a:rPr lang="en"/>
              <a:t>If a team effort, what responsibilities did YOU take on? (technical items...project manager)</a:t>
            </a:r>
          </a:p>
          <a:p>
            <a:pPr indent="-228600" lvl="0" marL="457200" rtl="0">
              <a:spcBef>
                <a:spcPts val="0"/>
              </a:spcBef>
              <a:buAutoNum type="arabicPeriod"/>
            </a:pPr>
            <a:r>
              <a:rPr lang="en"/>
              <a:t>What technologies did you use? </a:t>
            </a:r>
          </a:p>
          <a:p>
            <a:pPr indent="-228600" lvl="0" marL="457200">
              <a:spcBef>
                <a:spcPts val="0"/>
              </a:spcBef>
              <a:buAutoNum type="arabicPeriod"/>
            </a:pPr>
            <a:r>
              <a:rPr lang="en"/>
              <a:t>Anything more I should know about this project? (i.e. completed in an impressive timeframe, won Hackathon, etc.)</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Projects Section</a:t>
            </a:r>
          </a:p>
        </p:txBody>
      </p:sp>
      <p:sp>
        <p:nvSpPr>
          <p:cNvPr id="216" name="Shape 216"/>
          <p:cNvSpPr txBox="1"/>
          <p:nvPr/>
        </p:nvSpPr>
        <p:spPr>
          <a:xfrm>
            <a:off x="969575" y="993225"/>
            <a:ext cx="6810600" cy="3606300"/>
          </a:xfrm>
          <a:prstGeom prst="rect">
            <a:avLst/>
          </a:prstGeom>
          <a:noFill/>
          <a:ln>
            <a:noFill/>
          </a:ln>
        </p:spPr>
        <p:txBody>
          <a:bodyPr anchorCtr="0" anchor="t" bIns="91425" lIns="91425" rIns="91425" tIns="91425">
            <a:noAutofit/>
          </a:bodyPr>
          <a:lstStyle/>
          <a:p>
            <a:pPr lvl="0">
              <a:spcBef>
                <a:spcPts val="0"/>
              </a:spcBef>
              <a:buNone/>
            </a:pPr>
            <a:r>
              <a:rPr b="1" lang="en" u="sng"/>
              <a:t>Projects</a:t>
            </a:r>
          </a:p>
          <a:p>
            <a:pPr lvl="0">
              <a:spcBef>
                <a:spcPts val="0"/>
              </a:spcBef>
              <a:buNone/>
            </a:pPr>
            <a:r>
              <a:rPr b="1" lang="en"/>
              <a:t>CritterSitter</a:t>
            </a:r>
            <a:r>
              <a:rPr lang="en"/>
              <a:t>, </a:t>
            </a:r>
            <a:r>
              <a:rPr lang="en"/>
              <a:t>crittersitter.com</a:t>
            </a:r>
          </a:p>
          <a:p>
            <a:pPr indent="-228600" lvl="0" marL="457200" rtl="0">
              <a:spcBef>
                <a:spcPts val="0"/>
              </a:spcBef>
              <a:buChar char="●"/>
            </a:pPr>
            <a:r>
              <a:rPr lang="en"/>
              <a:t>Collaborated in a team of five developers to create a fully functional app that allows the user to find a nearby sitter for their pet. </a:t>
            </a:r>
          </a:p>
          <a:p>
            <a:pPr indent="-228600" lvl="0" marL="457200" rtl="0">
              <a:spcBef>
                <a:spcPts val="0"/>
              </a:spcBef>
              <a:buChar char="●"/>
            </a:pPr>
            <a:r>
              <a:rPr lang="en"/>
              <a:t>Solely responsible for implementing Twilio SMS, API, Ruby Geocoder Gem, logic for the sitter and pet profile creation, and RSpec testing. Assisted with database design, owner profile creation, rating, and proposal logic, debugging, and deployment. Completed project in just 4 days. </a:t>
            </a:r>
          </a:p>
          <a:p>
            <a:pPr indent="0" lvl="0" marL="0" rtl="0">
              <a:spcBef>
                <a:spcPts val="0"/>
              </a:spcBef>
              <a:buNone/>
            </a:pPr>
            <a:r>
              <a:rPr lang="en"/>
              <a:t>Technologies used: Ruby, Rails, WebBrick, PostgreSQL, SQLite, Bootstrap, HTML5, CSS3</a:t>
            </a:r>
          </a:p>
          <a:p>
            <a:pPr lvl="0">
              <a:spcBef>
                <a:spcPts val="0"/>
              </a:spcBef>
              <a:buNone/>
            </a:pPr>
            <a:r>
              <a:t/>
            </a:r>
            <a:endParaRPr/>
          </a:p>
          <a:p>
            <a:pPr lvl="0">
              <a:spcBef>
                <a:spcPts val="0"/>
              </a:spcBef>
              <a:buNone/>
            </a:pPr>
            <a:r>
              <a:rPr b="1" lang="en"/>
              <a:t>Game2Fame</a:t>
            </a:r>
            <a:r>
              <a:rPr lang="en"/>
              <a:t>, github.com/afaki/game_2_fame</a:t>
            </a:r>
          </a:p>
          <a:p>
            <a:pPr indent="-228600" lvl="0" marL="457200" rtl="0">
              <a:spcBef>
                <a:spcPts val="0"/>
              </a:spcBef>
              <a:buChar char="●"/>
            </a:pPr>
            <a:r>
              <a:rPr lang="en"/>
              <a:t>Solely created a web app that allows users to challenge each other in video games, set up game rooms where players can wager bitcoins as bets.</a:t>
            </a:r>
          </a:p>
          <a:p>
            <a:pPr lvl="0" rtl="0">
              <a:spcBef>
                <a:spcPts val="0"/>
              </a:spcBef>
              <a:buNone/>
            </a:pPr>
            <a:r>
              <a:rPr lang="en"/>
              <a:t>Technologies used: JavaScript, MongoDB, Node.js, Passportjs, Express.js, Socket.io, Block.io API, Angular JS, Twitter Bootstrap, HTML5, CSS3</a:t>
            </a:r>
          </a:p>
          <a:p>
            <a:pPr lvl="0">
              <a:spcBef>
                <a:spcPts val="0"/>
              </a:spcBef>
              <a:buNone/>
            </a:pPr>
            <a:r>
              <a:t/>
            </a:r>
            <a:endParaRPr/>
          </a:p>
          <a:p>
            <a:pPr lvl="0">
              <a:spcBef>
                <a:spcPts val="0"/>
              </a:spcBef>
              <a:buNone/>
            </a:pPr>
            <a:r>
              <a:rPr lang="en"/>
              <a:t>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Education Section </a:t>
            </a:r>
          </a:p>
        </p:txBody>
      </p:sp>
      <p:sp>
        <p:nvSpPr>
          <p:cNvPr id="222" name="Shape 222"/>
          <p:cNvSpPr txBox="1"/>
          <p:nvPr/>
        </p:nvSpPr>
        <p:spPr>
          <a:xfrm>
            <a:off x="976175" y="1040550"/>
            <a:ext cx="6810600" cy="30624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List your most recent education items first</a:t>
            </a:r>
          </a:p>
          <a:p>
            <a:pPr indent="-381000" lvl="0" marL="457200" rtl="0">
              <a:spcBef>
                <a:spcPts val="0"/>
              </a:spcBef>
              <a:buSzPct val="100000"/>
              <a:buChar char="●"/>
            </a:pPr>
            <a:r>
              <a:rPr lang="en" sz="2400"/>
              <a:t>Tell them A) what you earned, B) where you earned it, and C) when you earned it. </a:t>
            </a:r>
          </a:p>
          <a:p>
            <a:pPr indent="-381000" lvl="0" marL="457200" rtl="0">
              <a:spcBef>
                <a:spcPts val="0"/>
              </a:spcBef>
              <a:buSzPct val="100000"/>
              <a:buChar char="●"/>
            </a:pPr>
            <a:r>
              <a:rPr lang="en" sz="2400"/>
              <a:t>Include sub-detail if particularly relevant. </a:t>
            </a:r>
          </a:p>
          <a:p>
            <a:pPr indent="-381000" lvl="0" marL="457200" rtl="0">
              <a:spcBef>
                <a:spcPts val="0"/>
              </a:spcBef>
              <a:buSzPct val="100000"/>
              <a:buChar char="●"/>
            </a:pPr>
            <a:r>
              <a:rPr lang="en" sz="2400"/>
              <a:t>Didn’t graduate? Cite the approximate amount of credits you completed toward your degree. </a:t>
            </a:r>
          </a:p>
          <a:p>
            <a:pPr indent="-381000" lvl="0" marL="457200">
              <a:spcBef>
                <a:spcPts val="0"/>
              </a:spcBef>
              <a:buSzPct val="100000"/>
              <a:buChar char="●"/>
            </a:pPr>
            <a:r>
              <a:rPr lang="en" sz="2400"/>
              <a:t>Include relevant coursework if you have it.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Education Section</a:t>
            </a:r>
          </a:p>
        </p:txBody>
      </p:sp>
      <p:sp>
        <p:nvSpPr>
          <p:cNvPr id="228" name="Shape 228"/>
          <p:cNvSpPr txBox="1"/>
          <p:nvPr/>
        </p:nvSpPr>
        <p:spPr>
          <a:xfrm>
            <a:off x="1166700" y="1265175"/>
            <a:ext cx="6810600" cy="2506800"/>
          </a:xfrm>
          <a:prstGeom prst="rect">
            <a:avLst/>
          </a:prstGeom>
          <a:noFill/>
          <a:ln>
            <a:noFill/>
          </a:ln>
        </p:spPr>
        <p:txBody>
          <a:bodyPr anchorCtr="0" anchor="t" bIns="91425" lIns="91425" rIns="91425" tIns="91425">
            <a:noAutofit/>
          </a:bodyPr>
          <a:lstStyle/>
          <a:p>
            <a:pPr lvl="0">
              <a:spcBef>
                <a:spcPts val="0"/>
              </a:spcBef>
              <a:buNone/>
            </a:pPr>
            <a:r>
              <a:rPr b="1" lang="en" u="sng"/>
              <a:t>Education</a:t>
            </a:r>
          </a:p>
          <a:p>
            <a:pPr lvl="0">
              <a:spcBef>
                <a:spcPts val="0"/>
              </a:spcBef>
              <a:buNone/>
            </a:pPr>
            <a:r>
              <a:t/>
            </a:r>
            <a:endParaRPr/>
          </a:p>
          <a:p>
            <a:pPr lvl="0">
              <a:spcBef>
                <a:spcPts val="0"/>
              </a:spcBef>
              <a:buNone/>
            </a:pPr>
            <a:r>
              <a:rPr b="1" lang="en"/>
              <a:t>Certificate of Completion, Coding Dojo, 2016</a:t>
            </a:r>
          </a:p>
          <a:p>
            <a:pPr indent="-228600" lvl="0" marL="457200" rtl="0">
              <a:spcBef>
                <a:spcPts val="0"/>
              </a:spcBef>
              <a:buChar char="●"/>
            </a:pPr>
            <a:r>
              <a:rPr lang="en"/>
              <a:t>An immersive web development boot camp specializing in front-end fundamentals as well as the mastery of three full stacks: Python, MEAN, and RoR. Earned over 1000 hours of coding experience, including the ability to deploy a full website from client to server to database while acquiring the knowledge and skills for full stack web development. </a:t>
            </a:r>
          </a:p>
          <a:p>
            <a:pPr lvl="0" rtl="0">
              <a:spcBef>
                <a:spcPts val="0"/>
              </a:spcBef>
              <a:buNone/>
            </a:pPr>
            <a:r>
              <a:t/>
            </a:r>
            <a:endParaRPr/>
          </a:p>
          <a:p>
            <a:pPr lvl="0" rtl="0">
              <a:spcBef>
                <a:spcPts val="0"/>
              </a:spcBef>
              <a:buNone/>
            </a:pPr>
            <a:r>
              <a:rPr b="1" lang="en"/>
              <a:t>Bachelor of Arts in Psychology, University of California Santa Cruz, 2015</a:t>
            </a:r>
          </a:p>
          <a:p>
            <a:pPr indent="-228600" lvl="0" marL="457200" rtl="0">
              <a:spcBef>
                <a:spcPts val="0"/>
              </a:spcBef>
              <a:buChar char="●"/>
            </a:pPr>
            <a:r>
              <a:rPr lang="en"/>
              <a:t>Relevant coursework: Intro to CS, Data Structures, Algorithms</a:t>
            </a:r>
          </a:p>
          <a:p>
            <a:pPr lvl="0">
              <a:spcBef>
                <a:spcPts val="0"/>
              </a:spcBef>
              <a:buNone/>
            </a:pPr>
            <a:r>
              <a:t/>
            </a:r>
            <a:endParaRP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Experience Section</a:t>
            </a:r>
          </a:p>
        </p:txBody>
      </p:sp>
      <p:sp>
        <p:nvSpPr>
          <p:cNvPr id="234" name="Shape 234"/>
          <p:cNvSpPr txBox="1"/>
          <p:nvPr/>
        </p:nvSpPr>
        <p:spPr>
          <a:xfrm>
            <a:off x="1011650" y="780425"/>
            <a:ext cx="6810600" cy="4268400"/>
          </a:xfrm>
          <a:prstGeom prst="rect">
            <a:avLst/>
          </a:prstGeom>
          <a:noFill/>
          <a:ln>
            <a:noFill/>
          </a:ln>
        </p:spPr>
        <p:txBody>
          <a:bodyPr anchorCtr="0" anchor="t" bIns="91425" lIns="91425" rIns="91425" tIns="91425">
            <a:noAutofit/>
          </a:bodyPr>
          <a:lstStyle/>
          <a:p>
            <a:pPr lvl="0" rtl="0">
              <a:spcBef>
                <a:spcPts val="0"/>
              </a:spcBef>
              <a:buNone/>
            </a:pPr>
            <a:r>
              <a:rPr b="1" lang="en" sz="1800"/>
              <a:t>How do you describe your past experiences?</a:t>
            </a:r>
          </a:p>
          <a:p>
            <a:pPr indent="-342900" lvl="0" marL="457200" rtl="0">
              <a:spcBef>
                <a:spcPts val="0"/>
              </a:spcBef>
              <a:buSzPct val="100000"/>
              <a:buChar char="●"/>
            </a:pPr>
            <a:r>
              <a:rPr lang="en" sz="1800"/>
              <a:t>Rule of thumb: </a:t>
            </a:r>
          </a:p>
          <a:p>
            <a:pPr indent="-342900" lvl="1" marL="914400" rtl="0">
              <a:spcBef>
                <a:spcPts val="0"/>
              </a:spcBef>
              <a:buSzPct val="100000"/>
              <a:buChar char="○"/>
            </a:pPr>
            <a:r>
              <a:rPr lang="en" sz="1800"/>
              <a:t>If the past role is relevant to what you’re applying to, include at least 4 statements or bullets discussing it.</a:t>
            </a:r>
          </a:p>
          <a:p>
            <a:pPr indent="-342900" lvl="1" marL="914400" rtl="0">
              <a:spcBef>
                <a:spcPts val="0"/>
              </a:spcBef>
              <a:buSzPct val="100000"/>
              <a:buChar char="○"/>
            </a:pPr>
            <a:r>
              <a:rPr lang="en" sz="1800"/>
              <a:t>If the past role is not relevant to what you’re applying to, include 2 or less statements or bullets discussing it.</a:t>
            </a:r>
          </a:p>
          <a:p>
            <a:pPr indent="-342900" lvl="0" marL="457200" rtl="0">
              <a:spcBef>
                <a:spcPts val="0"/>
              </a:spcBef>
              <a:buSzPct val="100000"/>
              <a:buChar char="●"/>
            </a:pPr>
            <a:r>
              <a:rPr lang="en" sz="1800"/>
              <a:t>Focus on accomplishments/</a:t>
            </a:r>
            <a:r>
              <a:rPr b="1" lang="en" sz="1800"/>
              <a:t>impacts</a:t>
            </a:r>
            <a:r>
              <a:rPr lang="en" sz="1800"/>
              <a:t> rather than mundane tasks.</a:t>
            </a:r>
          </a:p>
          <a:p>
            <a:pPr indent="-342900" lvl="0" marL="457200" rtl="0">
              <a:spcBef>
                <a:spcPts val="0"/>
              </a:spcBef>
              <a:buSzPct val="100000"/>
              <a:buChar char="●"/>
            </a:pPr>
            <a:r>
              <a:rPr lang="en" sz="1800"/>
              <a:t>Include metrics (when you can) to support your impact statements.</a:t>
            </a:r>
          </a:p>
          <a:p>
            <a:pPr indent="-342900" lvl="0" marL="457200" rtl="0">
              <a:spcBef>
                <a:spcPts val="0"/>
              </a:spcBef>
              <a:buSzPct val="100000"/>
              <a:buChar char="●"/>
            </a:pPr>
            <a:r>
              <a:rPr lang="en" sz="1800"/>
              <a:t>List most recent first, and work your way back in time. </a:t>
            </a:r>
          </a:p>
          <a:p>
            <a:pPr indent="-342900" lvl="0" marL="457200" rtl="0">
              <a:spcBef>
                <a:spcPts val="0"/>
              </a:spcBef>
              <a:buSzPct val="100000"/>
              <a:buChar char="●"/>
            </a:pPr>
            <a:r>
              <a:rPr lang="en" sz="1800"/>
              <a:t>No need to name drop.</a:t>
            </a:r>
          </a:p>
          <a:p>
            <a:pPr indent="-342900" lvl="0" marL="457200">
              <a:spcBef>
                <a:spcPts val="0"/>
              </a:spcBef>
              <a:buSzPct val="100000"/>
              <a:buChar char="●"/>
            </a:pPr>
            <a:r>
              <a:rPr lang="en" sz="1800"/>
              <a:t>Rule of thumb is to supply the last five years, but use your better judgement with this.</a:t>
            </a:r>
          </a:p>
        </p:txBody>
      </p:sp>
      <p:sp>
        <p:nvSpPr>
          <p:cNvPr id="235" name="Shape 235"/>
          <p:cNvSpPr txBox="1"/>
          <p:nvPr/>
        </p:nvSpPr>
        <p:spPr>
          <a:xfrm>
            <a:off x="4020200" y="4339450"/>
            <a:ext cx="6810600" cy="7947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Experience Section</a:t>
            </a:r>
          </a:p>
        </p:txBody>
      </p:sp>
      <p:sp>
        <p:nvSpPr>
          <p:cNvPr id="241" name="Shape 241"/>
          <p:cNvSpPr txBox="1"/>
          <p:nvPr/>
        </p:nvSpPr>
        <p:spPr>
          <a:xfrm>
            <a:off x="1106250" y="984400"/>
            <a:ext cx="6810600" cy="3556500"/>
          </a:xfrm>
          <a:prstGeom prst="rect">
            <a:avLst/>
          </a:prstGeom>
          <a:noFill/>
          <a:ln>
            <a:noFill/>
          </a:ln>
        </p:spPr>
        <p:txBody>
          <a:bodyPr anchorCtr="0" anchor="t" bIns="91425" lIns="91425" rIns="91425" tIns="91425">
            <a:noAutofit/>
          </a:bodyPr>
          <a:lstStyle/>
          <a:p>
            <a:pPr lvl="0">
              <a:spcBef>
                <a:spcPts val="0"/>
              </a:spcBef>
              <a:buNone/>
            </a:pPr>
            <a:r>
              <a:rPr lang="en" sz="2200"/>
              <a:t>Besides a description of what the role entailed, what does the hiring manager ultimately want to know? </a:t>
            </a:r>
          </a:p>
          <a:p>
            <a:pPr lvl="0">
              <a:spcBef>
                <a:spcPts val="0"/>
              </a:spcBef>
              <a:buNone/>
            </a:pPr>
            <a:r>
              <a:t/>
            </a:r>
            <a:endParaRPr sz="2200"/>
          </a:p>
          <a:p>
            <a:pPr indent="-368300" lvl="0" marL="457200" rtl="0">
              <a:spcBef>
                <a:spcPts val="0"/>
              </a:spcBef>
              <a:buSzPct val="100000"/>
              <a:buChar char="●"/>
            </a:pPr>
            <a:r>
              <a:rPr lang="en" sz="2200"/>
              <a:t>Your title</a:t>
            </a:r>
          </a:p>
          <a:p>
            <a:pPr indent="-368300" lvl="0" marL="457200" rtl="0">
              <a:spcBef>
                <a:spcPts val="0"/>
              </a:spcBef>
              <a:buSzPct val="100000"/>
              <a:buChar char="●"/>
            </a:pPr>
            <a:r>
              <a:rPr lang="en" sz="2200"/>
              <a:t>Your employer (company name)</a:t>
            </a:r>
          </a:p>
          <a:p>
            <a:pPr indent="-368300" lvl="1" marL="914400" rtl="0">
              <a:spcBef>
                <a:spcPts val="0"/>
              </a:spcBef>
              <a:buSzPct val="100000"/>
              <a:buChar char="○"/>
            </a:pPr>
            <a:r>
              <a:rPr lang="en" sz="2200"/>
              <a:t>Was it through a third party firm?</a:t>
            </a:r>
          </a:p>
          <a:p>
            <a:pPr indent="-368300" lvl="0" marL="457200" rtl="0">
              <a:spcBef>
                <a:spcPts val="0"/>
              </a:spcBef>
              <a:buSzPct val="100000"/>
              <a:buChar char="●"/>
            </a:pPr>
            <a:r>
              <a:rPr lang="en" sz="2200"/>
              <a:t>Optional: The city and state of the employer </a:t>
            </a:r>
          </a:p>
          <a:p>
            <a:pPr indent="-368300" lvl="0" marL="457200" rtl="0">
              <a:spcBef>
                <a:spcPts val="0"/>
              </a:spcBef>
              <a:buSzPct val="100000"/>
              <a:buChar char="●"/>
            </a:pPr>
            <a:r>
              <a:rPr lang="en" sz="2200"/>
              <a:t>Your dates of employment</a:t>
            </a:r>
          </a:p>
          <a:p>
            <a:pPr indent="-368300" lvl="0" marL="457200" rtl="0">
              <a:spcBef>
                <a:spcPts val="0"/>
              </a:spcBef>
              <a:buSzPct val="100000"/>
              <a:buChar char="●"/>
            </a:pPr>
            <a:r>
              <a:rPr lang="en" sz="2200"/>
              <a:t>Be consistent with this formatting...does it make sense to someone that doesn’t know you?</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Experience </a:t>
            </a:r>
          </a:p>
        </p:txBody>
      </p:sp>
      <p:sp>
        <p:nvSpPr>
          <p:cNvPr id="247" name="Shape 247"/>
          <p:cNvSpPr txBox="1"/>
          <p:nvPr/>
        </p:nvSpPr>
        <p:spPr>
          <a:xfrm>
            <a:off x="934100" y="1182425"/>
            <a:ext cx="6810600" cy="3263400"/>
          </a:xfrm>
          <a:prstGeom prst="rect">
            <a:avLst/>
          </a:prstGeom>
          <a:noFill/>
          <a:ln>
            <a:noFill/>
          </a:ln>
        </p:spPr>
        <p:txBody>
          <a:bodyPr anchorCtr="0" anchor="t" bIns="91425" lIns="91425" rIns="91425" tIns="91425">
            <a:noAutofit/>
          </a:bodyPr>
          <a:lstStyle/>
          <a:p>
            <a:pPr lvl="0">
              <a:spcBef>
                <a:spcPts val="0"/>
              </a:spcBef>
              <a:buNone/>
            </a:pPr>
            <a:r>
              <a:rPr b="1" lang="en" u="sng"/>
              <a:t>Experience</a:t>
            </a:r>
          </a:p>
          <a:p>
            <a:pPr lvl="0">
              <a:spcBef>
                <a:spcPts val="0"/>
              </a:spcBef>
              <a:buNone/>
            </a:pPr>
            <a:r>
              <a:t/>
            </a:r>
            <a:endParaRPr b="1" u="sng"/>
          </a:p>
          <a:p>
            <a:pPr lvl="0">
              <a:spcBef>
                <a:spcPts val="0"/>
              </a:spcBef>
              <a:buNone/>
            </a:pPr>
            <a:r>
              <a:rPr b="1" lang="en"/>
              <a:t>Web Developer</a:t>
            </a:r>
            <a:r>
              <a:rPr lang="en"/>
              <a:t>, Redstone Inc., April 2012 - Present</a:t>
            </a:r>
          </a:p>
          <a:p>
            <a:pPr indent="-228600" lvl="0" marL="457200" rtl="0">
              <a:spcBef>
                <a:spcPts val="0"/>
              </a:spcBef>
              <a:buChar char="●"/>
            </a:pPr>
            <a:r>
              <a:rPr lang="en"/>
              <a:t>Actively sought tough projects to develop programming and service </a:t>
            </a:r>
            <a:r>
              <a:rPr lang="en"/>
              <a:t>skills</a:t>
            </a:r>
            <a:r>
              <a:rPr lang="en"/>
              <a:t>. </a:t>
            </a:r>
          </a:p>
          <a:p>
            <a:pPr indent="-228600" lvl="0" marL="457200" rtl="0">
              <a:spcBef>
                <a:spcPts val="0"/>
              </a:spcBef>
              <a:buChar char="●"/>
            </a:pPr>
            <a:r>
              <a:rPr lang="en"/>
              <a:t>Specialized in medical and legal websites. </a:t>
            </a:r>
          </a:p>
          <a:p>
            <a:pPr indent="-228600" lvl="0" marL="457200" rtl="0">
              <a:spcBef>
                <a:spcPts val="0"/>
              </a:spcBef>
              <a:buChar char="●"/>
            </a:pPr>
            <a:r>
              <a:rPr lang="en"/>
              <a:t>Effectively oversaw scheduling or project milestones and coordinated with clients on any proposed changes or challenges to overcome. </a:t>
            </a:r>
          </a:p>
          <a:p>
            <a:pPr indent="-228600" lvl="0" marL="457200" rtl="0">
              <a:spcBef>
                <a:spcPts val="0"/>
              </a:spcBef>
              <a:buChar char="●"/>
            </a:pPr>
            <a:r>
              <a:rPr lang="en"/>
              <a:t>Collaborated with clients to obtain information and discuss design options. </a:t>
            </a:r>
          </a:p>
          <a:p>
            <a:pPr lvl="0" rtl="0">
              <a:spcBef>
                <a:spcPts val="0"/>
              </a:spcBef>
              <a:buNone/>
            </a:pPr>
            <a:r>
              <a:t/>
            </a:r>
            <a:endParaRPr/>
          </a:p>
          <a:p>
            <a:pPr lvl="0" rtl="0">
              <a:spcBef>
                <a:spcPts val="0"/>
              </a:spcBef>
              <a:buNone/>
            </a:pPr>
            <a:r>
              <a:rPr b="1" lang="en"/>
              <a:t>Sales Associate</a:t>
            </a:r>
            <a:r>
              <a:rPr lang="en"/>
              <a:t>, Pretty in Pink Clothing, June 2006 - March 2012</a:t>
            </a:r>
          </a:p>
          <a:p>
            <a:pPr indent="-228600" lvl="0" marL="457200" rtl="0">
              <a:spcBef>
                <a:spcPts val="0"/>
              </a:spcBef>
              <a:buChar char="●"/>
            </a:pPr>
            <a:r>
              <a:rPr lang="en"/>
              <a:t>Provided outstanding customer service averaging 9.5 in customer service scores over the course of six years. </a:t>
            </a:r>
          </a:p>
          <a:p>
            <a:pPr indent="-228600" lvl="0" marL="457200">
              <a:spcBef>
                <a:spcPts val="0"/>
              </a:spcBef>
              <a:buChar char="●"/>
            </a:pPr>
            <a:r>
              <a:rPr lang="en"/>
              <a:t>Created and implemented a new inventory record-system that decreased overall loss prevention by 20% from 2007 to 2012.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Overall Formatting / Resume</a:t>
            </a:r>
          </a:p>
        </p:txBody>
      </p:sp>
      <p:sp>
        <p:nvSpPr>
          <p:cNvPr id="253" name="Shape 253"/>
          <p:cNvSpPr txBox="1"/>
          <p:nvPr/>
        </p:nvSpPr>
        <p:spPr>
          <a:xfrm>
            <a:off x="1106250" y="756400"/>
            <a:ext cx="6810600" cy="42417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Proofread, proofread, proofread</a:t>
            </a:r>
          </a:p>
          <a:p>
            <a:pPr indent="-342900" lvl="1" marL="914400" rtl="0">
              <a:spcBef>
                <a:spcPts val="0"/>
              </a:spcBef>
              <a:buSzPct val="100000"/>
              <a:buChar char="○"/>
            </a:pPr>
            <a:r>
              <a:rPr lang="en" sz="1800"/>
              <a:t>Spelling, format, grammar</a:t>
            </a:r>
          </a:p>
          <a:p>
            <a:pPr indent="-342900" lvl="0" marL="457200" rtl="0">
              <a:spcBef>
                <a:spcPts val="0"/>
              </a:spcBef>
              <a:buSzPct val="100000"/>
              <a:buChar char="●"/>
            </a:pPr>
            <a:r>
              <a:rPr lang="en" sz="1800"/>
              <a:t>Be consistent with formatting and styling</a:t>
            </a:r>
          </a:p>
          <a:p>
            <a:pPr indent="-342900" lvl="0" marL="457200" rtl="0">
              <a:spcBef>
                <a:spcPts val="0"/>
              </a:spcBef>
              <a:buSzPct val="100000"/>
              <a:buChar char="●"/>
            </a:pPr>
            <a:r>
              <a:rPr lang="en" sz="1800"/>
              <a:t>Limit your resume to just two (or less) fonts and colors</a:t>
            </a:r>
          </a:p>
          <a:p>
            <a:pPr indent="-342900" lvl="0" marL="457200" rtl="0">
              <a:spcBef>
                <a:spcPts val="0"/>
              </a:spcBef>
              <a:buSzPct val="100000"/>
              <a:buChar char="●"/>
            </a:pPr>
            <a:r>
              <a:rPr lang="en" sz="1800"/>
              <a:t>More than one page? No problem..?</a:t>
            </a:r>
          </a:p>
          <a:p>
            <a:pPr indent="-342900" lvl="0" marL="457200" rtl="0">
              <a:spcBef>
                <a:spcPts val="0"/>
              </a:spcBef>
              <a:buSzPct val="100000"/>
              <a:buChar char="●"/>
            </a:pPr>
            <a:r>
              <a:rPr lang="en" sz="1800"/>
              <a:t>Limit your resume to be two pages or less...keep it brief and concise! The relevant items should take precedence over the less relevant items.</a:t>
            </a:r>
          </a:p>
          <a:p>
            <a:pPr indent="-342900" lvl="0" marL="457200" rtl="0">
              <a:spcBef>
                <a:spcPts val="0"/>
              </a:spcBef>
              <a:buSzPct val="100000"/>
              <a:buChar char="●"/>
            </a:pPr>
            <a:r>
              <a:rPr lang="en" sz="1800"/>
              <a:t>Include a footer on your second page that includes your name and contact information. </a:t>
            </a:r>
          </a:p>
          <a:p>
            <a:pPr indent="-342900" lvl="0" marL="457200" rtl="0">
              <a:spcBef>
                <a:spcPts val="0"/>
              </a:spcBef>
              <a:buSzPct val="100000"/>
              <a:buChar char="●"/>
            </a:pPr>
            <a:r>
              <a:rPr lang="en" sz="1800"/>
              <a:t>Don’t have a </a:t>
            </a:r>
            <a:r>
              <a:rPr i="1" lang="en" sz="1800"/>
              <a:t>designer eye</a:t>
            </a:r>
            <a:r>
              <a:rPr lang="en" sz="1800"/>
              <a:t>? Use a template!</a:t>
            </a:r>
          </a:p>
          <a:p>
            <a:pPr indent="-342900" lvl="0" marL="457200" rtl="0">
              <a:spcBef>
                <a:spcPts val="0"/>
              </a:spcBef>
              <a:buSzPct val="100000"/>
              <a:buChar char="●"/>
            </a:pPr>
            <a:r>
              <a:rPr lang="en" sz="1800"/>
              <a:t>Have as many people look over it as possible.</a:t>
            </a:r>
          </a:p>
          <a:p>
            <a:pPr indent="-342900" lvl="0" marL="457200" rtl="0">
              <a:spcBef>
                <a:spcPts val="0"/>
              </a:spcBef>
              <a:buSzPct val="100000"/>
              <a:buChar char="●"/>
            </a:pPr>
            <a:r>
              <a:rPr lang="en" sz="1800"/>
              <a:t>Focus on the “meat and potatoes” of your resume, and lose the “gravy” when necessary. </a:t>
            </a:r>
          </a:p>
          <a:p>
            <a:pPr indent="-342900" lvl="0" marL="457200" rtl="0">
              <a:spcBef>
                <a:spcPts val="0"/>
              </a:spcBef>
              <a:buSzPct val="100000"/>
              <a:buChar char="●"/>
            </a:pPr>
            <a:r>
              <a:rPr lang="en" sz="1800"/>
              <a:t>As you grow in your career, your resume will evolve.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Career Exploration &amp; SWOT</a:t>
            </a:r>
          </a:p>
        </p:txBody>
      </p:sp>
      <p:pic>
        <p:nvPicPr>
          <p:cNvPr descr="Open ..." id="84" name="Shape 84"/>
          <p:cNvPicPr preferRelativeResize="0"/>
          <p:nvPr/>
        </p:nvPicPr>
        <p:blipFill>
          <a:blip r:embed="rId3">
            <a:alphaModFix/>
          </a:blip>
          <a:stretch>
            <a:fillRect/>
          </a:stretch>
        </p:blipFill>
        <p:spPr>
          <a:xfrm>
            <a:off x="2636150" y="746525"/>
            <a:ext cx="4151275" cy="4219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offline profile</a:t>
            </a:r>
          </a:p>
        </p:txBody>
      </p:sp>
      <p:sp>
        <p:nvSpPr>
          <p:cNvPr id="259" name="Shape 259"/>
          <p:cNvSpPr txBox="1"/>
          <p:nvPr/>
        </p:nvSpPr>
        <p:spPr>
          <a:xfrm>
            <a:off x="1058950" y="1099650"/>
            <a:ext cx="6810600" cy="1017000"/>
          </a:xfrm>
          <a:prstGeom prst="rect">
            <a:avLst/>
          </a:prstGeom>
          <a:noFill/>
          <a:ln>
            <a:noFill/>
          </a:ln>
        </p:spPr>
        <p:txBody>
          <a:bodyPr anchorCtr="0" anchor="t" bIns="91425" lIns="91425" rIns="91425" tIns="91425">
            <a:noAutofit/>
          </a:bodyPr>
          <a:lstStyle/>
          <a:p>
            <a:pPr lvl="0" algn="ctr">
              <a:spcBef>
                <a:spcPts val="0"/>
              </a:spcBef>
              <a:buNone/>
            </a:pPr>
            <a:r>
              <a:rPr b="1" lang="en" sz="3000"/>
              <a:t>Writing a Cover Letter for the Developer</a:t>
            </a:r>
          </a:p>
        </p:txBody>
      </p:sp>
      <p:pic>
        <p:nvPicPr>
          <p:cNvPr descr="... creative writing..jpg" id="260" name="Shape 260"/>
          <p:cNvPicPr preferRelativeResize="0"/>
          <p:nvPr/>
        </p:nvPicPr>
        <p:blipFill>
          <a:blip r:embed="rId3">
            <a:alphaModFix/>
          </a:blip>
          <a:stretch>
            <a:fillRect/>
          </a:stretch>
        </p:blipFill>
        <p:spPr>
          <a:xfrm>
            <a:off x="2635450" y="2399099"/>
            <a:ext cx="3430326" cy="22241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When writing a cover letter, think...</a:t>
            </a:r>
          </a:p>
        </p:txBody>
      </p:sp>
      <p:sp>
        <p:nvSpPr>
          <p:cNvPr id="266" name="Shape 266"/>
          <p:cNvSpPr txBox="1"/>
          <p:nvPr/>
        </p:nvSpPr>
        <p:spPr>
          <a:xfrm>
            <a:off x="680550" y="871750"/>
            <a:ext cx="7662000" cy="3783600"/>
          </a:xfrm>
          <a:prstGeom prst="rect">
            <a:avLst/>
          </a:prstGeom>
          <a:noFill/>
          <a:ln>
            <a:noFill/>
          </a:ln>
        </p:spPr>
        <p:txBody>
          <a:bodyPr anchorCtr="0" anchor="t" bIns="91425" lIns="91425" rIns="91425" tIns="91425">
            <a:noAutofit/>
          </a:bodyPr>
          <a:lstStyle/>
          <a:p>
            <a:pPr indent="-311150" lvl="0" marL="457200" rtl="0">
              <a:lnSpc>
                <a:spcPct val="90000"/>
              </a:lnSpc>
              <a:spcBef>
                <a:spcPts val="800"/>
              </a:spcBef>
              <a:buSzPct val="100000"/>
              <a:buFont typeface="Calibri"/>
              <a:buChar char="●"/>
            </a:pPr>
            <a:r>
              <a:rPr b="1" lang="en" sz="1300">
                <a:latin typeface="Calibri"/>
                <a:ea typeface="Calibri"/>
                <a:cs typeface="Calibri"/>
                <a:sym typeface="Calibri"/>
              </a:rPr>
              <a:t>Tell them why you want to work for them!</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Use their company name</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Check out their site and do your research for specifics to mention</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Why do YOU want to work THERE? What makes you unique?</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Are you interested in a particular technology they use?</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What have you learned about their culture and why would you fit in?</a:t>
            </a:r>
          </a:p>
          <a:p>
            <a:pPr indent="-311150" lvl="0" marL="457200" rtl="0">
              <a:lnSpc>
                <a:spcPct val="90000"/>
              </a:lnSpc>
              <a:spcBef>
                <a:spcPts val="800"/>
              </a:spcBef>
              <a:buSzPct val="100000"/>
              <a:buFont typeface="Calibri"/>
              <a:buChar char="●"/>
            </a:pPr>
            <a:r>
              <a:rPr b="1" lang="en" sz="1300">
                <a:latin typeface="Calibri"/>
                <a:ea typeface="Calibri"/>
                <a:cs typeface="Calibri"/>
                <a:sym typeface="Calibri"/>
              </a:rPr>
              <a:t>What motivates you as a person?</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What do you do to get started?</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What makes you tick?</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Do you want to learn? Do you want to make an impact? Do you want to be surrounded by certain people?</a:t>
            </a:r>
          </a:p>
          <a:p>
            <a:pPr indent="-311150" lvl="0" marL="457200" rtl="0">
              <a:lnSpc>
                <a:spcPct val="90000"/>
              </a:lnSpc>
              <a:spcBef>
                <a:spcPts val="800"/>
              </a:spcBef>
              <a:buSzPct val="100000"/>
              <a:buFont typeface="Calibri"/>
              <a:buChar char="●"/>
            </a:pPr>
            <a:r>
              <a:rPr b="1" lang="en" sz="1300">
                <a:latin typeface="Calibri"/>
                <a:ea typeface="Calibri"/>
                <a:cs typeface="Calibri"/>
                <a:sym typeface="Calibri"/>
              </a:rPr>
              <a:t>Tell them something about you that isn’t on your resume but is still important about you.</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Do you work well with others?</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Were you the one who stayed late and taught everyone in your cohort when they were having troubles?</a:t>
            </a:r>
          </a:p>
          <a:p>
            <a:pPr indent="-311150" lvl="1" marL="914400" rtl="0">
              <a:lnSpc>
                <a:spcPct val="90000"/>
              </a:lnSpc>
              <a:spcBef>
                <a:spcPts val="800"/>
              </a:spcBef>
              <a:buSzPct val="100000"/>
              <a:buFont typeface="Calibri"/>
              <a:buChar char="○"/>
            </a:pPr>
            <a:r>
              <a:rPr lang="en" sz="1300">
                <a:latin typeface="Calibri"/>
                <a:ea typeface="Calibri"/>
                <a:cs typeface="Calibri"/>
                <a:sym typeface="Calibri"/>
              </a:rPr>
              <a:t>Are you obsessed with a certain technology? </a:t>
            </a:r>
          </a:p>
          <a:p>
            <a:pPr lvl="0">
              <a:spcBef>
                <a:spcPts val="0"/>
              </a:spcBef>
              <a:buNone/>
            </a:pPr>
            <a:r>
              <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Cover Letter</a:t>
            </a:r>
          </a:p>
        </p:txBody>
      </p:sp>
      <p:sp>
        <p:nvSpPr>
          <p:cNvPr id="272" name="Shape 272"/>
          <p:cNvSpPr txBox="1"/>
          <p:nvPr/>
        </p:nvSpPr>
        <p:spPr>
          <a:xfrm>
            <a:off x="2837775" y="863150"/>
            <a:ext cx="2849700" cy="794700"/>
          </a:xfrm>
          <a:prstGeom prst="rect">
            <a:avLst/>
          </a:prstGeom>
          <a:noFill/>
          <a:ln>
            <a:noFill/>
          </a:ln>
        </p:spPr>
        <p:txBody>
          <a:bodyPr anchorCtr="0" anchor="t" bIns="91425" lIns="91425" rIns="91425" tIns="91425">
            <a:noAutofit/>
          </a:bodyPr>
          <a:lstStyle/>
          <a:p>
            <a:pPr lvl="0" algn="ctr">
              <a:spcBef>
                <a:spcPts val="0"/>
              </a:spcBef>
              <a:buNone/>
            </a:pPr>
            <a:r>
              <a:rPr b="1" lang="en" sz="1800"/>
              <a:t>The Go-To Format</a:t>
            </a:r>
          </a:p>
        </p:txBody>
      </p:sp>
      <p:sp>
        <p:nvSpPr>
          <p:cNvPr id="273" name="Shape 273"/>
          <p:cNvSpPr txBox="1"/>
          <p:nvPr/>
        </p:nvSpPr>
        <p:spPr>
          <a:xfrm>
            <a:off x="1554875" y="1241525"/>
            <a:ext cx="5515800" cy="3417300"/>
          </a:xfrm>
          <a:prstGeom prst="rect">
            <a:avLst/>
          </a:prstGeom>
          <a:noFill/>
          <a:ln>
            <a:noFill/>
          </a:ln>
        </p:spPr>
        <p:txBody>
          <a:bodyPr anchorCtr="0" anchor="t" bIns="91425" lIns="91425" rIns="91425" tIns="91425">
            <a:noAutofit/>
          </a:bodyPr>
          <a:lstStyle/>
          <a:p>
            <a:pPr lvl="0">
              <a:spcBef>
                <a:spcPts val="0"/>
              </a:spcBef>
              <a:buNone/>
            </a:pPr>
            <a:r>
              <a:rPr lang="en" sz="1800"/>
              <a:t>Dear Hiring Manager, </a:t>
            </a:r>
          </a:p>
          <a:p>
            <a:pPr lvl="0">
              <a:spcBef>
                <a:spcPts val="0"/>
              </a:spcBef>
              <a:buNone/>
            </a:pPr>
            <a:r>
              <a:t/>
            </a:r>
            <a:endParaRPr sz="1800"/>
          </a:p>
          <a:p>
            <a:pPr indent="-342900" lvl="0" marL="457200">
              <a:spcBef>
                <a:spcPts val="0"/>
              </a:spcBef>
              <a:buSzPct val="100000"/>
              <a:buChar char="●"/>
            </a:pPr>
            <a:r>
              <a:rPr i="1" lang="en" sz="1800"/>
              <a:t>Paragraph #1 Why THEY’RE Awesome</a:t>
            </a:r>
          </a:p>
          <a:p>
            <a:pPr lvl="0">
              <a:spcBef>
                <a:spcPts val="0"/>
              </a:spcBef>
              <a:buNone/>
            </a:pPr>
            <a:r>
              <a:t/>
            </a:r>
            <a:endParaRPr i="1" sz="1800"/>
          </a:p>
          <a:p>
            <a:pPr indent="-342900" lvl="0" marL="457200">
              <a:spcBef>
                <a:spcPts val="0"/>
              </a:spcBef>
              <a:buSzPct val="100000"/>
              <a:buChar char="●"/>
            </a:pPr>
            <a:r>
              <a:rPr i="1" lang="en" sz="1800"/>
              <a:t>Paragraph #2 Why YOU’RE Awesome </a:t>
            </a:r>
          </a:p>
          <a:p>
            <a:pPr lvl="0">
              <a:spcBef>
                <a:spcPts val="0"/>
              </a:spcBef>
              <a:buNone/>
            </a:pPr>
            <a:r>
              <a:t/>
            </a:r>
            <a:endParaRPr i="1" sz="1800"/>
          </a:p>
          <a:p>
            <a:pPr indent="-342900" lvl="0" marL="457200">
              <a:spcBef>
                <a:spcPts val="0"/>
              </a:spcBef>
              <a:buSzPct val="100000"/>
              <a:buChar char="●"/>
            </a:pPr>
            <a:r>
              <a:rPr i="1" lang="en" sz="1800"/>
              <a:t>Paragraph #3 Why YOU FIT</a:t>
            </a:r>
          </a:p>
          <a:p>
            <a:pPr lvl="0">
              <a:spcBef>
                <a:spcPts val="0"/>
              </a:spcBef>
              <a:buNone/>
            </a:pPr>
            <a:r>
              <a:t/>
            </a:r>
            <a:endParaRPr sz="1800"/>
          </a:p>
          <a:p>
            <a:pPr lvl="0">
              <a:spcBef>
                <a:spcPts val="0"/>
              </a:spcBef>
              <a:buNone/>
            </a:pPr>
            <a:r>
              <a:rPr lang="en" sz="1800"/>
              <a:t>Looking forward to hearing from you. </a:t>
            </a:r>
          </a:p>
          <a:p>
            <a:pPr lvl="0">
              <a:spcBef>
                <a:spcPts val="0"/>
              </a:spcBef>
              <a:buNone/>
            </a:pPr>
            <a:r>
              <a:t/>
            </a:r>
            <a:endParaRPr sz="1800"/>
          </a:p>
          <a:p>
            <a:pPr lvl="0">
              <a:spcBef>
                <a:spcPts val="0"/>
              </a:spcBef>
              <a:buNone/>
            </a:pPr>
            <a:r>
              <a:rPr lang="en" sz="1800"/>
              <a:t>Warm Regards, </a:t>
            </a:r>
          </a:p>
          <a:p>
            <a:pPr lvl="0">
              <a:spcBef>
                <a:spcPts val="0"/>
              </a:spcBef>
              <a:buNone/>
            </a:pPr>
            <a:r>
              <a:rPr lang="en" sz="1800"/>
              <a:t>Jim Smith</a:t>
            </a:r>
          </a:p>
        </p:txBody>
      </p:sp>
      <p:sp>
        <p:nvSpPr>
          <p:cNvPr id="274" name="Shape 274"/>
          <p:cNvSpPr txBox="1"/>
          <p:nvPr/>
        </p:nvSpPr>
        <p:spPr>
          <a:xfrm>
            <a:off x="4410400" y="3476300"/>
            <a:ext cx="6810600" cy="7947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To cover letter or not to cover letter?</a:t>
            </a:r>
          </a:p>
        </p:txBody>
      </p:sp>
      <p:sp>
        <p:nvSpPr>
          <p:cNvPr id="280" name="Shape 280"/>
          <p:cNvSpPr txBox="1"/>
          <p:nvPr/>
        </p:nvSpPr>
        <p:spPr>
          <a:xfrm>
            <a:off x="1484625" y="1543050"/>
            <a:ext cx="5905500" cy="20625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If the employer requests a cover letter, submit one! ...Even if it’s “optional”</a:t>
            </a:r>
          </a:p>
          <a:p>
            <a:pPr indent="-381000" lvl="0" marL="457200" rtl="0">
              <a:spcBef>
                <a:spcPts val="0"/>
              </a:spcBef>
              <a:buSzPct val="100000"/>
              <a:buChar char="●"/>
            </a:pPr>
            <a:r>
              <a:rPr lang="en" sz="2400"/>
              <a:t>Keep it brief, get to the point. </a:t>
            </a:r>
          </a:p>
          <a:p>
            <a:pPr indent="-381000" lvl="0" marL="457200" rtl="0">
              <a:spcBef>
                <a:spcPts val="0"/>
              </a:spcBef>
              <a:buSzPct val="100000"/>
              <a:buChar char="●"/>
            </a:pPr>
            <a:r>
              <a:rPr lang="en" sz="2400"/>
              <a:t>Don’t worry about your writing! </a:t>
            </a:r>
          </a:p>
          <a:p>
            <a:pPr indent="-381000" lvl="0" marL="457200">
              <a:spcBef>
                <a:spcPts val="0"/>
              </a:spcBef>
              <a:buSzPct val="100000"/>
              <a:buChar char="●"/>
            </a:pPr>
            <a:r>
              <a:rPr lang="en" sz="2400"/>
              <a:t>Don’t spend too much time on it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offline profile </a:t>
            </a:r>
          </a:p>
        </p:txBody>
      </p:sp>
      <p:sp>
        <p:nvSpPr>
          <p:cNvPr id="286" name="Shape 286"/>
          <p:cNvSpPr txBox="1"/>
          <p:nvPr/>
        </p:nvSpPr>
        <p:spPr>
          <a:xfrm>
            <a:off x="2962650" y="2174400"/>
            <a:ext cx="3097800" cy="794700"/>
          </a:xfrm>
          <a:prstGeom prst="rect">
            <a:avLst/>
          </a:prstGeom>
          <a:noFill/>
          <a:ln>
            <a:noFill/>
          </a:ln>
        </p:spPr>
        <p:txBody>
          <a:bodyPr anchorCtr="0" anchor="t" bIns="91425" lIns="91425" rIns="91425" tIns="91425">
            <a:noAutofit/>
          </a:bodyPr>
          <a:lstStyle/>
          <a:p>
            <a:pPr lvl="0" algn="ctr">
              <a:spcBef>
                <a:spcPts val="0"/>
              </a:spcBef>
              <a:buNone/>
            </a:pPr>
            <a:r>
              <a:rPr b="1" lang="en" sz="3600"/>
              <a:t>Questions?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offline profile</a:t>
            </a:r>
          </a:p>
        </p:txBody>
      </p:sp>
      <p:sp>
        <p:nvSpPr>
          <p:cNvPr id="292" name="Shape 292"/>
          <p:cNvSpPr txBox="1"/>
          <p:nvPr/>
        </p:nvSpPr>
        <p:spPr>
          <a:xfrm>
            <a:off x="1761825" y="1141050"/>
            <a:ext cx="4863600" cy="2861400"/>
          </a:xfrm>
          <a:prstGeom prst="rect">
            <a:avLst/>
          </a:prstGeom>
          <a:noFill/>
          <a:ln>
            <a:noFill/>
          </a:ln>
        </p:spPr>
        <p:txBody>
          <a:bodyPr anchorCtr="0" anchor="t" bIns="91425" lIns="91425" rIns="91425" tIns="91425">
            <a:noAutofit/>
          </a:bodyPr>
          <a:lstStyle/>
          <a:p>
            <a:pPr lvl="0">
              <a:spcBef>
                <a:spcPts val="0"/>
              </a:spcBef>
              <a:buNone/>
            </a:pPr>
            <a:r>
              <a:rPr b="1" lang="en" sz="2400"/>
              <a:t>Activity</a:t>
            </a:r>
          </a:p>
          <a:p>
            <a:pPr lvl="0" rtl="0">
              <a:spcBef>
                <a:spcPts val="0"/>
              </a:spcBef>
              <a:buNone/>
            </a:pPr>
            <a:r>
              <a:t/>
            </a:r>
            <a:endParaRPr sz="2400"/>
          </a:p>
          <a:p>
            <a:pPr indent="-381000" lvl="0" marL="457200" rtl="0">
              <a:spcBef>
                <a:spcPts val="0"/>
              </a:spcBef>
              <a:buSzPct val="100000"/>
              <a:buAutoNum type="arabicPeriod"/>
            </a:pPr>
            <a:r>
              <a:rPr lang="en" sz="2400"/>
              <a:t>Break up into groups of 2.</a:t>
            </a:r>
          </a:p>
          <a:p>
            <a:pPr indent="-381000" lvl="0" marL="457200" rtl="0">
              <a:spcBef>
                <a:spcPts val="0"/>
              </a:spcBef>
              <a:buSzPct val="100000"/>
              <a:buAutoNum type="arabicPeriod"/>
            </a:pPr>
            <a:r>
              <a:rPr lang="en" sz="2400"/>
              <a:t>Trade resumes.</a:t>
            </a:r>
          </a:p>
          <a:p>
            <a:pPr indent="-381000" lvl="0" marL="457200" rtl="0">
              <a:spcBef>
                <a:spcPts val="0"/>
              </a:spcBef>
              <a:buSzPct val="100000"/>
              <a:buAutoNum type="arabicPeriod"/>
            </a:pPr>
            <a:r>
              <a:rPr lang="en" sz="2400"/>
              <a:t>Review your partner’s resume for 5 minutes. </a:t>
            </a:r>
          </a:p>
          <a:p>
            <a:pPr indent="-381000" lvl="0" marL="457200" rtl="0">
              <a:spcBef>
                <a:spcPts val="0"/>
              </a:spcBef>
              <a:buSzPct val="100000"/>
              <a:buAutoNum type="arabicPeriod"/>
            </a:pPr>
            <a:r>
              <a:rPr lang="en" sz="2400"/>
              <a:t>Discuss feedback together.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STRENGTHS</a:t>
            </a:r>
          </a:p>
        </p:txBody>
      </p:sp>
      <p:sp>
        <p:nvSpPr>
          <p:cNvPr id="90" name="Shape 90"/>
          <p:cNvSpPr txBox="1"/>
          <p:nvPr/>
        </p:nvSpPr>
        <p:spPr>
          <a:xfrm>
            <a:off x="2459550" y="871775"/>
            <a:ext cx="4224900" cy="837000"/>
          </a:xfrm>
          <a:prstGeom prst="rect">
            <a:avLst/>
          </a:prstGeom>
          <a:noFill/>
          <a:ln>
            <a:noFill/>
          </a:ln>
        </p:spPr>
        <p:txBody>
          <a:bodyPr anchorCtr="0" anchor="t" bIns="91425" lIns="91425" rIns="91425" tIns="91425">
            <a:noAutofit/>
          </a:bodyPr>
          <a:lstStyle/>
          <a:p>
            <a:pPr lvl="0" algn="ctr">
              <a:spcBef>
                <a:spcPts val="0"/>
              </a:spcBef>
              <a:buNone/>
            </a:pPr>
            <a:r>
              <a:rPr b="1" lang="en" sz="2400"/>
              <a:t>What are your strengths?</a:t>
            </a:r>
          </a:p>
        </p:txBody>
      </p:sp>
      <p:sp>
        <p:nvSpPr>
          <p:cNvPr id="91" name="Shape 91"/>
          <p:cNvSpPr txBox="1"/>
          <p:nvPr/>
        </p:nvSpPr>
        <p:spPr>
          <a:xfrm>
            <a:off x="985200" y="1805825"/>
            <a:ext cx="7173600" cy="23538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What are you naturally good at? Talents? Natural born gifts?</a:t>
            </a:r>
          </a:p>
          <a:p>
            <a:pPr indent="-342900" lvl="0" marL="457200" rtl="0">
              <a:spcBef>
                <a:spcPts val="0"/>
              </a:spcBef>
              <a:buSzPct val="100000"/>
              <a:buChar char="●"/>
            </a:pPr>
            <a:r>
              <a:rPr lang="en" sz="1800"/>
              <a:t>What skills have you worked to develop?</a:t>
            </a:r>
          </a:p>
          <a:p>
            <a:pPr indent="-342900" lvl="0" marL="457200" rtl="0">
              <a:spcBef>
                <a:spcPts val="0"/>
              </a:spcBef>
              <a:buSzPct val="100000"/>
              <a:buChar char="●"/>
            </a:pPr>
            <a:r>
              <a:rPr lang="en" sz="1800"/>
              <a:t>How strong is your network of connections?</a:t>
            </a:r>
          </a:p>
          <a:p>
            <a:pPr indent="-342900" lvl="0" marL="457200" rtl="0">
              <a:spcBef>
                <a:spcPts val="0"/>
              </a:spcBef>
              <a:buSzPct val="100000"/>
              <a:buChar char="●"/>
            </a:pPr>
            <a:r>
              <a:rPr lang="en" sz="1800"/>
              <a:t>What do other people see as your strengths?</a:t>
            </a:r>
          </a:p>
          <a:p>
            <a:pPr indent="-342900" lvl="0" marL="457200">
              <a:spcBef>
                <a:spcPts val="0"/>
              </a:spcBef>
              <a:buSzPct val="100000"/>
              <a:buChar char="●"/>
            </a:pPr>
            <a:r>
              <a:rPr lang="en" sz="1800"/>
              <a:t>What sets you apart from others? What values or ethics do you have?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WEAKNESS = OPPORTUNITY TO GROW </a:t>
            </a:r>
          </a:p>
        </p:txBody>
      </p:sp>
      <p:sp>
        <p:nvSpPr>
          <p:cNvPr id="97" name="Shape 97"/>
          <p:cNvSpPr txBox="1"/>
          <p:nvPr/>
        </p:nvSpPr>
        <p:spPr>
          <a:xfrm>
            <a:off x="1167000" y="812625"/>
            <a:ext cx="6689100" cy="837000"/>
          </a:xfrm>
          <a:prstGeom prst="rect">
            <a:avLst/>
          </a:prstGeom>
          <a:noFill/>
          <a:ln>
            <a:noFill/>
          </a:ln>
        </p:spPr>
        <p:txBody>
          <a:bodyPr anchorCtr="0" anchor="t" bIns="91425" lIns="91425" rIns="91425" tIns="91425">
            <a:noAutofit/>
          </a:bodyPr>
          <a:lstStyle/>
          <a:p>
            <a:pPr lvl="0" algn="ctr">
              <a:spcBef>
                <a:spcPts val="0"/>
              </a:spcBef>
              <a:buNone/>
            </a:pPr>
            <a:r>
              <a:rPr b="1" lang="en" sz="1900"/>
              <a:t>Examine the areas in which you need to improve, areas that might set you back in your career. </a:t>
            </a:r>
          </a:p>
        </p:txBody>
      </p:sp>
      <p:sp>
        <p:nvSpPr>
          <p:cNvPr id="98" name="Shape 98"/>
          <p:cNvSpPr txBox="1"/>
          <p:nvPr/>
        </p:nvSpPr>
        <p:spPr>
          <a:xfrm>
            <a:off x="985200" y="1843200"/>
            <a:ext cx="7173600" cy="24162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What are your negative work habits and traits?</a:t>
            </a:r>
          </a:p>
          <a:p>
            <a:pPr indent="-342900" lvl="0" marL="457200" rtl="0">
              <a:spcBef>
                <a:spcPts val="0"/>
              </a:spcBef>
              <a:buSzPct val="100000"/>
              <a:buChar char="●"/>
            </a:pPr>
            <a:r>
              <a:rPr lang="en" sz="1800"/>
              <a:t>What would other people see as your greatest weakness?</a:t>
            </a:r>
          </a:p>
          <a:p>
            <a:pPr indent="-342900" lvl="0" marL="457200" rtl="0">
              <a:spcBef>
                <a:spcPts val="0"/>
              </a:spcBef>
              <a:buSzPct val="100000"/>
              <a:buChar char="●"/>
            </a:pPr>
            <a:r>
              <a:rPr lang="en" sz="1800"/>
              <a:t>Where can you improve yourself behaviorally?</a:t>
            </a:r>
          </a:p>
          <a:p>
            <a:pPr indent="-342900" lvl="0" marL="457200" rtl="0">
              <a:spcBef>
                <a:spcPts val="0"/>
              </a:spcBef>
              <a:buSzPct val="100000"/>
              <a:buChar char="●"/>
            </a:pPr>
            <a:r>
              <a:rPr lang="en" sz="1800"/>
              <a:t>Where can you improve yourself technically?</a:t>
            </a:r>
          </a:p>
          <a:p>
            <a:pPr indent="-342900" lvl="0" marL="457200" rtl="0">
              <a:spcBef>
                <a:spcPts val="0"/>
              </a:spcBef>
              <a:buSzPct val="100000"/>
              <a:buChar char="●"/>
            </a:pPr>
            <a:r>
              <a:rPr lang="en" sz="1800"/>
              <a:t>What are you afraid to do, or most likely to avoid?</a:t>
            </a:r>
          </a:p>
          <a:p>
            <a:pPr indent="-342900" lvl="0" marL="457200">
              <a:spcBef>
                <a:spcPts val="0"/>
              </a:spcBef>
              <a:buSzPct val="100000"/>
              <a:buChar char="●"/>
            </a:pPr>
            <a:r>
              <a:rPr lang="en" sz="1800"/>
              <a:t>What negative feedback have you received about your personality or work habits?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OPPORTUNITIES</a:t>
            </a:r>
          </a:p>
        </p:txBody>
      </p:sp>
      <p:sp>
        <p:nvSpPr>
          <p:cNvPr id="104" name="Shape 104"/>
          <p:cNvSpPr txBox="1"/>
          <p:nvPr/>
        </p:nvSpPr>
        <p:spPr>
          <a:xfrm>
            <a:off x="2659050" y="821975"/>
            <a:ext cx="3825900" cy="837000"/>
          </a:xfrm>
          <a:prstGeom prst="rect">
            <a:avLst/>
          </a:prstGeom>
          <a:noFill/>
          <a:ln>
            <a:noFill/>
          </a:ln>
        </p:spPr>
        <p:txBody>
          <a:bodyPr anchorCtr="0" anchor="t" bIns="91425" lIns="91425" rIns="91425" tIns="91425">
            <a:noAutofit/>
          </a:bodyPr>
          <a:lstStyle/>
          <a:p>
            <a:pPr lvl="0" algn="ctr">
              <a:spcBef>
                <a:spcPts val="0"/>
              </a:spcBef>
              <a:buNone/>
            </a:pPr>
            <a:r>
              <a:rPr b="1" lang="en" sz="1800"/>
              <a:t>What career opportunities exist for you? </a:t>
            </a:r>
          </a:p>
        </p:txBody>
      </p:sp>
      <p:sp>
        <p:nvSpPr>
          <p:cNvPr id="105" name="Shape 105"/>
          <p:cNvSpPr txBox="1"/>
          <p:nvPr/>
        </p:nvSpPr>
        <p:spPr>
          <a:xfrm>
            <a:off x="924750" y="1658975"/>
            <a:ext cx="7173600" cy="24009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What is the state of the economy? </a:t>
            </a:r>
          </a:p>
          <a:p>
            <a:pPr indent="-342900" lvl="0" marL="457200" rtl="0">
              <a:spcBef>
                <a:spcPts val="0"/>
              </a:spcBef>
              <a:buSzPct val="100000"/>
              <a:buChar char="●"/>
            </a:pPr>
            <a:r>
              <a:rPr lang="en" sz="1800"/>
              <a:t>Is your industry growing?</a:t>
            </a:r>
          </a:p>
          <a:p>
            <a:pPr indent="-342900" lvl="0" marL="457200" rtl="0">
              <a:spcBef>
                <a:spcPts val="0"/>
              </a:spcBef>
              <a:buSzPct val="100000"/>
              <a:buChar char="●"/>
            </a:pPr>
            <a:r>
              <a:rPr lang="en" sz="1800"/>
              <a:t>Is there new demand for a skill you </a:t>
            </a:r>
            <a:r>
              <a:rPr lang="en" sz="1800"/>
              <a:t>possess</a:t>
            </a:r>
            <a:r>
              <a:rPr lang="en" sz="1800"/>
              <a:t>? </a:t>
            </a:r>
          </a:p>
          <a:p>
            <a:pPr indent="-342900" lvl="0" marL="457200" rtl="0">
              <a:spcBef>
                <a:spcPts val="0"/>
              </a:spcBef>
              <a:buSzPct val="100000"/>
              <a:buChar char="●"/>
            </a:pPr>
            <a:r>
              <a:rPr lang="en" sz="1800"/>
              <a:t>What changes are </a:t>
            </a:r>
            <a:r>
              <a:rPr lang="en" sz="1800"/>
              <a:t>occurring</a:t>
            </a:r>
            <a:r>
              <a:rPr lang="en" sz="1800"/>
              <a:t> in your current business environment? </a:t>
            </a:r>
          </a:p>
          <a:p>
            <a:pPr indent="-342900" lvl="0" marL="457200">
              <a:spcBef>
                <a:spcPts val="0"/>
              </a:spcBef>
              <a:buSzPct val="100000"/>
              <a:buChar char="●"/>
            </a:pPr>
            <a:r>
              <a:rPr lang="en" sz="1800"/>
              <a:t>Who can help you reach your goal? (mentors)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THREATS</a:t>
            </a:r>
          </a:p>
        </p:txBody>
      </p:sp>
      <p:sp>
        <p:nvSpPr>
          <p:cNvPr id="111" name="Shape 111"/>
          <p:cNvSpPr txBox="1"/>
          <p:nvPr/>
        </p:nvSpPr>
        <p:spPr>
          <a:xfrm>
            <a:off x="985200" y="859325"/>
            <a:ext cx="7173600" cy="837000"/>
          </a:xfrm>
          <a:prstGeom prst="rect">
            <a:avLst/>
          </a:prstGeom>
          <a:noFill/>
          <a:ln>
            <a:noFill/>
          </a:ln>
        </p:spPr>
        <p:txBody>
          <a:bodyPr anchorCtr="0" anchor="t" bIns="91425" lIns="91425" rIns="91425" tIns="91425">
            <a:noAutofit/>
          </a:bodyPr>
          <a:lstStyle/>
          <a:p>
            <a:pPr lvl="0" algn="ctr">
              <a:spcBef>
                <a:spcPts val="0"/>
              </a:spcBef>
              <a:buNone/>
            </a:pPr>
            <a:r>
              <a:rPr b="1" lang="en" sz="1800"/>
              <a:t>What external factors could hurt your chances of attaining your goal?</a:t>
            </a:r>
          </a:p>
        </p:txBody>
      </p:sp>
      <p:sp>
        <p:nvSpPr>
          <p:cNvPr id="112" name="Shape 112"/>
          <p:cNvSpPr txBox="1"/>
          <p:nvPr/>
        </p:nvSpPr>
        <p:spPr>
          <a:xfrm>
            <a:off x="985200" y="1696325"/>
            <a:ext cx="7173600" cy="24384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Is your industry contracting or changing directions?</a:t>
            </a:r>
          </a:p>
          <a:p>
            <a:pPr indent="-342900" lvl="0" marL="457200" rtl="0">
              <a:spcBef>
                <a:spcPts val="0"/>
              </a:spcBef>
              <a:buSzPct val="100000"/>
              <a:buChar char="●"/>
            </a:pPr>
            <a:r>
              <a:rPr lang="en" sz="1800"/>
              <a:t>Is there strong competition for the types of jobs for which you are best suited?</a:t>
            </a:r>
          </a:p>
          <a:p>
            <a:pPr indent="-342900" lvl="0" marL="457200" rtl="0">
              <a:spcBef>
                <a:spcPts val="0"/>
              </a:spcBef>
              <a:buSzPct val="100000"/>
              <a:buChar char="●"/>
            </a:pPr>
            <a:r>
              <a:rPr lang="en" sz="1800"/>
              <a:t>What is the biggest external danger for your goals?</a:t>
            </a:r>
          </a:p>
          <a:p>
            <a:pPr indent="-342900" lvl="0" marL="457200">
              <a:spcBef>
                <a:spcPts val="0"/>
              </a:spcBef>
              <a:buSzPct val="100000"/>
              <a:buChar char="●"/>
            </a:pPr>
            <a:r>
              <a:rPr lang="en" sz="1800"/>
              <a:t>Any new technology, education, or certification requirements that would stand in the way of you qualifying for your goal job? Any new professional standards you cannot meet?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Your offline profile</a:t>
            </a:r>
          </a:p>
        </p:txBody>
      </p:sp>
      <p:sp>
        <p:nvSpPr>
          <p:cNvPr id="118" name="Shape 118"/>
          <p:cNvSpPr txBox="1"/>
          <p:nvPr/>
        </p:nvSpPr>
        <p:spPr>
          <a:xfrm>
            <a:off x="1166700" y="1028700"/>
            <a:ext cx="6810600" cy="794700"/>
          </a:xfrm>
          <a:prstGeom prst="rect">
            <a:avLst/>
          </a:prstGeom>
          <a:noFill/>
          <a:ln>
            <a:noFill/>
          </a:ln>
        </p:spPr>
        <p:txBody>
          <a:bodyPr anchorCtr="0" anchor="t" bIns="91425" lIns="91425" rIns="91425" tIns="91425">
            <a:noAutofit/>
          </a:bodyPr>
          <a:lstStyle/>
          <a:p>
            <a:pPr lvl="0" algn="ctr">
              <a:spcBef>
                <a:spcPts val="0"/>
              </a:spcBef>
              <a:buNone/>
            </a:pPr>
            <a:r>
              <a:rPr b="1" lang="en" sz="3000"/>
              <a:t>SMART GOALS</a:t>
            </a:r>
          </a:p>
        </p:txBody>
      </p:sp>
      <p:pic>
        <p:nvPicPr>
          <p:cNvPr descr="Objectives, Smart, Target ..." id="119" name="Shape 119"/>
          <p:cNvPicPr preferRelativeResize="0"/>
          <p:nvPr/>
        </p:nvPicPr>
        <p:blipFill>
          <a:blip r:embed="rId3">
            <a:alphaModFix/>
          </a:blip>
          <a:stretch>
            <a:fillRect/>
          </a:stretch>
        </p:blipFill>
        <p:spPr>
          <a:xfrm>
            <a:off x="2372575" y="1715675"/>
            <a:ext cx="4277947" cy="300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Career Exploration &amp; SMART GOALS</a:t>
            </a:r>
          </a:p>
        </p:txBody>
      </p:sp>
      <p:sp>
        <p:nvSpPr>
          <p:cNvPr id="125" name="Shape 125"/>
          <p:cNvSpPr txBox="1"/>
          <p:nvPr/>
        </p:nvSpPr>
        <p:spPr>
          <a:xfrm>
            <a:off x="932050" y="800237"/>
            <a:ext cx="4185300" cy="532200"/>
          </a:xfrm>
          <a:prstGeom prst="rect">
            <a:avLst/>
          </a:prstGeom>
          <a:noFill/>
          <a:ln>
            <a:noFill/>
          </a:ln>
        </p:spPr>
        <p:txBody>
          <a:bodyPr anchorCtr="0" anchor="t" bIns="91425" lIns="91425" rIns="91425" tIns="91425">
            <a:noAutofit/>
          </a:bodyPr>
          <a:lstStyle/>
          <a:p>
            <a:pPr lvl="0">
              <a:spcBef>
                <a:spcPts val="0"/>
              </a:spcBef>
              <a:buNone/>
            </a:pPr>
            <a:r>
              <a:rPr b="1" lang="en" sz="1800"/>
              <a:t>Set a SMART GOAL </a:t>
            </a:r>
          </a:p>
          <a:p>
            <a:pPr lvl="0">
              <a:spcBef>
                <a:spcPts val="0"/>
              </a:spcBef>
              <a:buNone/>
            </a:pPr>
            <a:r>
              <a:t/>
            </a:r>
            <a:endParaRPr/>
          </a:p>
        </p:txBody>
      </p:sp>
      <p:pic>
        <p:nvPicPr>
          <p:cNvPr descr="Light Bulb" id="126" name="Shape 126"/>
          <p:cNvPicPr preferRelativeResize="0"/>
          <p:nvPr/>
        </p:nvPicPr>
        <p:blipFill>
          <a:blip r:embed="rId3">
            <a:alphaModFix/>
          </a:blip>
          <a:stretch>
            <a:fillRect/>
          </a:stretch>
        </p:blipFill>
        <p:spPr>
          <a:xfrm>
            <a:off x="705252" y="1251975"/>
            <a:ext cx="2720526" cy="2484451"/>
          </a:xfrm>
          <a:prstGeom prst="rect">
            <a:avLst/>
          </a:prstGeom>
          <a:noFill/>
          <a:ln>
            <a:noFill/>
          </a:ln>
        </p:spPr>
      </p:pic>
      <p:sp>
        <p:nvSpPr>
          <p:cNvPr id="127" name="Shape 127"/>
          <p:cNvSpPr txBox="1"/>
          <p:nvPr/>
        </p:nvSpPr>
        <p:spPr>
          <a:xfrm>
            <a:off x="5117350" y="4244850"/>
            <a:ext cx="3902100" cy="794700"/>
          </a:xfrm>
          <a:prstGeom prst="rect">
            <a:avLst/>
          </a:prstGeom>
          <a:noFill/>
          <a:ln>
            <a:noFill/>
          </a:ln>
        </p:spPr>
        <p:txBody>
          <a:bodyPr anchorCtr="0" anchor="t" bIns="91425" lIns="91425" rIns="91425" tIns="91425">
            <a:noAutofit/>
          </a:bodyPr>
          <a:lstStyle/>
          <a:p>
            <a:pPr lvl="0" rtl="0" algn="ctr">
              <a:spcBef>
                <a:spcPts val="0"/>
              </a:spcBef>
              <a:buNone/>
            </a:pPr>
            <a:r>
              <a:rPr b="1" lang="en" sz="1600"/>
              <a:t>...</a:t>
            </a:r>
            <a:r>
              <a:rPr b="1" lang="en" sz="1600"/>
              <a:t>Create your PLAN OF ACTION</a:t>
            </a:r>
          </a:p>
          <a:p>
            <a:pPr lvl="0" algn="ctr">
              <a:spcBef>
                <a:spcPts val="0"/>
              </a:spcBef>
              <a:buNone/>
            </a:pPr>
            <a:r>
              <a:rPr b="1" lang="en" sz="1600"/>
              <a:t>Your JOB ROADMAP</a:t>
            </a:r>
          </a:p>
        </p:txBody>
      </p:sp>
      <p:pic>
        <p:nvPicPr>
          <p:cNvPr descr="Stairs, Rise, Stair Step, ..." id="128" name="Shape 128"/>
          <p:cNvPicPr preferRelativeResize="0"/>
          <p:nvPr/>
        </p:nvPicPr>
        <p:blipFill>
          <a:blip r:embed="rId4">
            <a:alphaModFix/>
          </a:blip>
          <a:stretch>
            <a:fillRect/>
          </a:stretch>
        </p:blipFill>
        <p:spPr>
          <a:xfrm>
            <a:off x="5734675" y="1417500"/>
            <a:ext cx="2932399" cy="2932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