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5199975" cy="35999738"/>
  <p:notesSz cx="6718300" cy="92408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766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14924" cy="4615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3802322" y="0"/>
            <a:ext cx="2914924" cy="4615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8779318"/>
            <a:ext cx="2914924" cy="4615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02322" y="8779318"/>
            <a:ext cx="2914924" cy="4615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34FDEA-82F3-4C86-8B26-410226CB3767}" type="slidenum">
              <a:t>‹Nº›</a:t>
            </a:fld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778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Move="1" noResize="1"/>
          </p:cNvSpPr>
          <p:nvPr/>
        </p:nvSpPr>
        <p:spPr>
          <a:xfrm>
            <a:off x="0" y="0"/>
            <a:ext cx="6717603" cy="92412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 2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orma libre 5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orma libre 7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orma libre 10"/>
          <p:cNvSpPr/>
          <p:nvPr/>
        </p:nvSpPr>
        <p:spPr>
          <a:xfrm>
            <a:off x="0" y="0"/>
            <a:ext cx="6718316" cy="9240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5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Marcador de encabezado 1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881438" cy="4427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Marcador de fecha 12"/>
          <p:cNvSpPr txBox="1">
            <a:spLocks noGrp="1"/>
          </p:cNvSpPr>
          <p:nvPr>
            <p:ph type="dt" idx="1"/>
          </p:nvPr>
        </p:nvSpPr>
        <p:spPr>
          <a:xfrm>
            <a:off x="3809884" y="0"/>
            <a:ext cx="2881438" cy="4427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Marcador de imagen de diapositiva 13"/>
          <p:cNvSpPr>
            <a:spLocks noGrp="1" noRot="1" noChangeAspect="1"/>
          </p:cNvSpPr>
          <p:nvPr>
            <p:ph type="sldImg" idx="2"/>
          </p:nvPr>
        </p:nvSpPr>
        <p:spPr>
          <a:xfrm>
            <a:off x="2257196" y="-14142960"/>
            <a:ext cx="2176198" cy="331581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5" name="Marcador de notas 14"/>
          <p:cNvSpPr txBox="1">
            <a:spLocks noGrp="1"/>
          </p:cNvSpPr>
          <p:nvPr>
            <p:ph type="body" sz="quarter" idx="3"/>
          </p:nvPr>
        </p:nvSpPr>
        <p:spPr>
          <a:xfrm>
            <a:off x="914043" y="4419715"/>
            <a:ext cx="4862523" cy="41003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16" name="Marcador de pie de página 15"/>
          <p:cNvSpPr txBox="1">
            <a:spLocks noGrp="1"/>
          </p:cNvSpPr>
          <p:nvPr>
            <p:ph type="ftr" sz="quarter" idx="4"/>
          </p:nvPr>
        </p:nvSpPr>
        <p:spPr>
          <a:xfrm>
            <a:off x="0" y="8763115"/>
            <a:ext cx="2881438" cy="4427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Marcador de número de diapositiva 16"/>
          <p:cNvSpPr txBox="1">
            <a:spLocks noGrp="1"/>
          </p:cNvSpPr>
          <p:nvPr>
            <p:ph type="sldNum" sz="quarter" idx="5"/>
          </p:nvPr>
        </p:nvSpPr>
        <p:spPr>
          <a:xfrm>
            <a:off x="3809884" y="8763115"/>
            <a:ext cx="2881438" cy="4427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DFE290C-31FB-4F51-ABFF-F5331C3FE4F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57200" algn="l"/>
        <a:tab pos="914400" algn="l"/>
        <a:tab pos="1371600" algn="l"/>
        <a:tab pos="1828800" algn="l"/>
        <a:tab pos="2286000" algn="l"/>
        <a:tab pos="2743200" algn="l"/>
        <a:tab pos="3200400" algn="l"/>
        <a:tab pos="3657600" algn="l"/>
        <a:tab pos="4114800" algn="l"/>
        <a:tab pos="4572000" algn="l"/>
        <a:tab pos="5029200" algn="l"/>
        <a:tab pos="5486400" algn="l"/>
        <a:tab pos="5943600" algn="l"/>
        <a:tab pos="6400800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s-AR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6"/>
          <p:cNvSpPr txBox="1"/>
          <p:nvPr/>
        </p:nvSpPr>
        <p:spPr>
          <a:xfrm>
            <a:off x="3809884" y="8763115"/>
            <a:ext cx="2881438" cy="4427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3F862-E839-4D5B-8261-4D3CBC9D3F5C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5773738" y="-10599738"/>
            <a:ext cx="18253076" cy="2607627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Forma libre 2"/>
          <p:cNvSpPr/>
          <p:nvPr/>
        </p:nvSpPr>
        <p:spPr>
          <a:xfrm>
            <a:off x="914400" y="4419715"/>
            <a:ext cx="4868997" cy="41068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3149595" y="5891214"/>
            <a:ext cx="18900776" cy="12533315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3149595" y="18908713"/>
            <a:ext cx="18900776" cy="8691564"/>
          </a:xfrm>
        </p:spPr>
        <p:txBody>
          <a:bodyPr anchorCtr="1"/>
          <a:lstStyle>
            <a:lvl1pPr marL="0" indent="0" algn="ctr">
              <a:tabLst>
                <a:tab pos="342717" algn="l"/>
                <a:tab pos="456843" algn="l"/>
                <a:tab pos="914043" algn="l"/>
                <a:tab pos="1371243" algn="l"/>
                <a:tab pos="1828443" algn="l"/>
                <a:tab pos="2285643" algn="l"/>
                <a:tab pos="2742843" algn="l"/>
                <a:tab pos="3200043" algn="l"/>
                <a:tab pos="3657243" algn="l"/>
                <a:tab pos="4114443" algn="l"/>
                <a:tab pos="4571643" algn="l"/>
                <a:tab pos="5028843" algn="l"/>
                <a:tab pos="5486043" algn="l"/>
                <a:tab pos="5943243" algn="l"/>
                <a:tab pos="6400443" algn="l"/>
                <a:tab pos="6857643" algn="l"/>
                <a:tab pos="7314843" algn="l"/>
                <a:tab pos="7772043" algn="l"/>
                <a:tab pos="8229243" algn="l"/>
                <a:tab pos="8686443" algn="l"/>
                <a:tab pos="9143643" algn="l"/>
              </a:tabLst>
              <a:defRPr sz="2400"/>
            </a:lvl1pPr>
          </a:lstStyle>
          <a:p>
            <a:pPr lvl="0"/>
            <a:r>
              <a:rPr lang="es-ES"/>
              <a:t>Haga clic para editar el estilo de subtítulo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30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251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18262597" y="1436686"/>
            <a:ext cx="5665786" cy="30732407"/>
          </a:xfrm>
        </p:spPr>
        <p:txBody>
          <a:bodyPr vert="eaVert"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1260472" y="1436686"/>
            <a:ext cx="16849721" cy="3073240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68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5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19264" y="8975722"/>
            <a:ext cx="21734465" cy="14974891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719264" y="24091897"/>
            <a:ext cx="21734465" cy="7873998"/>
          </a:xfrm>
        </p:spPr>
        <p:txBody>
          <a:bodyPr/>
          <a:lstStyle>
            <a:lvl1pPr marL="0" indent="0">
              <a:tabLst>
                <a:tab pos="342717" algn="l"/>
                <a:tab pos="456843" algn="l"/>
                <a:tab pos="914043" algn="l"/>
                <a:tab pos="1371243" algn="l"/>
                <a:tab pos="1828443" algn="l"/>
                <a:tab pos="2285643" algn="l"/>
                <a:tab pos="2742843" algn="l"/>
                <a:tab pos="3200043" algn="l"/>
                <a:tab pos="3657243" algn="l"/>
                <a:tab pos="4114443" algn="l"/>
                <a:tab pos="4571643" algn="l"/>
                <a:tab pos="5028843" algn="l"/>
                <a:tab pos="5486043" algn="l"/>
                <a:tab pos="5943243" algn="l"/>
                <a:tab pos="6400443" algn="l"/>
                <a:tab pos="6857643" algn="l"/>
                <a:tab pos="7314843" algn="l"/>
                <a:tab pos="7772043" algn="l"/>
                <a:tab pos="8229243" algn="l"/>
                <a:tab pos="8686443" algn="l"/>
                <a:tab pos="9143643" algn="l"/>
              </a:tabLst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749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1260472" y="8423279"/>
            <a:ext cx="11256958" cy="237458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12669834" y="8423279"/>
            <a:ext cx="11258550" cy="237458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3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35138" y="1916116"/>
            <a:ext cx="21736046" cy="6959598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735138" y="8824910"/>
            <a:ext cx="10661647" cy="4324353"/>
          </a:xfrm>
        </p:spPr>
        <p:txBody>
          <a:bodyPr anchor="b"/>
          <a:lstStyle>
            <a:lvl1pPr marL="0" indent="0">
              <a:tabLst>
                <a:tab pos="342717" algn="l"/>
                <a:tab pos="456843" algn="l"/>
                <a:tab pos="914043" algn="l"/>
                <a:tab pos="1371243" algn="l"/>
                <a:tab pos="1828443" algn="l"/>
                <a:tab pos="2285643" algn="l"/>
                <a:tab pos="2742843" algn="l"/>
                <a:tab pos="3200043" algn="l"/>
                <a:tab pos="3657243" algn="l"/>
                <a:tab pos="4114443" algn="l"/>
                <a:tab pos="4571643" algn="l"/>
                <a:tab pos="5028843" algn="l"/>
                <a:tab pos="5486043" algn="l"/>
                <a:tab pos="5943243" algn="l"/>
                <a:tab pos="6400443" algn="l"/>
                <a:tab pos="6857643" algn="l"/>
                <a:tab pos="7314843" algn="l"/>
                <a:tab pos="7772043" algn="l"/>
                <a:tab pos="8229243" algn="l"/>
                <a:tab pos="8686443" algn="l"/>
                <a:tab pos="9143643" algn="l"/>
              </a:tabLst>
              <a:defRPr sz="2400"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1735138" y="13149264"/>
            <a:ext cx="10661647" cy="193421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12757151" y="8824910"/>
            <a:ext cx="10714033" cy="4324353"/>
          </a:xfrm>
        </p:spPr>
        <p:txBody>
          <a:bodyPr anchor="b"/>
          <a:lstStyle>
            <a:lvl1pPr marL="0" indent="0">
              <a:tabLst>
                <a:tab pos="342717" algn="l"/>
                <a:tab pos="456843" algn="l"/>
                <a:tab pos="914043" algn="l"/>
                <a:tab pos="1371243" algn="l"/>
                <a:tab pos="1828443" algn="l"/>
                <a:tab pos="2285643" algn="l"/>
                <a:tab pos="2742843" algn="l"/>
                <a:tab pos="3200043" algn="l"/>
                <a:tab pos="3657243" algn="l"/>
                <a:tab pos="4114443" algn="l"/>
                <a:tab pos="4571643" algn="l"/>
                <a:tab pos="5028843" algn="l"/>
                <a:tab pos="5486043" algn="l"/>
                <a:tab pos="5943243" algn="l"/>
                <a:tab pos="6400443" algn="l"/>
                <a:tab pos="6857643" algn="l"/>
                <a:tab pos="7314843" algn="l"/>
                <a:tab pos="7772043" algn="l"/>
                <a:tab pos="8229243" algn="l"/>
                <a:tab pos="8686443" algn="l"/>
                <a:tab pos="9143643" algn="l"/>
              </a:tabLst>
              <a:defRPr sz="2400"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12757151" y="13149264"/>
            <a:ext cx="10714033" cy="193421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85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4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5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35138" y="2400300"/>
            <a:ext cx="8128001" cy="8399458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10714033" y="5183184"/>
            <a:ext cx="12757151" cy="25582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1735138" y="10799758"/>
            <a:ext cx="8128001" cy="20008845"/>
          </a:xfrm>
        </p:spPr>
        <p:txBody>
          <a:bodyPr/>
          <a:lstStyle>
            <a:lvl1pPr marL="0" indent="0">
              <a:tabLst>
                <a:tab pos="342717" algn="l"/>
                <a:tab pos="456843" algn="l"/>
                <a:tab pos="914043" algn="l"/>
                <a:tab pos="1371243" algn="l"/>
                <a:tab pos="1828443" algn="l"/>
                <a:tab pos="2285643" algn="l"/>
                <a:tab pos="2742843" algn="l"/>
                <a:tab pos="3200043" algn="l"/>
                <a:tab pos="3657243" algn="l"/>
                <a:tab pos="4114443" algn="l"/>
                <a:tab pos="4571643" algn="l"/>
                <a:tab pos="5028843" algn="l"/>
                <a:tab pos="5486043" algn="l"/>
                <a:tab pos="5943243" algn="l"/>
                <a:tab pos="6400443" algn="l"/>
                <a:tab pos="6857643" algn="l"/>
                <a:tab pos="7314843" algn="l"/>
                <a:tab pos="7772043" algn="l"/>
                <a:tab pos="8229243" algn="l"/>
                <a:tab pos="8686443" algn="l"/>
                <a:tab pos="9143643" algn="l"/>
              </a:tabLst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208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35138" y="2400300"/>
            <a:ext cx="8128001" cy="8399458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10714033" y="5183184"/>
            <a:ext cx="12757151" cy="25582561"/>
          </a:xfrm>
        </p:spPr>
        <p:txBody>
          <a:bodyPr/>
          <a:lstStyle>
            <a:lvl1pPr marL="0" indent="0">
              <a:tabLst>
                <a:tab pos="342717" algn="l"/>
                <a:tab pos="456843" algn="l"/>
                <a:tab pos="914043" algn="l"/>
                <a:tab pos="1371243" algn="l"/>
                <a:tab pos="1828443" algn="l"/>
                <a:tab pos="2285643" algn="l"/>
                <a:tab pos="2742843" algn="l"/>
                <a:tab pos="3200043" algn="l"/>
                <a:tab pos="3657243" algn="l"/>
                <a:tab pos="4114443" algn="l"/>
                <a:tab pos="4571643" algn="l"/>
                <a:tab pos="5028843" algn="l"/>
                <a:tab pos="5486043" algn="l"/>
                <a:tab pos="5943243" algn="l"/>
                <a:tab pos="6400443" algn="l"/>
                <a:tab pos="6857643" algn="l"/>
                <a:tab pos="7314843" algn="l"/>
                <a:tab pos="7772043" algn="l"/>
                <a:tab pos="8229243" algn="l"/>
                <a:tab pos="8686443" algn="l"/>
                <a:tab pos="9143643" algn="l"/>
              </a:tabLst>
              <a:defRPr lang="es-AR" sz="3200"/>
            </a:lvl1pPr>
          </a:lstStyle>
          <a:p>
            <a:pPr lvl="0"/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1735138" y="10799758"/>
            <a:ext cx="8128001" cy="20008845"/>
          </a:xfrm>
        </p:spPr>
        <p:txBody>
          <a:bodyPr/>
          <a:lstStyle>
            <a:lvl1pPr marL="0" indent="0">
              <a:tabLst>
                <a:tab pos="342717" algn="l"/>
                <a:tab pos="456843" algn="l"/>
                <a:tab pos="914043" algn="l"/>
                <a:tab pos="1371243" algn="l"/>
                <a:tab pos="1828443" algn="l"/>
                <a:tab pos="2285643" algn="l"/>
                <a:tab pos="2742843" algn="l"/>
                <a:tab pos="3200043" algn="l"/>
                <a:tab pos="3657243" algn="l"/>
                <a:tab pos="4114443" algn="l"/>
                <a:tab pos="4571643" algn="l"/>
                <a:tab pos="5028843" algn="l"/>
                <a:tab pos="5486043" algn="l"/>
                <a:tab pos="5943243" algn="l"/>
                <a:tab pos="6400443" algn="l"/>
                <a:tab pos="6857643" algn="l"/>
                <a:tab pos="7314843" algn="l"/>
                <a:tab pos="7772043" algn="l"/>
                <a:tab pos="8229243" algn="l"/>
                <a:tab pos="8686443" algn="l"/>
                <a:tab pos="9143643" algn="l"/>
              </a:tabLst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367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1259997" y="1436760"/>
            <a:ext cx="22668122" cy="5997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259997" y="8422922"/>
            <a:ext cx="22668122" cy="2374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s-AR" sz="15500" b="0" i="0" u="none" strike="noStrike" kern="0" cap="none" spc="0" baseline="0">
          <a:solidFill>
            <a:srgbClr val="000000"/>
          </a:solidFill>
          <a:uFillTx/>
          <a:latin typeface="Times New Roman" pitchFamily="18"/>
        </a:defRPr>
      </a:lvl1pPr>
    </p:titleStyle>
    <p:bodyStyle>
      <a:lvl1pPr marL="342717" marR="0" lvl="0" indent="-342717" algn="l" defTabSz="914400" rtl="0" fontAlgn="auto" hangingPunct="0">
        <a:lnSpc>
          <a:spcPct val="100000"/>
        </a:lnSpc>
        <a:spcBef>
          <a:spcPts val="2800"/>
        </a:spcBef>
        <a:spcAft>
          <a:spcPts val="0"/>
        </a:spcAft>
        <a:buNone/>
        <a:tabLst>
          <a:tab pos="342717" algn="l"/>
          <a:tab pos="456834" algn="l"/>
          <a:tab pos="914034" algn="l"/>
          <a:tab pos="1371234" algn="l"/>
          <a:tab pos="1828434" algn="l"/>
          <a:tab pos="2285634" algn="l"/>
          <a:tab pos="2742834" algn="l"/>
          <a:tab pos="3200034" algn="l"/>
          <a:tab pos="3657234" algn="l"/>
          <a:tab pos="4114434" algn="l"/>
          <a:tab pos="4571634" algn="l"/>
          <a:tab pos="5028834" algn="l"/>
          <a:tab pos="5486034" algn="l"/>
          <a:tab pos="5943234" algn="l"/>
          <a:tab pos="6400434" algn="l"/>
          <a:tab pos="6857634" algn="l"/>
          <a:tab pos="7314834" algn="l"/>
          <a:tab pos="7772034" algn="l"/>
          <a:tab pos="8229234" algn="l"/>
          <a:tab pos="8686434" algn="l"/>
          <a:tab pos="9143634" algn="l"/>
        </a:tabLst>
        <a:defRPr lang="es-ES" sz="11200" b="0" i="0" u="none" strike="noStrike" kern="0" cap="none" spc="0" baseline="0">
          <a:solidFill>
            <a:srgbClr val="000000"/>
          </a:solidFill>
          <a:uFillTx/>
          <a:latin typeface="Times New Roman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3"/>
          <p:cNvSpPr/>
          <p:nvPr/>
        </p:nvSpPr>
        <p:spPr>
          <a:xfrm>
            <a:off x="684355" y="6909764"/>
            <a:ext cx="23826603" cy="28508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215999" cap="sq">
            <a:solidFill>
              <a:srgbClr val="44546A"/>
            </a:solidFill>
            <a:prstDash val="solid"/>
            <a:round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 4"/>
          <p:cNvSpPr/>
          <p:nvPr/>
        </p:nvSpPr>
        <p:spPr>
          <a:xfrm>
            <a:off x="684355" y="977109"/>
            <a:ext cx="17940528" cy="576938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1F4E79"/>
          </a:solidFill>
          <a:ln w="215999" cap="sq">
            <a:solidFill>
              <a:srgbClr val="000000"/>
            </a:solidFill>
            <a:prstDash val="solid"/>
            <a:round/>
          </a:ln>
        </p:spPr>
        <p:txBody>
          <a:bodyPr vert="horz" wrap="square" lIns="194401" tIns="151196" rIns="194401" bIns="151196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72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ctr" defTabSz="914400" rtl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72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ctr" defTabSz="914400" rtl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0" b="1" i="0" u="none" strike="noStrike" kern="1200" cap="none" spc="0" baseline="0">
                <a:solidFill>
                  <a:srgbClr val="B847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/>
            </a:r>
            <a:br>
              <a:rPr lang="es-ES" sz="8000" b="1" i="0" u="none" strike="noStrike" kern="1200" cap="none" spc="0" baseline="0">
                <a:solidFill>
                  <a:srgbClr val="B847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</a:br>
            <a:endParaRPr lang="es-ES" sz="8000" b="1" i="0" u="none" strike="noStrike" kern="1200" cap="none" spc="0" baseline="0">
              <a:solidFill>
                <a:srgbClr val="B847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rma libre 10"/>
          <p:cNvSpPr/>
          <p:nvPr/>
        </p:nvSpPr>
        <p:spPr>
          <a:xfrm>
            <a:off x="974649" y="7144673"/>
            <a:ext cx="13168073" cy="54915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2CC"/>
          </a:solidFill>
          <a:ln w="35999" cap="sq">
            <a:solidFill>
              <a:srgbClr val="000000"/>
            </a:solidFill>
            <a:prstDash val="solid"/>
            <a:round/>
          </a:ln>
        </p:spPr>
        <p:txBody>
          <a:bodyPr vert="horz" wrap="square" lIns="107999" tIns="63002" rIns="107999" bIns="63002" anchor="t" anchorCtr="0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800" b="1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RESOLUCIÓN DE PROBLEMAS</a:t>
            </a:r>
            <a:endParaRPr lang="es-AR" sz="4800" b="1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Objetivos</a:t>
            </a:r>
            <a:endParaRPr lang="es-AR" sz="4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Identificar el problema a resolver. Datos, variables, entradas, salidas.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36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Formular el plan de resolución, el algoritmo, la “Receta”.</a:t>
            </a:r>
            <a:endParaRPr lang="es-AR" sz="36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36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Es un camino recto, desde un inicio hasta el final. Y se irán ejecutando una serie de instrucciones o pasos. </a:t>
            </a:r>
            <a:endParaRPr lang="es-AR" sz="3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rma libre 11"/>
          <p:cNvSpPr/>
          <p:nvPr/>
        </p:nvSpPr>
        <p:spPr>
          <a:xfrm>
            <a:off x="11064240" y="20693164"/>
            <a:ext cx="13106396" cy="530849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C5E0B4"/>
          </a:solidFill>
          <a:ln w="35999" cap="sq">
            <a:solidFill>
              <a:srgbClr val="000000"/>
            </a:solidFill>
            <a:prstDash val="solid"/>
            <a:round/>
          </a:ln>
        </p:spPr>
        <p:txBody>
          <a:bodyPr vert="horz" wrap="square" lIns="107999" tIns="63002" rIns="107999" bIns="63002" anchor="t" anchorCtr="0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4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TALLER DE SISTEMAS OPERATIVOS</a:t>
            </a:r>
            <a:endParaRPr lang="es-AR" sz="3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800" b="1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Objetivos</a:t>
            </a:r>
            <a:endParaRPr lang="es-AR" sz="4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+ Traducir las representaciones anteriores a un lenguaje de programación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36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+Utilizar una herramienta de programación. 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3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+Lenguaje de programación entendible por una computadora.  </a:t>
            </a:r>
          </a:p>
        </p:txBody>
      </p:sp>
      <p:sp>
        <p:nvSpPr>
          <p:cNvPr id="6" name="Forma libre 25"/>
          <p:cNvSpPr/>
          <p:nvPr/>
        </p:nvSpPr>
        <p:spPr>
          <a:xfrm>
            <a:off x="3048207" y="33510574"/>
            <a:ext cx="6119996" cy="17999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Alumno 1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mail</a:t>
            </a:r>
          </a:p>
        </p:txBody>
      </p:sp>
      <p:sp>
        <p:nvSpPr>
          <p:cNvPr id="7" name="Forma libre 26"/>
          <p:cNvSpPr/>
          <p:nvPr/>
        </p:nvSpPr>
        <p:spPr>
          <a:xfrm>
            <a:off x="15181920" y="33440641"/>
            <a:ext cx="6119996" cy="17999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Alumno3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mail</a:t>
            </a:r>
          </a:p>
        </p:txBody>
      </p:sp>
      <p:sp>
        <p:nvSpPr>
          <p:cNvPr id="8" name="Forma libre 27"/>
          <p:cNvSpPr/>
          <p:nvPr/>
        </p:nvSpPr>
        <p:spPr>
          <a:xfrm>
            <a:off x="9766523" y="33464580"/>
            <a:ext cx="5003642" cy="17999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Alumno2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mail</a:t>
            </a:r>
          </a:p>
        </p:txBody>
      </p:sp>
      <p:sp>
        <p:nvSpPr>
          <p:cNvPr id="9" name="CuadroTexto 1"/>
          <p:cNvSpPr txBox="1"/>
          <p:nvPr/>
        </p:nvSpPr>
        <p:spPr>
          <a:xfrm>
            <a:off x="554071" y="5070037"/>
            <a:ext cx="18201095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000" b="1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Estructura de control SECUENCIAL</a:t>
            </a:r>
            <a:endParaRPr lang="es-AR" sz="8000" b="1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" name="Imagen 3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535" y="1180737"/>
            <a:ext cx="5172303" cy="51723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CuadroTexto 1"/>
          <p:cNvSpPr txBox="1"/>
          <p:nvPr/>
        </p:nvSpPr>
        <p:spPr>
          <a:xfrm>
            <a:off x="423787" y="1342183"/>
            <a:ext cx="18201095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000" b="1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RESOLUCIÓN DE PROBLEMAS – TALLER DE SISTEMAS OPERATIVOS</a:t>
            </a:r>
            <a:endParaRPr lang="es-AR" sz="8000" b="1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2" name="Imagen 1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49" y="18668600"/>
            <a:ext cx="7791446" cy="8496303"/>
          </a:xfrm>
          <a:prstGeom prst="rect">
            <a:avLst/>
          </a:prstGeom>
          <a:noFill/>
          <a:ln w="76196" cap="flat">
            <a:solidFill>
              <a:srgbClr val="FFC000"/>
            </a:solidFill>
            <a:prstDash val="solid"/>
            <a:miter/>
          </a:ln>
        </p:spPr>
      </p:pic>
      <p:pic>
        <p:nvPicPr>
          <p:cNvPr id="13" name="Imagen 1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487" y="13209852"/>
            <a:ext cx="11518047" cy="6491718"/>
          </a:xfrm>
          <a:prstGeom prst="rect">
            <a:avLst/>
          </a:prstGeom>
          <a:noFill/>
          <a:ln w="76196" cap="flat">
            <a:solidFill>
              <a:srgbClr val="FFC000"/>
            </a:solidFill>
            <a:prstDash val="solid"/>
            <a:miter/>
          </a:ln>
        </p:spPr>
      </p:pic>
      <p:pic>
        <p:nvPicPr>
          <p:cNvPr id="14" name="Picture 2" descr="https://encrypted-tbn0.gstatic.com/images?q=tbn:ANd9GcTHlHLLJ4n4ChxuI9MfeEUByasqOyv8h6ZdZcZg7VJLpQEWqpkWMwbSs8RYS_VQcXSZZw&amp;usqp=CAU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9743496" y="23120960"/>
            <a:ext cx="2381253" cy="10858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4" descr="PSeInt para Windows - Descarga gratis en Uptodown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340897" y="14362572"/>
            <a:ext cx="2767312" cy="27119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6" descr="Conheças as principais características do JavaScript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1451604" y="25659069"/>
            <a:ext cx="2677034" cy="15058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Forma libre 11"/>
          <p:cNvSpPr/>
          <p:nvPr/>
        </p:nvSpPr>
        <p:spPr>
          <a:xfrm>
            <a:off x="14603173" y="8293637"/>
            <a:ext cx="9737628" cy="563265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2CC"/>
          </a:solidFill>
          <a:ln w="35999" cap="sq">
            <a:solidFill>
              <a:srgbClr val="000000"/>
            </a:solidFill>
            <a:prstDash val="solid"/>
            <a:round/>
          </a:ln>
        </p:spPr>
        <p:txBody>
          <a:bodyPr vert="horz" wrap="square" lIns="107999" tIns="63002" rIns="107999" bIns="63002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ejaVu Sans" pitchFamily="2"/>
                <a:cs typeface="DejaVu Sans" pitchFamily="2"/>
              </a:rPr>
              <a:t>1-    Capturar el primer  número y guardarlo en la  variable Num1.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ejaVu Sans" pitchFamily="2"/>
                <a:cs typeface="DejaVu Sans" pitchFamily="2"/>
              </a:rPr>
              <a:t>2-    Capturar el segundo número y guardarlo en la variable Num2.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ejaVu Sans" pitchFamily="2"/>
                <a:cs typeface="DejaVu Sans" pitchFamily="2"/>
              </a:rPr>
              <a:t>3-    Crear una  variable que guarde la suma, por  ejemplo Sum.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ejaVu Sans" pitchFamily="2"/>
                <a:cs typeface="DejaVu Sans" pitchFamily="2"/>
              </a:rPr>
              <a:t>4-    Realizar  la suma de los dos números y guardarlas en la variable  Sum.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3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ejaVu Sans" pitchFamily="2"/>
                <a:cs typeface="DejaVu Sans" pitchFamily="2"/>
              </a:rPr>
              <a:t>5-    Mostrar  en pantalla el contenido de la variable Sum</a:t>
            </a:r>
            <a:endParaRPr lang="es-AR" sz="36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 pitchFamily="2"/>
              <a:cs typeface="DejaVu Sans" pitchFamily="2"/>
            </a:endParaRPr>
          </a:p>
        </p:txBody>
      </p:sp>
      <p:sp>
        <p:nvSpPr>
          <p:cNvPr id="18" name="Flecha curvada hacia la izquierda 19"/>
          <p:cNvSpPr/>
          <p:nvPr/>
        </p:nvSpPr>
        <p:spPr>
          <a:xfrm rot="1203486">
            <a:off x="8761178" y="19606619"/>
            <a:ext cx="2010692" cy="4065779"/>
          </a:xfrm>
          <a:custGeom>
            <a:avLst>
              <a:gd name="f13" fmla="val 25000"/>
              <a:gd name="f14" fmla="val 50000"/>
              <a:gd name="f15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+- 0 0 5400000"/>
              <a:gd name="f13" fmla="val 25000"/>
              <a:gd name="f14" fmla="val 50000"/>
              <a:gd name="f15" fmla="val 25000"/>
              <a:gd name="f16" fmla="+- 0 0 -270"/>
              <a:gd name="f17" fmla="+- 0 0 -90"/>
              <a:gd name="f18" fmla="+- 0 0 -180"/>
              <a:gd name="f19" fmla="abs f7"/>
              <a:gd name="f20" fmla="abs f8"/>
              <a:gd name="f21" fmla="abs f9"/>
              <a:gd name="f22" fmla="val f10"/>
              <a:gd name="f23" fmla="val f14"/>
              <a:gd name="f24" fmla="val f13"/>
              <a:gd name="f25" fmla="val f15"/>
              <a:gd name="f26" fmla="*/ f16 f3 1"/>
              <a:gd name="f27" fmla="*/ f17 f3 1"/>
              <a:gd name="f28" fmla="*/ f18 f3 1"/>
              <a:gd name="f29" fmla="?: f19 f7 1"/>
              <a:gd name="f30" fmla="?: f20 f8 1"/>
              <a:gd name="f31" fmla="?: f21 f9 1"/>
              <a:gd name="f32" fmla="*/ f26 1 f6"/>
              <a:gd name="f33" fmla="*/ f27 1 f6"/>
              <a:gd name="f34" fmla="*/ f28 1 f6"/>
              <a:gd name="f35" fmla="*/ f29 1 21600"/>
              <a:gd name="f36" fmla="*/ f30 1 21600"/>
              <a:gd name="f37" fmla="*/ 21600 f29 1"/>
              <a:gd name="f38" fmla="*/ 21600 f30 1"/>
              <a:gd name="f39" fmla="+- f32 0 f4"/>
              <a:gd name="f40" fmla="+- f33 0 f4"/>
              <a:gd name="f41" fmla="+- f34 0 f4"/>
              <a:gd name="f42" fmla="min f36 f35"/>
              <a:gd name="f43" fmla="*/ f37 1 f31"/>
              <a:gd name="f44" fmla="*/ f38 1 f31"/>
              <a:gd name="f45" fmla="val f43"/>
              <a:gd name="f46" fmla="val f44"/>
              <a:gd name="f47" fmla="*/ f22 f42 1"/>
              <a:gd name="f48" fmla="+- f46 0 f22"/>
              <a:gd name="f49" fmla="+- f45 0 f22"/>
              <a:gd name="f50" fmla="*/ f45 f42 1"/>
              <a:gd name="f51" fmla="*/ f46 f42 1"/>
              <a:gd name="f52" fmla="*/ f48 1 2"/>
              <a:gd name="f53" fmla="min f49 f48"/>
              <a:gd name="f54" fmla="*/ f49 f49 1"/>
              <a:gd name="f55" fmla="*/ f49 f42 1"/>
              <a:gd name="f56" fmla="*/ f53 f24 1"/>
              <a:gd name="f57" fmla="*/ f53 f23 1"/>
              <a:gd name="f58" fmla="*/ f53 f25 1"/>
              <a:gd name="f59" fmla="*/ f56 1 100000"/>
              <a:gd name="f60" fmla="*/ f57 1 100000"/>
              <a:gd name="f61" fmla="*/ f58 1 100000"/>
              <a:gd name="f62" fmla="+- f59 f60 0"/>
              <a:gd name="f63" fmla="*/ f59 f59 1"/>
              <a:gd name="f64" fmla="*/ f61 f61 1"/>
              <a:gd name="f65" fmla="+- f60 0 f59"/>
              <a:gd name="f66" fmla="*/ f60 1 2"/>
              <a:gd name="f67" fmla="+- f22 f61 0"/>
              <a:gd name="f68" fmla="+- 0 0 f61"/>
              <a:gd name="f69" fmla="*/ f59 1 2"/>
              <a:gd name="f70" fmla="*/ f62 1 4"/>
              <a:gd name="f71" fmla="+- f54 0 f64"/>
              <a:gd name="f72" fmla="*/ f65 1 2"/>
              <a:gd name="f73" fmla="+- f46 0 f66"/>
              <a:gd name="f74" fmla="+- 0 0 f68"/>
              <a:gd name="f75" fmla="+- 0 0 f69"/>
              <a:gd name="f76" fmla="*/ f67 f42 1"/>
              <a:gd name="f77" fmla="*/ f69 f42 1"/>
              <a:gd name="f78" fmla="+- f52 0 f70"/>
              <a:gd name="f79" fmla="sqrt f71"/>
              <a:gd name="f80" fmla="+- 0 0 f75"/>
              <a:gd name="f81" fmla="*/ f73 f42 1"/>
              <a:gd name="f82" fmla="*/ f78 2 1"/>
              <a:gd name="f83" fmla="+- f78 f59 0"/>
              <a:gd name="f84" fmla="*/ f79 f78 1"/>
              <a:gd name="f85" fmla="*/ f78 f42 1"/>
              <a:gd name="f86" fmla="*/ f82 f82 1"/>
              <a:gd name="f87" fmla="*/ f84 1 f49"/>
              <a:gd name="f88" fmla="+- f78 f83 0"/>
              <a:gd name="f89" fmla="*/ f83 f42 1"/>
              <a:gd name="f90" fmla="+- f86 0 f63"/>
              <a:gd name="f91" fmla="+- f78 f87 0"/>
              <a:gd name="f92" fmla="+- f83 f87 0"/>
              <a:gd name="f93" fmla="+- 0 0 f87"/>
              <a:gd name="f94" fmla="*/ f88 1 2"/>
              <a:gd name="f95" fmla="sqrt f90"/>
              <a:gd name="f96" fmla="+- f91 0 f72"/>
              <a:gd name="f97" fmla="+- f92 f72 0"/>
              <a:gd name="f98" fmla="+- 0 0 f93"/>
              <a:gd name="f99" fmla="*/ f91 f42 1"/>
              <a:gd name="f100" fmla="*/ f94 f42 1"/>
              <a:gd name="f101" fmla="*/ f95 f49 1"/>
              <a:gd name="f102" fmla="at2 f74 f98"/>
              <a:gd name="f103" fmla="*/ f96 f42 1"/>
              <a:gd name="f104" fmla="*/ f97 f42 1"/>
              <a:gd name="f105" fmla="*/ f101 1 f82"/>
              <a:gd name="f106" fmla="+- f102 f4 0"/>
              <a:gd name="f107" fmla="*/ f106 f11 1"/>
              <a:gd name="f108" fmla="+- 0 0 f105"/>
              <a:gd name="f109" fmla="*/ f107 1 f3"/>
              <a:gd name="f110" fmla="+- 0 0 f108"/>
              <a:gd name="f111" fmla="+- 0 0 f109"/>
              <a:gd name="f112" fmla="at2 f110 f80"/>
              <a:gd name="f113" fmla="val f111"/>
              <a:gd name="f114" fmla="+- f112 f4 0"/>
              <a:gd name="f115" fmla="+- 0 0 f113"/>
              <a:gd name="f116" fmla="*/ f114 f11 1"/>
              <a:gd name="f117" fmla="*/ f115 f3 1"/>
              <a:gd name="f118" fmla="*/ f116 1 f3"/>
              <a:gd name="f119" fmla="*/ f117 1 f11"/>
              <a:gd name="f120" fmla="+- 0 0 f118"/>
              <a:gd name="f121" fmla="+- f119 0 f4"/>
              <a:gd name="f122" fmla="val f120"/>
              <a:gd name="f123" fmla="+- 0 0 f122"/>
              <a:gd name="f124" fmla="*/ f123 f3 1"/>
              <a:gd name="f125" fmla="*/ f124 1 f11"/>
              <a:gd name="f126" fmla="+- f125 0 f4"/>
              <a:gd name="f127" fmla="+- f126 0 f121"/>
              <a:gd name="f128" fmla="+- f121 f126 0"/>
              <a:gd name="f129" fmla="+- 0 0 f12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7" y="f77"/>
              </a:cxn>
              <a:cxn ang="f39">
                <a:pos x="f76" y="f103"/>
              </a:cxn>
              <a:cxn ang="f40">
                <a:pos x="f47" y="f81"/>
              </a:cxn>
              <a:cxn ang="f41">
                <a:pos x="f76" y="f104"/>
              </a:cxn>
              <a:cxn ang="f40">
                <a:pos x="f50" y="f100"/>
              </a:cxn>
            </a:cxnLst>
            <a:rect l="f47" t="f47" r="f50" b="f51"/>
            <a:pathLst>
              <a:path stroke="0">
                <a:moveTo>
                  <a:pt x="f47" y="f81"/>
                </a:moveTo>
                <a:lnTo>
                  <a:pt x="f76" y="f103"/>
                </a:lnTo>
                <a:lnTo>
                  <a:pt x="f76" y="f99"/>
                </a:lnTo>
                <a:arcTo wR="f55" hR="f85" stAng="f121" swAng="f127"/>
                <a:arcTo wR="f55" hR="f85" stAng="f129" swAng="f128"/>
                <a:lnTo>
                  <a:pt x="f76" y="f104"/>
                </a:lnTo>
                <a:close/>
              </a:path>
              <a:path stroke="0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close/>
              </a:path>
              <a:path fill="none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lnTo>
                  <a:pt x="f50" y="f89"/>
                </a:lnTo>
                <a:arcTo wR="f55" hR="f85" stAng="f10" swAng="f121"/>
                <a:lnTo>
                  <a:pt x="f76" y="f104"/>
                </a:lnTo>
                <a:lnTo>
                  <a:pt x="f47" y="f81"/>
                </a:lnTo>
                <a:lnTo>
                  <a:pt x="f76" y="f103"/>
                </a:lnTo>
                <a:lnTo>
                  <a:pt x="f76" y="f99"/>
                </a:lnTo>
                <a:arcTo wR="f55" hR="f85" stAng="f121" swAng="f127"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lecha curvada hacia la izquierda 25"/>
          <p:cNvSpPr/>
          <p:nvPr/>
        </p:nvSpPr>
        <p:spPr>
          <a:xfrm rot="1182482">
            <a:off x="17256117" y="13819620"/>
            <a:ext cx="2206447" cy="3752807"/>
          </a:xfrm>
          <a:custGeom>
            <a:avLst>
              <a:gd name="f13" fmla="val 25000"/>
              <a:gd name="f14" fmla="val 50000"/>
              <a:gd name="f15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+- 0 0 5400000"/>
              <a:gd name="f13" fmla="val 25000"/>
              <a:gd name="f14" fmla="val 50000"/>
              <a:gd name="f15" fmla="val 25000"/>
              <a:gd name="f16" fmla="+- 0 0 -270"/>
              <a:gd name="f17" fmla="+- 0 0 -90"/>
              <a:gd name="f18" fmla="+- 0 0 -180"/>
              <a:gd name="f19" fmla="abs f7"/>
              <a:gd name="f20" fmla="abs f8"/>
              <a:gd name="f21" fmla="abs f9"/>
              <a:gd name="f22" fmla="val f10"/>
              <a:gd name="f23" fmla="val f14"/>
              <a:gd name="f24" fmla="val f13"/>
              <a:gd name="f25" fmla="val f15"/>
              <a:gd name="f26" fmla="*/ f16 f3 1"/>
              <a:gd name="f27" fmla="*/ f17 f3 1"/>
              <a:gd name="f28" fmla="*/ f18 f3 1"/>
              <a:gd name="f29" fmla="?: f19 f7 1"/>
              <a:gd name="f30" fmla="?: f20 f8 1"/>
              <a:gd name="f31" fmla="?: f21 f9 1"/>
              <a:gd name="f32" fmla="*/ f26 1 f6"/>
              <a:gd name="f33" fmla="*/ f27 1 f6"/>
              <a:gd name="f34" fmla="*/ f28 1 f6"/>
              <a:gd name="f35" fmla="*/ f29 1 21600"/>
              <a:gd name="f36" fmla="*/ f30 1 21600"/>
              <a:gd name="f37" fmla="*/ 21600 f29 1"/>
              <a:gd name="f38" fmla="*/ 21600 f30 1"/>
              <a:gd name="f39" fmla="+- f32 0 f4"/>
              <a:gd name="f40" fmla="+- f33 0 f4"/>
              <a:gd name="f41" fmla="+- f34 0 f4"/>
              <a:gd name="f42" fmla="min f36 f35"/>
              <a:gd name="f43" fmla="*/ f37 1 f31"/>
              <a:gd name="f44" fmla="*/ f38 1 f31"/>
              <a:gd name="f45" fmla="val f43"/>
              <a:gd name="f46" fmla="val f44"/>
              <a:gd name="f47" fmla="*/ f22 f42 1"/>
              <a:gd name="f48" fmla="+- f46 0 f22"/>
              <a:gd name="f49" fmla="+- f45 0 f22"/>
              <a:gd name="f50" fmla="*/ f45 f42 1"/>
              <a:gd name="f51" fmla="*/ f46 f42 1"/>
              <a:gd name="f52" fmla="*/ f48 1 2"/>
              <a:gd name="f53" fmla="min f49 f48"/>
              <a:gd name="f54" fmla="*/ f49 f49 1"/>
              <a:gd name="f55" fmla="*/ f49 f42 1"/>
              <a:gd name="f56" fmla="*/ f53 f24 1"/>
              <a:gd name="f57" fmla="*/ f53 f23 1"/>
              <a:gd name="f58" fmla="*/ f53 f25 1"/>
              <a:gd name="f59" fmla="*/ f56 1 100000"/>
              <a:gd name="f60" fmla="*/ f57 1 100000"/>
              <a:gd name="f61" fmla="*/ f58 1 100000"/>
              <a:gd name="f62" fmla="+- f59 f60 0"/>
              <a:gd name="f63" fmla="*/ f59 f59 1"/>
              <a:gd name="f64" fmla="*/ f61 f61 1"/>
              <a:gd name="f65" fmla="+- f60 0 f59"/>
              <a:gd name="f66" fmla="*/ f60 1 2"/>
              <a:gd name="f67" fmla="+- f22 f61 0"/>
              <a:gd name="f68" fmla="+- 0 0 f61"/>
              <a:gd name="f69" fmla="*/ f59 1 2"/>
              <a:gd name="f70" fmla="*/ f62 1 4"/>
              <a:gd name="f71" fmla="+- f54 0 f64"/>
              <a:gd name="f72" fmla="*/ f65 1 2"/>
              <a:gd name="f73" fmla="+- f46 0 f66"/>
              <a:gd name="f74" fmla="+- 0 0 f68"/>
              <a:gd name="f75" fmla="+- 0 0 f69"/>
              <a:gd name="f76" fmla="*/ f67 f42 1"/>
              <a:gd name="f77" fmla="*/ f69 f42 1"/>
              <a:gd name="f78" fmla="+- f52 0 f70"/>
              <a:gd name="f79" fmla="sqrt f71"/>
              <a:gd name="f80" fmla="+- 0 0 f75"/>
              <a:gd name="f81" fmla="*/ f73 f42 1"/>
              <a:gd name="f82" fmla="*/ f78 2 1"/>
              <a:gd name="f83" fmla="+- f78 f59 0"/>
              <a:gd name="f84" fmla="*/ f79 f78 1"/>
              <a:gd name="f85" fmla="*/ f78 f42 1"/>
              <a:gd name="f86" fmla="*/ f82 f82 1"/>
              <a:gd name="f87" fmla="*/ f84 1 f49"/>
              <a:gd name="f88" fmla="+- f78 f83 0"/>
              <a:gd name="f89" fmla="*/ f83 f42 1"/>
              <a:gd name="f90" fmla="+- f86 0 f63"/>
              <a:gd name="f91" fmla="+- f78 f87 0"/>
              <a:gd name="f92" fmla="+- f83 f87 0"/>
              <a:gd name="f93" fmla="+- 0 0 f87"/>
              <a:gd name="f94" fmla="*/ f88 1 2"/>
              <a:gd name="f95" fmla="sqrt f90"/>
              <a:gd name="f96" fmla="+- f91 0 f72"/>
              <a:gd name="f97" fmla="+- f92 f72 0"/>
              <a:gd name="f98" fmla="+- 0 0 f93"/>
              <a:gd name="f99" fmla="*/ f91 f42 1"/>
              <a:gd name="f100" fmla="*/ f94 f42 1"/>
              <a:gd name="f101" fmla="*/ f95 f49 1"/>
              <a:gd name="f102" fmla="at2 f74 f98"/>
              <a:gd name="f103" fmla="*/ f96 f42 1"/>
              <a:gd name="f104" fmla="*/ f97 f42 1"/>
              <a:gd name="f105" fmla="*/ f101 1 f82"/>
              <a:gd name="f106" fmla="+- f102 f4 0"/>
              <a:gd name="f107" fmla="*/ f106 f11 1"/>
              <a:gd name="f108" fmla="+- 0 0 f105"/>
              <a:gd name="f109" fmla="*/ f107 1 f3"/>
              <a:gd name="f110" fmla="+- 0 0 f108"/>
              <a:gd name="f111" fmla="+- 0 0 f109"/>
              <a:gd name="f112" fmla="at2 f110 f80"/>
              <a:gd name="f113" fmla="val f111"/>
              <a:gd name="f114" fmla="+- f112 f4 0"/>
              <a:gd name="f115" fmla="+- 0 0 f113"/>
              <a:gd name="f116" fmla="*/ f114 f11 1"/>
              <a:gd name="f117" fmla="*/ f115 f3 1"/>
              <a:gd name="f118" fmla="*/ f116 1 f3"/>
              <a:gd name="f119" fmla="*/ f117 1 f11"/>
              <a:gd name="f120" fmla="+- 0 0 f118"/>
              <a:gd name="f121" fmla="+- f119 0 f4"/>
              <a:gd name="f122" fmla="val f120"/>
              <a:gd name="f123" fmla="+- 0 0 f122"/>
              <a:gd name="f124" fmla="*/ f123 f3 1"/>
              <a:gd name="f125" fmla="*/ f124 1 f11"/>
              <a:gd name="f126" fmla="+- f125 0 f4"/>
              <a:gd name="f127" fmla="+- f126 0 f121"/>
              <a:gd name="f128" fmla="+- f121 f126 0"/>
              <a:gd name="f129" fmla="+- 0 0 f12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7" y="f77"/>
              </a:cxn>
              <a:cxn ang="f39">
                <a:pos x="f76" y="f103"/>
              </a:cxn>
              <a:cxn ang="f40">
                <a:pos x="f47" y="f81"/>
              </a:cxn>
              <a:cxn ang="f41">
                <a:pos x="f76" y="f104"/>
              </a:cxn>
              <a:cxn ang="f40">
                <a:pos x="f50" y="f100"/>
              </a:cxn>
            </a:cxnLst>
            <a:rect l="f47" t="f47" r="f50" b="f51"/>
            <a:pathLst>
              <a:path stroke="0">
                <a:moveTo>
                  <a:pt x="f47" y="f81"/>
                </a:moveTo>
                <a:lnTo>
                  <a:pt x="f76" y="f103"/>
                </a:lnTo>
                <a:lnTo>
                  <a:pt x="f76" y="f99"/>
                </a:lnTo>
                <a:arcTo wR="f55" hR="f85" stAng="f121" swAng="f127"/>
                <a:arcTo wR="f55" hR="f85" stAng="f129" swAng="f128"/>
                <a:lnTo>
                  <a:pt x="f76" y="f104"/>
                </a:lnTo>
                <a:close/>
              </a:path>
              <a:path stroke="0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close/>
              </a:path>
              <a:path fill="none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lnTo>
                  <a:pt x="f50" y="f89"/>
                </a:lnTo>
                <a:arcTo wR="f55" hR="f85" stAng="f10" swAng="f121"/>
                <a:lnTo>
                  <a:pt x="f76" y="f104"/>
                </a:lnTo>
                <a:lnTo>
                  <a:pt x="f47" y="f81"/>
                </a:lnTo>
                <a:lnTo>
                  <a:pt x="f76" y="f103"/>
                </a:lnTo>
                <a:lnTo>
                  <a:pt x="f76" y="f99"/>
                </a:lnTo>
                <a:arcTo wR="f55" hR="f85" stAng="f121" swAng="f127"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lecha derecha 20"/>
          <p:cNvSpPr/>
          <p:nvPr/>
        </p:nvSpPr>
        <p:spPr>
          <a:xfrm>
            <a:off x="12412285" y="9890452"/>
            <a:ext cx="2020732" cy="767364"/>
          </a:xfrm>
          <a:custGeom>
            <a:avLst>
              <a:gd name="f0" fmla="val 1749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1" name="Imagen 2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351" y="26629641"/>
            <a:ext cx="12676135" cy="6811063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pic>
      <p:sp>
        <p:nvSpPr>
          <p:cNvPr id="22" name="Flecha derecha 29"/>
          <p:cNvSpPr/>
          <p:nvPr/>
        </p:nvSpPr>
        <p:spPr>
          <a:xfrm>
            <a:off x="8157837" y="23439446"/>
            <a:ext cx="2566080" cy="703127"/>
          </a:xfrm>
          <a:custGeom>
            <a:avLst>
              <a:gd name="f0" fmla="val 1864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Flecha curvada hacia la izquierda 30"/>
          <p:cNvSpPr/>
          <p:nvPr/>
        </p:nvSpPr>
        <p:spPr>
          <a:xfrm rot="1579404">
            <a:off x="19417162" y="25932130"/>
            <a:ext cx="2065730" cy="4354052"/>
          </a:xfrm>
          <a:custGeom>
            <a:avLst>
              <a:gd name="f13" fmla="val 25000"/>
              <a:gd name="f14" fmla="val 50000"/>
              <a:gd name="f15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+- 0 0 5400000"/>
              <a:gd name="f13" fmla="val 25000"/>
              <a:gd name="f14" fmla="val 50000"/>
              <a:gd name="f15" fmla="val 25000"/>
              <a:gd name="f16" fmla="+- 0 0 -270"/>
              <a:gd name="f17" fmla="+- 0 0 -90"/>
              <a:gd name="f18" fmla="+- 0 0 -180"/>
              <a:gd name="f19" fmla="abs f7"/>
              <a:gd name="f20" fmla="abs f8"/>
              <a:gd name="f21" fmla="abs f9"/>
              <a:gd name="f22" fmla="val f10"/>
              <a:gd name="f23" fmla="val f14"/>
              <a:gd name="f24" fmla="val f13"/>
              <a:gd name="f25" fmla="val f15"/>
              <a:gd name="f26" fmla="*/ f16 f3 1"/>
              <a:gd name="f27" fmla="*/ f17 f3 1"/>
              <a:gd name="f28" fmla="*/ f18 f3 1"/>
              <a:gd name="f29" fmla="?: f19 f7 1"/>
              <a:gd name="f30" fmla="?: f20 f8 1"/>
              <a:gd name="f31" fmla="?: f21 f9 1"/>
              <a:gd name="f32" fmla="*/ f26 1 f6"/>
              <a:gd name="f33" fmla="*/ f27 1 f6"/>
              <a:gd name="f34" fmla="*/ f28 1 f6"/>
              <a:gd name="f35" fmla="*/ f29 1 21600"/>
              <a:gd name="f36" fmla="*/ f30 1 21600"/>
              <a:gd name="f37" fmla="*/ 21600 f29 1"/>
              <a:gd name="f38" fmla="*/ 21600 f30 1"/>
              <a:gd name="f39" fmla="+- f32 0 f4"/>
              <a:gd name="f40" fmla="+- f33 0 f4"/>
              <a:gd name="f41" fmla="+- f34 0 f4"/>
              <a:gd name="f42" fmla="min f36 f35"/>
              <a:gd name="f43" fmla="*/ f37 1 f31"/>
              <a:gd name="f44" fmla="*/ f38 1 f31"/>
              <a:gd name="f45" fmla="val f43"/>
              <a:gd name="f46" fmla="val f44"/>
              <a:gd name="f47" fmla="*/ f22 f42 1"/>
              <a:gd name="f48" fmla="+- f46 0 f22"/>
              <a:gd name="f49" fmla="+- f45 0 f22"/>
              <a:gd name="f50" fmla="*/ f45 f42 1"/>
              <a:gd name="f51" fmla="*/ f46 f42 1"/>
              <a:gd name="f52" fmla="*/ f48 1 2"/>
              <a:gd name="f53" fmla="min f49 f48"/>
              <a:gd name="f54" fmla="*/ f49 f49 1"/>
              <a:gd name="f55" fmla="*/ f49 f42 1"/>
              <a:gd name="f56" fmla="*/ f53 f24 1"/>
              <a:gd name="f57" fmla="*/ f53 f23 1"/>
              <a:gd name="f58" fmla="*/ f53 f25 1"/>
              <a:gd name="f59" fmla="*/ f56 1 100000"/>
              <a:gd name="f60" fmla="*/ f57 1 100000"/>
              <a:gd name="f61" fmla="*/ f58 1 100000"/>
              <a:gd name="f62" fmla="+- f59 f60 0"/>
              <a:gd name="f63" fmla="*/ f59 f59 1"/>
              <a:gd name="f64" fmla="*/ f61 f61 1"/>
              <a:gd name="f65" fmla="+- f60 0 f59"/>
              <a:gd name="f66" fmla="*/ f60 1 2"/>
              <a:gd name="f67" fmla="+- f22 f61 0"/>
              <a:gd name="f68" fmla="+- 0 0 f61"/>
              <a:gd name="f69" fmla="*/ f59 1 2"/>
              <a:gd name="f70" fmla="*/ f62 1 4"/>
              <a:gd name="f71" fmla="+- f54 0 f64"/>
              <a:gd name="f72" fmla="*/ f65 1 2"/>
              <a:gd name="f73" fmla="+- f46 0 f66"/>
              <a:gd name="f74" fmla="+- 0 0 f68"/>
              <a:gd name="f75" fmla="+- 0 0 f69"/>
              <a:gd name="f76" fmla="*/ f67 f42 1"/>
              <a:gd name="f77" fmla="*/ f69 f42 1"/>
              <a:gd name="f78" fmla="+- f52 0 f70"/>
              <a:gd name="f79" fmla="sqrt f71"/>
              <a:gd name="f80" fmla="+- 0 0 f75"/>
              <a:gd name="f81" fmla="*/ f73 f42 1"/>
              <a:gd name="f82" fmla="*/ f78 2 1"/>
              <a:gd name="f83" fmla="+- f78 f59 0"/>
              <a:gd name="f84" fmla="*/ f79 f78 1"/>
              <a:gd name="f85" fmla="*/ f78 f42 1"/>
              <a:gd name="f86" fmla="*/ f82 f82 1"/>
              <a:gd name="f87" fmla="*/ f84 1 f49"/>
              <a:gd name="f88" fmla="+- f78 f83 0"/>
              <a:gd name="f89" fmla="*/ f83 f42 1"/>
              <a:gd name="f90" fmla="+- f86 0 f63"/>
              <a:gd name="f91" fmla="+- f78 f87 0"/>
              <a:gd name="f92" fmla="+- f83 f87 0"/>
              <a:gd name="f93" fmla="+- 0 0 f87"/>
              <a:gd name="f94" fmla="*/ f88 1 2"/>
              <a:gd name="f95" fmla="sqrt f90"/>
              <a:gd name="f96" fmla="+- f91 0 f72"/>
              <a:gd name="f97" fmla="+- f92 f72 0"/>
              <a:gd name="f98" fmla="+- 0 0 f93"/>
              <a:gd name="f99" fmla="*/ f91 f42 1"/>
              <a:gd name="f100" fmla="*/ f94 f42 1"/>
              <a:gd name="f101" fmla="*/ f95 f49 1"/>
              <a:gd name="f102" fmla="at2 f74 f98"/>
              <a:gd name="f103" fmla="*/ f96 f42 1"/>
              <a:gd name="f104" fmla="*/ f97 f42 1"/>
              <a:gd name="f105" fmla="*/ f101 1 f82"/>
              <a:gd name="f106" fmla="+- f102 f4 0"/>
              <a:gd name="f107" fmla="*/ f106 f11 1"/>
              <a:gd name="f108" fmla="+- 0 0 f105"/>
              <a:gd name="f109" fmla="*/ f107 1 f3"/>
              <a:gd name="f110" fmla="+- 0 0 f108"/>
              <a:gd name="f111" fmla="+- 0 0 f109"/>
              <a:gd name="f112" fmla="at2 f110 f80"/>
              <a:gd name="f113" fmla="val f111"/>
              <a:gd name="f114" fmla="+- f112 f4 0"/>
              <a:gd name="f115" fmla="+- 0 0 f113"/>
              <a:gd name="f116" fmla="*/ f114 f11 1"/>
              <a:gd name="f117" fmla="*/ f115 f3 1"/>
              <a:gd name="f118" fmla="*/ f116 1 f3"/>
              <a:gd name="f119" fmla="*/ f117 1 f11"/>
              <a:gd name="f120" fmla="+- 0 0 f118"/>
              <a:gd name="f121" fmla="+- f119 0 f4"/>
              <a:gd name="f122" fmla="val f120"/>
              <a:gd name="f123" fmla="+- 0 0 f122"/>
              <a:gd name="f124" fmla="*/ f123 f3 1"/>
              <a:gd name="f125" fmla="*/ f124 1 f11"/>
              <a:gd name="f126" fmla="+- f125 0 f4"/>
              <a:gd name="f127" fmla="+- f126 0 f121"/>
              <a:gd name="f128" fmla="+- f121 f126 0"/>
              <a:gd name="f129" fmla="+- 0 0 f12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7" y="f77"/>
              </a:cxn>
              <a:cxn ang="f39">
                <a:pos x="f76" y="f103"/>
              </a:cxn>
              <a:cxn ang="f40">
                <a:pos x="f47" y="f81"/>
              </a:cxn>
              <a:cxn ang="f41">
                <a:pos x="f76" y="f104"/>
              </a:cxn>
              <a:cxn ang="f40">
                <a:pos x="f50" y="f100"/>
              </a:cxn>
            </a:cxnLst>
            <a:rect l="f47" t="f47" r="f50" b="f51"/>
            <a:pathLst>
              <a:path stroke="0">
                <a:moveTo>
                  <a:pt x="f47" y="f81"/>
                </a:moveTo>
                <a:lnTo>
                  <a:pt x="f76" y="f103"/>
                </a:lnTo>
                <a:lnTo>
                  <a:pt x="f76" y="f99"/>
                </a:lnTo>
                <a:arcTo wR="f55" hR="f85" stAng="f121" swAng="f127"/>
                <a:arcTo wR="f55" hR="f85" stAng="f129" swAng="f128"/>
                <a:lnTo>
                  <a:pt x="f76" y="f104"/>
                </a:lnTo>
                <a:close/>
              </a:path>
              <a:path stroke="0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close/>
              </a:path>
              <a:path fill="none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lnTo>
                  <a:pt x="f50" y="f89"/>
                </a:lnTo>
                <a:arcTo wR="f55" hR="f85" stAng="f10" swAng="f121"/>
                <a:lnTo>
                  <a:pt x="f76" y="f104"/>
                </a:lnTo>
                <a:lnTo>
                  <a:pt x="f47" y="f81"/>
                </a:lnTo>
                <a:lnTo>
                  <a:pt x="f76" y="f103"/>
                </a:lnTo>
                <a:lnTo>
                  <a:pt x="f76" y="f99"/>
                </a:lnTo>
                <a:arcTo wR="f55" hR="f85" stAng="f121" swAng="f127"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4" name="Imagen 3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82" y="32495919"/>
            <a:ext cx="2744717" cy="27447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" name="Imagen 3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096" y="32479707"/>
            <a:ext cx="2744717" cy="2744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6" name="CuadroTexto 25"/>
          <p:cNvSpPr txBox="1"/>
          <p:nvPr/>
        </p:nvSpPr>
        <p:spPr>
          <a:xfrm>
            <a:off x="14647444" y="7630555"/>
            <a:ext cx="377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ALGORITMO</a:t>
            </a:r>
            <a:endParaRPr lang="es-AR" sz="4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340897" y="12959445"/>
            <a:ext cx="4558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PSEUDOCÓDIGO</a:t>
            </a:r>
            <a:endParaRPr lang="es-AR" sz="4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667991" y="17667518"/>
            <a:ext cx="5399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DIAGRAMAS DE FLUJO</a:t>
            </a:r>
            <a:endParaRPr lang="es-AR" sz="44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340897" y="29311897"/>
            <a:ext cx="33378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PROGRAMA JAVASCRIPT</a:t>
            </a:r>
            <a:endParaRPr lang="es-AR" sz="44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4433016" y="6582014"/>
            <a:ext cx="9315148" cy="1200332"/>
          </a:xfrm>
          <a:prstGeom prst="rect">
            <a:avLst/>
          </a:prstGeom>
          <a:solidFill>
            <a:srgbClr val="00B0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Problema: Sumar dos números  y mostrar su resultado</a:t>
            </a:r>
            <a:endParaRPr lang="es-AR" sz="36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183</Words>
  <Application>Microsoft Office PowerPoint</Application>
  <PresentationFormat>Personalizado</PresentationFormat>
  <Paragraphs>36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DejaVu Sans</vt:lpstr>
      <vt:lpstr>Times New Roman</vt:lpstr>
      <vt:lpstr>Default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48h x 30w poster template</dc:title>
  <dc:creator>Jay Larson</dc:creator>
  <dc:description>Call us at 1-800-790-4001_x000d_
www.genigraphics.com</dc:description>
  <cp:lastModifiedBy>Matías Garrido</cp:lastModifiedBy>
  <cp:revision>115</cp:revision>
  <cp:lastPrinted>2000-08-02T21:31:24Z</cp:lastPrinted>
  <dcterms:created xsi:type="dcterms:W3CDTF">2000-02-09T12:01:13Z</dcterms:created>
  <dcterms:modified xsi:type="dcterms:W3CDTF">2022-11-08T21:17:00Z</dcterms:modified>
</cp:coreProperties>
</file>