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1" y="685799"/>
            <a:ext cx="8772609" cy="2971801"/>
          </a:xfrm>
        </p:spPr>
        <p:txBody>
          <a:bodyPr>
            <a:normAutofit/>
          </a:bodyPr>
          <a:lstStyle/>
          <a:p>
            <a:r>
              <a:rPr lang="es-MX" dirty="0"/>
              <a:t>Clasificación basada en arboles / Proyecto 1 – Parte final (Core)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b="1" dirty="0"/>
              <a:t>Proyecto 1: Análisis y Predicción de Ventas en una Tienda de </a:t>
            </a:r>
            <a:r>
              <a:rPr lang="es-MX" b="1" dirty="0" err="1"/>
              <a:t>Retail</a:t>
            </a:r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4680284" y="5281863"/>
            <a:ext cx="6689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L" b="1" dirty="0" smtClean="0"/>
              <a:t>Machine </a:t>
            </a:r>
            <a:r>
              <a:rPr lang="es-CL" b="1" dirty="0" err="1" smtClean="0"/>
              <a:t>Learning</a:t>
            </a:r>
            <a:r>
              <a:rPr lang="es-CL" b="1" dirty="0" smtClean="0"/>
              <a:t> </a:t>
            </a:r>
            <a:r>
              <a:rPr lang="es-CL" b="1" dirty="0"/>
              <a:t>(b2b-sonda-ds-mayo-2025)</a:t>
            </a:r>
            <a:endParaRPr lang="es-CL" dirty="0" smtClean="0"/>
          </a:p>
          <a:p>
            <a:pPr algn="r"/>
            <a:r>
              <a:rPr lang="es-CL" dirty="0" smtClean="0"/>
              <a:t>Autor: Valeska Powell Rivera.</a:t>
            </a:r>
          </a:p>
          <a:p>
            <a:pPr algn="r"/>
            <a:r>
              <a:rPr lang="es-CL" dirty="0" smtClean="0"/>
              <a:t>Julio </a:t>
            </a:r>
            <a:r>
              <a:rPr lang="es-CL" dirty="0" smtClean="0"/>
              <a:t>2025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7313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527" y="304946"/>
            <a:ext cx="8534400" cy="1507067"/>
          </a:xfrm>
        </p:spPr>
        <p:txBody>
          <a:bodyPr/>
          <a:lstStyle/>
          <a:p>
            <a:r>
              <a:rPr lang="es-MX" dirty="0"/>
              <a:t>Introducción y objetivos del proyecto</a:t>
            </a:r>
            <a:endParaRPr lang="es-CL" dirty="0"/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795530" y="2575338"/>
            <a:ext cx="10105709" cy="2537350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es-MX" sz="9600" dirty="0"/>
              <a:t>Introducción y objetivos del </a:t>
            </a:r>
            <a:r>
              <a:rPr lang="es-MX" sz="9600" dirty="0" smtClean="0"/>
              <a:t>proyecto</a:t>
            </a:r>
          </a:p>
          <a:p>
            <a:pPr lvl="1"/>
            <a:r>
              <a:rPr lang="es-CL" sz="9600" b="1" dirty="0"/>
              <a:t>Objetivo Principal:</a:t>
            </a:r>
            <a:r>
              <a:rPr lang="es-CL" sz="9600" dirty="0"/>
              <a:t> Analizar un </a:t>
            </a:r>
            <a:r>
              <a:rPr lang="es-CL" sz="9600" dirty="0" err="1"/>
              <a:t>dataset</a:t>
            </a:r>
            <a:r>
              <a:rPr lang="es-CL" sz="9600" dirty="0"/>
              <a:t> de transacciones minoristas y construir modelos de Machine </a:t>
            </a:r>
            <a:r>
              <a:rPr lang="es-CL" sz="9600" dirty="0" err="1"/>
              <a:t>Learning</a:t>
            </a:r>
            <a:r>
              <a:rPr lang="es-CL" sz="9600" dirty="0"/>
              <a:t> para predecir la cantidad (</a:t>
            </a:r>
            <a:r>
              <a:rPr lang="es-CL" sz="9600" dirty="0" err="1"/>
              <a:t>quantity</a:t>
            </a:r>
            <a:r>
              <a:rPr lang="es-CL" sz="9600" dirty="0"/>
              <a:t>) de productos vendidos.</a:t>
            </a:r>
          </a:p>
          <a:p>
            <a:pPr lvl="1"/>
            <a:r>
              <a:rPr lang="es-CL" sz="9600" b="1" dirty="0"/>
              <a:t>Enfoque:</a:t>
            </a:r>
            <a:r>
              <a:rPr lang="es-CL" sz="9600" dirty="0"/>
              <a:t> Exploración de datos, </a:t>
            </a:r>
            <a:r>
              <a:rPr lang="es-CL" sz="9600" dirty="0" err="1"/>
              <a:t>preprocesamiento</a:t>
            </a:r>
            <a:r>
              <a:rPr lang="es-CL" sz="9600" dirty="0"/>
              <a:t>, evaluación comparativa de diferentes modelos de clasificación y análisis de métricas de rendimiento</a:t>
            </a:r>
            <a:r>
              <a:rPr lang="es-CL" sz="9600" dirty="0" smtClean="0"/>
              <a:t>.</a:t>
            </a:r>
            <a:endParaRPr lang="es-MX" sz="9600" dirty="0" smtClean="0"/>
          </a:p>
          <a:p>
            <a:pPr fontAlgn="base"/>
            <a:r>
              <a:rPr lang="es-MX" sz="9600" dirty="0" smtClean="0"/>
              <a:t>Principales </a:t>
            </a:r>
            <a:r>
              <a:rPr lang="es-MX" sz="9600" dirty="0"/>
              <a:t>análisis y hallazgos.</a:t>
            </a:r>
          </a:p>
          <a:p>
            <a:pPr fontAlgn="base"/>
            <a:r>
              <a:rPr lang="es-MX" sz="9600" dirty="0"/>
              <a:t>Visualizaciones clave con explicación.</a:t>
            </a:r>
          </a:p>
          <a:p>
            <a:pPr fontAlgn="base"/>
            <a:r>
              <a:rPr lang="es-MX" sz="9600" dirty="0"/>
              <a:t>Conclusiones y recomendaciones.</a:t>
            </a:r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43812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527" y="304946"/>
            <a:ext cx="8534400" cy="1507067"/>
          </a:xfrm>
        </p:spPr>
        <p:txBody>
          <a:bodyPr/>
          <a:lstStyle/>
          <a:p>
            <a:pPr fontAlgn="base"/>
            <a:r>
              <a:rPr lang="es-MX" dirty="0" smtClean="0"/>
              <a:t>Descripción del conjunto de datos.</a:t>
            </a:r>
            <a:endParaRPr lang="es-MX" dirty="0"/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1121533" y="1812013"/>
            <a:ext cx="10105709" cy="2537350"/>
          </a:xfrm>
        </p:spPr>
        <p:txBody>
          <a:bodyPr>
            <a:noAutofit/>
          </a:bodyPr>
          <a:lstStyle/>
          <a:p>
            <a:pPr lvl="0"/>
            <a:r>
              <a:rPr lang="es-CL" b="1" dirty="0"/>
              <a:t>Fuente:</a:t>
            </a:r>
            <a:r>
              <a:rPr lang="es-CL" dirty="0"/>
              <a:t> </a:t>
            </a:r>
            <a:r>
              <a:rPr lang="es-CL" dirty="0" err="1"/>
              <a:t>Dataset</a:t>
            </a:r>
            <a:r>
              <a:rPr lang="es-CL" dirty="0"/>
              <a:t> de Transacciones Minoristas (Retail_Transaction_Dataset.csv).</a:t>
            </a:r>
          </a:p>
          <a:p>
            <a:pPr lvl="0"/>
            <a:r>
              <a:rPr lang="es-CL" b="1" dirty="0"/>
              <a:t>Características Clave:</a:t>
            </a:r>
            <a:r>
              <a:rPr lang="es-CL" dirty="0"/>
              <a:t> Contiene información sobre </a:t>
            </a:r>
            <a:r>
              <a:rPr lang="es-CL" dirty="0" err="1"/>
              <a:t>CustomerID</a:t>
            </a:r>
            <a:r>
              <a:rPr lang="es-CL" dirty="0"/>
              <a:t>, </a:t>
            </a:r>
            <a:r>
              <a:rPr lang="es-CL" dirty="0" err="1"/>
              <a:t>ProductID</a:t>
            </a:r>
            <a:r>
              <a:rPr lang="es-CL" dirty="0"/>
              <a:t>, </a:t>
            </a:r>
            <a:r>
              <a:rPr lang="es-CL" dirty="0" err="1"/>
              <a:t>Quantity</a:t>
            </a:r>
            <a:r>
              <a:rPr lang="es-CL" dirty="0"/>
              <a:t>, Price, </a:t>
            </a:r>
            <a:r>
              <a:rPr lang="es-CL" dirty="0" err="1"/>
              <a:t>TransactionDate</a:t>
            </a:r>
            <a:r>
              <a:rPr lang="es-CL" dirty="0"/>
              <a:t>, </a:t>
            </a:r>
            <a:r>
              <a:rPr lang="es-CL" dirty="0" err="1"/>
              <a:t>PaymentMethod</a:t>
            </a:r>
            <a:r>
              <a:rPr lang="es-CL" dirty="0"/>
              <a:t>, </a:t>
            </a:r>
            <a:r>
              <a:rPr lang="es-CL" dirty="0" err="1"/>
              <a:t>StoreLocation</a:t>
            </a:r>
            <a:r>
              <a:rPr lang="es-CL" dirty="0"/>
              <a:t>, </a:t>
            </a:r>
            <a:r>
              <a:rPr lang="es-CL" dirty="0" err="1"/>
              <a:t>ProductCategory</a:t>
            </a:r>
            <a:r>
              <a:rPr lang="es-CL" dirty="0"/>
              <a:t>, </a:t>
            </a:r>
            <a:r>
              <a:rPr lang="es-CL" dirty="0" err="1"/>
              <a:t>DiscountApplied</a:t>
            </a:r>
            <a:r>
              <a:rPr lang="es-CL" dirty="0"/>
              <a:t>(%), y </a:t>
            </a:r>
            <a:r>
              <a:rPr lang="es-CL" dirty="0" err="1"/>
              <a:t>TotalAmount</a:t>
            </a:r>
            <a:r>
              <a:rPr lang="es-CL" dirty="0"/>
              <a:t>.</a:t>
            </a:r>
          </a:p>
          <a:p>
            <a:pPr lvl="0"/>
            <a:r>
              <a:rPr lang="es-CL" b="1" dirty="0"/>
              <a:t>Tamaño:</a:t>
            </a:r>
            <a:r>
              <a:rPr lang="es-CL" dirty="0"/>
              <a:t> 100,000 transacciones.</a:t>
            </a:r>
          </a:p>
          <a:p>
            <a:pPr lvl="0"/>
            <a:r>
              <a:rPr lang="es-CL" b="1" dirty="0"/>
              <a:t>Observaciones Iniciales:</a:t>
            </a:r>
            <a:r>
              <a:rPr lang="es-CL" dirty="0"/>
              <a:t> No se encontraron valores nulos ni duplicados. Las variables numéricas muestran distribuciones variadas (vistas en los histogramas) y correlaciones entre </a:t>
            </a:r>
            <a:r>
              <a:rPr lang="es-CL" dirty="0" err="1"/>
              <a:t>Quantity</a:t>
            </a:r>
            <a:r>
              <a:rPr lang="es-CL" dirty="0"/>
              <a:t>, Price y </a:t>
            </a:r>
            <a:r>
              <a:rPr lang="es-CL" dirty="0" err="1"/>
              <a:t>TotalAmount</a:t>
            </a:r>
            <a:r>
              <a:rPr lang="es-CL" dirty="0" smtClean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5753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527" y="304946"/>
            <a:ext cx="8534400" cy="1507067"/>
          </a:xfrm>
        </p:spPr>
        <p:txBody>
          <a:bodyPr/>
          <a:lstStyle/>
          <a:p>
            <a:pPr fontAlgn="base"/>
            <a:r>
              <a:rPr lang="es-MX" dirty="0"/>
              <a:t>Principales análisis y hallazgos.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612651" y="1724548"/>
            <a:ext cx="6360644" cy="4652397"/>
          </a:xfrm>
        </p:spPr>
        <p:txBody>
          <a:bodyPr>
            <a:normAutofit/>
          </a:bodyPr>
          <a:lstStyle/>
          <a:p>
            <a:pPr lvl="0"/>
            <a:r>
              <a:rPr lang="es-CL" sz="2400" b="1" dirty="0"/>
              <a:t>EDA:</a:t>
            </a:r>
            <a:r>
              <a:rPr lang="es-CL" sz="2400" dirty="0"/>
              <a:t> Exploración inicial de la estructura del </a:t>
            </a:r>
            <a:r>
              <a:rPr lang="es-CL" sz="2400" dirty="0" err="1"/>
              <a:t>dataset</a:t>
            </a:r>
            <a:r>
              <a:rPr lang="es-CL" sz="2400" dirty="0"/>
              <a:t>, tipos de datos y estadísticas descriptivas. Visualizaciones de distribución para variables numéricas.</a:t>
            </a:r>
          </a:p>
          <a:p>
            <a:pPr lvl="0"/>
            <a:r>
              <a:rPr lang="es-CL" sz="2400" b="1" dirty="0"/>
              <a:t>Correlación:</a:t>
            </a:r>
            <a:r>
              <a:rPr lang="es-CL" sz="2400" dirty="0"/>
              <a:t> Identificación de correlaciones entre variables numéricas (</a:t>
            </a:r>
            <a:r>
              <a:rPr lang="es-CL" sz="2400" dirty="0" err="1"/>
              <a:t>heatmap</a:t>
            </a:r>
            <a:r>
              <a:rPr lang="es-CL" sz="2400" dirty="0"/>
              <a:t>). </a:t>
            </a:r>
            <a:r>
              <a:rPr lang="es-CL" sz="2400" dirty="0" err="1"/>
              <a:t>Quantity</a:t>
            </a:r>
            <a:r>
              <a:rPr lang="es-CL" sz="2400" dirty="0"/>
              <a:t> y Price/</a:t>
            </a:r>
            <a:r>
              <a:rPr lang="es-CL" sz="2400" dirty="0" err="1"/>
              <a:t>TotalAmount</a:t>
            </a:r>
            <a:r>
              <a:rPr lang="es-CL" sz="2400" dirty="0"/>
              <a:t> muestran correlaciones positivas.</a:t>
            </a:r>
          </a:p>
          <a:p>
            <a:pPr marL="0" indent="0">
              <a:buNone/>
            </a:pPr>
            <a:endParaRPr lang="es-CL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332" y="1724548"/>
            <a:ext cx="4828042" cy="39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3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527" y="304946"/>
            <a:ext cx="8534400" cy="1507067"/>
          </a:xfrm>
        </p:spPr>
        <p:txBody>
          <a:bodyPr/>
          <a:lstStyle/>
          <a:p>
            <a:pPr fontAlgn="base"/>
            <a:r>
              <a:rPr lang="es-MX" dirty="0"/>
              <a:t>Visualizaciones clave con explicación.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527" y="1812012"/>
            <a:ext cx="7935002" cy="3189357"/>
          </a:xfrm>
        </p:spPr>
        <p:txBody>
          <a:bodyPr>
            <a:normAutofit/>
          </a:bodyPr>
          <a:lstStyle/>
          <a:p>
            <a:pPr lvl="0"/>
            <a:r>
              <a:rPr lang="es-CL" b="1" dirty="0"/>
              <a:t>Histogramas de Distribución:</a:t>
            </a:r>
            <a:r>
              <a:rPr lang="es-CL" dirty="0"/>
              <a:t> Muestran la </a:t>
            </a:r>
            <a:r>
              <a:rPr lang="es-CL" dirty="0" smtClean="0"/>
              <a:t>distribución de</a:t>
            </a:r>
            <a:r>
              <a:rPr lang="es-CL" dirty="0"/>
              <a:t> </a:t>
            </a:r>
            <a:r>
              <a:rPr lang="es-CL" dirty="0" err="1"/>
              <a:t>quantity</a:t>
            </a:r>
            <a:r>
              <a:rPr lang="es-CL" dirty="0"/>
              <a:t>, </a:t>
            </a:r>
            <a:r>
              <a:rPr lang="es-CL" dirty="0" err="1"/>
              <a:t>price</a:t>
            </a:r>
            <a:r>
              <a:rPr lang="es-CL" dirty="0"/>
              <a:t>, </a:t>
            </a:r>
            <a:r>
              <a:rPr lang="es-CL" dirty="0" err="1"/>
              <a:t>discountapplied</a:t>
            </a:r>
            <a:r>
              <a:rPr lang="es-CL" dirty="0"/>
              <a:t>(%), y </a:t>
            </a:r>
            <a:r>
              <a:rPr lang="es-CL" dirty="0" err="1"/>
              <a:t>totalamount</a:t>
            </a:r>
            <a:r>
              <a:rPr lang="es-CL" dirty="0"/>
              <a:t>, ayudando a entender su rango y frecuencia.</a:t>
            </a:r>
          </a:p>
          <a:p>
            <a:pPr lvl="0"/>
            <a:r>
              <a:rPr lang="es-CL" b="1" dirty="0"/>
              <a:t>Matriz de Correlación (</a:t>
            </a:r>
            <a:r>
              <a:rPr lang="es-CL" b="1" dirty="0" err="1"/>
              <a:t>Heatmap</a:t>
            </a:r>
            <a:r>
              <a:rPr lang="es-CL" b="1" dirty="0"/>
              <a:t>):</a:t>
            </a:r>
            <a:r>
              <a:rPr lang="es-CL" dirty="0"/>
              <a:t> Visualiza las relaciones lineales entre variables numéricas.</a:t>
            </a:r>
          </a:p>
        </p:txBody>
      </p:sp>
    </p:spTree>
    <p:extLst>
      <p:ext uri="{BB962C8B-B14F-4D97-AF65-F5344CB8AC3E}">
        <p14:creationId xmlns:p14="http://schemas.microsoft.com/office/powerpoint/2010/main" val="214631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527" y="304946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s-CL" dirty="0"/>
              <a:t>Comparación de Modelos (Resultados de Validación Cruzada):</a:t>
            </a:r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527" y="1542553"/>
            <a:ext cx="9763802" cy="4667416"/>
          </a:xfrm>
        </p:spPr>
        <p:txBody>
          <a:bodyPr>
            <a:noAutofit/>
          </a:bodyPr>
          <a:lstStyle/>
          <a:p>
            <a:pPr lvl="0"/>
            <a:r>
              <a:rPr lang="es-CL" dirty="0"/>
              <a:t>Se evaluaron múltiples modelos utilizando validación cruzada con cv=3 y la métrica de </a:t>
            </a:r>
            <a:r>
              <a:rPr lang="es-CL" dirty="0" err="1"/>
              <a:t>Accuracy</a:t>
            </a:r>
            <a:r>
              <a:rPr lang="es-CL" dirty="0"/>
              <a:t>.</a:t>
            </a:r>
          </a:p>
          <a:p>
            <a:pPr lvl="0"/>
            <a:r>
              <a:rPr lang="es-CL" b="1" dirty="0"/>
              <a:t>Resultados (</a:t>
            </a:r>
            <a:r>
              <a:rPr lang="es-CL" b="1" dirty="0" err="1"/>
              <a:t>Accuracy</a:t>
            </a:r>
            <a:r>
              <a:rPr lang="es-CL" b="1" dirty="0"/>
              <a:t> CV Promedio):</a:t>
            </a:r>
            <a:endParaRPr lang="es-CL" dirty="0"/>
          </a:p>
          <a:p>
            <a:pPr lvl="1"/>
            <a:r>
              <a:rPr lang="es-CL" sz="2000" dirty="0" smtClean="0"/>
              <a:t>Regresión Logística: </a:t>
            </a:r>
            <a:r>
              <a:rPr lang="es-CL" sz="2000" dirty="0"/>
              <a:t>~0.96</a:t>
            </a:r>
          </a:p>
          <a:p>
            <a:pPr lvl="1"/>
            <a:r>
              <a:rPr lang="es-CL" sz="2000" dirty="0"/>
              <a:t>KNN: ~0.35</a:t>
            </a:r>
          </a:p>
          <a:p>
            <a:pPr lvl="1"/>
            <a:r>
              <a:rPr lang="es-CL" sz="2000" dirty="0"/>
              <a:t>Árbol de </a:t>
            </a:r>
            <a:r>
              <a:rPr lang="es-CL" sz="2000" dirty="0" smtClean="0"/>
              <a:t>Decisión: </a:t>
            </a:r>
            <a:r>
              <a:rPr lang="es-CL" sz="2000" dirty="0"/>
              <a:t>~0.97</a:t>
            </a:r>
          </a:p>
          <a:p>
            <a:pPr lvl="1"/>
            <a:r>
              <a:rPr lang="es-CL" sz="2000" dirty="0" err="1"/>
              <a:t>Random</a:t>
            </a:r>
            <a:r>
              <a:rPr lang="es-CL" sz="2000" dirty="0"/>
              <a:t> </a:t>
            </a:r>
            <a:r>
              <a:rPr lang="es-CL" sz="2000" dirty="0" err="1"/>
              <a:t>Forest</a:t>
            </a:r>
            <a:r>
              <a:rPr lang="es-CL" sz="2000" dirty="0"/>
              <a:t>: ~0.62 (con </a:t>
            </a:r>
            <a:r>
              <a:rPr lang="es-CL" sz="2000" dirty="0" err="1"/>
              <a:t>n_estimators</a:t>
            </a:r>
            <a:r>
              <a:rPr lang="es-CL" sz="2000" dirty="0"/>
              <a:t>=10)</a:t>
            </a:r>
          </a:p>
          <a:p>
            <a:pPr lvl="0"/>
            <a:r>
              <a:rPr lang="es-CL" b="1" dirty="0"/>
              <a:t>Hallazgo Clave:</a:t>
            </a:r>
            <a:r>
              <a:rPr lang="es-CL" dirty="0"/>
              <a:t> El </a:t>
            </a:r>
            <a:r>
              <a:rPr lang="es-CL" dirty="0" smtClean="0"/>
              <a:t>modelo</a:t>
            </a:r>
            <a:r>
              <a:rPr lang="es-CL" dirty="0"/>
              <a:t> </a:t>
            </a:r>
            <a:r>
              <a:rPr lang="es-CL" b="1" dirty="0"/>
              <a:t>Á</a:t>
            </a:r>
            <a:r>
              <a:rPr lang="es-CL" b="1" dirty="0" smtClean="0"/>
              <a:t>rbol de Decisión</a:t>
            </a:r>
            <a:r>
              <a:rPr lang="es-CL" dirty="0"/>
              <a:t> mostró el mejor rendimiento en términos de </a:t>
            </a:r>
            <a:r>
              <a:rPr lang="es-CL" dirty="0" err="1"/>
              <a:t>Accuracy</a:t>
            </a:r>
            <a:r>
              <a:rPr lang="es-CL" dirty="0"/>
              <a:t> promedio en la validación cruzada con parámetros por defecto (o con los últimos parámetros evaluados en caso de interrupción).</a:t>
            </a:r>
          </a:p>
        </p:txBody>
      </p:sp>
    </p:spTree>
    <p:extLst>
      <p:ext uri="{BB962C8B-B14F-4D97-AF65-F5344CB8AC3E}">
        <p14:creationId xmlns:p14="http://schemas.microsoft.com/office/powerpoint/2010/main" val="276121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527" y="304946"/>
            <a:ext cx="8534400" cy="1507067"/>
          </a:xfrm>
        </p:spPr>
        <p:txBody>
          <a:bodyPr>
            <a:normAutofit/>
          </a:bodyPr>
          <a:lstStyle/>
          <a:p>
            <a:r>
              <a:rPr lang="es-CL" dirty="0"/>
              <a:t>Análisis de Métricas del Mejor Modelo </a:t>
            </a:r>
            <a:r>
              <a:rPr lang="es-CL" dirty="0" smtClean="0"/>
              <a:t>(árbol de decisión):</a:t>
            </a:r>
            <a:endParaRPr lang="es-CL" dirty="0"/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527" y="1542553"/>
            <a:ext cx="9763802" cy="4667416"/>
          </a:xfrm>
        </p:spPr>
        <p:txBody>
          <a:bodyPr>
            <a:noAutofit/>
          </a:bodyPr>
          <a:lstStyle/>
          <a:p>
            <a:pPr lvl="0"/>
            <a:r>
              <a:rPr lang="es-CL" sz="2800" b="1" dirty="0"/>
              <a:t>Informe de Clasificación:</a:t>
            </a:r>
            <a:r>
              <a:rPr lang="es-CL" sz="2800" dirty="0"/>
              <a:t> Muestra </a:t>
            </a:r>
            <a:r>
              <a:rPr lang="es-CL" sz="2800" dirty="0" err="1"/>
              <a:t>Precision</a:t>
            </a:r>
            <a:r>
              <a:rPr lang="es-CL" sz="2800" dirty="0"/>
              <a:t>, </a:t>
            </a:r>
            <a:r>
              <a:rPr lang="es-CL" sz="2800" dirty="0" err="1"/>
              <a:t>Recall</a:t>
            </a:r>
            <a:r>
              <a:rPr lang="es-CL" sz="2800" dirty="0"/>
              <a:t> y F1-Score para cada clase (cantidad de producto), indicando un rendimiento muy alto para la mayoría de las clases.</a:t>
            </a:r>
          </a:p>
          <a:p>
            <a:pPr lvl="0"/>
            <a:r>
              <a:rPr lang="es-CL" sz="2800" b="1" dirty="0"/>
              <a:t>Matriz de Confusión:</a:t>
            </a:r>
            <a:r>
              <a:rPr lang="es-CL" sz="2800" dirty="0"/>
              <a:t> Visualiza el número de predicciones correctas e incorrectas para cada clase, confirmando la alta precisión del modelo en la predicción de la cantidad.</a:t>
            </a:r>
          </a:p>
        </p:txBody>
      </p:sp>
    </p:spTree>
    <p:extLst>
      <p:ext uri="{BB962C8B-B14F-4D97-AF65-F5344CB8AC3E}">
        <p14:creationId xmlns:p14="http://schemas.microsoft.com/office/powerpoint/2010/main" val="163085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526" y="304946"/>
            <a:ext cx="9660435" cy="1507067"/>
          </a:xfrm>
        </p:spPr>
        <p:txBody>
          <a:bodyPr>
            <a:normAutofit/>
          </a:bodyPr>
          <a:lstStyle/>
          <a:p>
            <a:pPr fontAlgn="base"/>
            <a:r>
              <a:rPr lang="es-MX" dirty="0"/>
              <a:t>Conclusiones y recomendaciones</a:t>
            </a:r>
            <a:r>
              <a:rPr lang="es-MX" dirty="0" smtClean="0"/>
              <a:t>.</a:t>
            </a:r>
            <a:endParaRPr lang="es-MX" dirty="0"/>
          </a:p>
        </p:txBody>
      </p:sp>
      <p:sp>
        <p:nvSpPr>
          <p:cNvPr id="5" name="Marcador de contenido 2"/>
          <p:cNvSpPr>
            <a:spLocks noGrp="1"/>
          </p:cNvSpPr>
          <p:nvPr>
            <p:ph sz="half" idx="1"/>
          </p:nvPr>
        </p:nvSpPr>
        <p:spPr>
          <a:xfrm>
            <a:off x="469526" y="1287226"/>
            <a:ext cx="10105709" cy="4223027"/>
          </a:xfrm>
        </p:spPr>
        <p:txBody>
          <a:bodyPr>
            <a:normAutofit/>
          </a:bodyPr>
          <a:lstStyle/>
          <a:p>
            <a:pPr lvl="0"/>
            <a:r>
              <a:rPr lang="es-CL" dirty="0"/>
              <a:t>El modelo </a:t>
            </a:r>
            <a:r>
              <a:rPr lang="es-CL" b="1" dirty="0" smtClean="0"/>
              <a:t>Árbol de Decisión</a:t>
            </a:r>
            <a:r>
              <a:rPr lang="es-CL" dirty="0"/>
              <a:t> es el más prometedor para predecir la cantidad de productos basándose en este análisis inicial.</a:t>
            </a:r>
          </a:p>
          <a:p>
            <a:pPr lvl="0"/>
            <a:r>
              <a:rPr lang="es-CL" dirty="0"/>
              <a:t>La alta </a:t>
            </a:r>
            <a:r>
              <a:rPr lang="es-CL" dirty="0" err="1"/>
              <a:t>Accuracy</a:t>
            </a:r>
            <a:r>
              <a:rPr lang="es-CL" dirty="0"/>
              <a:t> sugiere que las características disponibles son muy predictivas de la cantidad.</a:t>
            </a:r>
          </a:p>
          <a:p>
            <a:pPr lvl="0"/>
            <a:r>
              <a:rPr lang="es-CL" b="1" dirty="0"/>
              <a:t>Posibles Próximos Pasos:</a:t>
            </a:r>
            <a:endParaRPr lang="es-CL" dirty="0"/>
          </a:p>
          <a:p>
            <a:pPr lvl="1"/>
            <a:r>
              <a:rPr lang="es-CL" sz="2000" dirty="0"/>
              <a:t>Optimización de </a:t>
            </a:r>
            <a:r>
              <a:rPr lang="es-CL" sz="2000" dirty="0" err="1"/>
              <a:t>hiperparámetros</a:t>
            </a:r>
            <a:r>
              <a:rPr lang="es-CL" sz="2000" dirty="0"/>
              <a:t> más exhaustiva (si el tiempo lo permite).</a:t>
            </a:r>
          </a:p>
          <a:p>
            <a:pPr lvl="1"/>
            <a:r>
              <a:rPr lang="es-CL" sz="2000" dirty="0"/>
              <a:t>Evaluación con otras métricas relevantes para clasificación </a:t>
            </a:r>
            <a:r>
              <a:rPr lang="es-CL" sz="2000" dirty="0" err="1"/>
              <a:t>multiclase</a:t>
            </a:r>
            <a:r>
              <a:rPr lang="es-CL" sz="2000" dirty="0"/>
              <a:t>.</a:t>
            </a:r>
          </a:p>
          <a:p>
            <a:pPr lvl="1"/>
            <a:r>
              <a:rPr lang="es-CL" sz="2000" dirty="0"/>
              <a:t>Análisis de importancia de las características del modelo.</a:t>
            </a:r>
          </a:p>
          <a:p>
            <a:pPr lvl="1"/>
            <a:r>
              <a:rPr lang="es-CL" sz="2000" dirty="0"/>
              <a:t>Despliegue del modelo si cumple con los requisitos de rendimiento.</a:t>
            </a:r>
          </a:p>
        </p:txBody>
      </p:sp>
    </p:spTree>
    <p:extLst>
      <p:ext uri="{BB962C8B-B14F-4D97-AF65-F5344CB8AC3E}">
        <p14:creationId xmlns:p14="http://schemas.microsoft.com/office/powerpoint/2010/main" val="1183383955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5444</TotalTime>
  <Words>549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Sector</vt:lpstr>
      <vt:lpstr>Clasificación basada en arboles / Proyecto 1 – Parte final (Core)</vt:lpstr>
      <vt:lpstr>Introducción y objetivos del proyecto</vt:lpstr>
      <vt:lpstr>Descripción del conjunto de datos.</vt:lpstr>
      <vt:lpstr>Principales análisis y hallazgos.</vt:lpstr>
      <vt:lpstr>Visualizaciones clave con explicación.</vt:lpstr>
      <vt:lpstr>Comparación de Modelos (Resultados de Validación Cruzada):</vt:lpstr>
      <vt:lpstr>Análisis de Métricas del Mejor Modelo (árbol de decisión):</vt:lpstr>
      <vt:lpstr>Conclusiones y recomendaciones.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para ciencia de datos / Proyecto 1 – Parte V (Core)</dc:title>
  <dc:creator>HP</dc:creator>
  <cp:lastModifiedBy>HP</cp:lastModifiedBy>
  <cp:revision>11</cp:revision>
  <dcterms:created xsi:type="dcterms:W3CDTF">2025-06-21T04:32:29Z</dcterms:created>
  <dcterms:modified xsi:type="dcterms:W3CDTF">2025-07-10T02:06:32Z</dcterms:modified>
</cp:coreProperties>
</file>